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media/image76.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notesSlides/notesSlide8.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4.xml" ContentType="application/vnd.openxmlformats-officedocument.drawingml.chartshapes+xml"/>
  <Override PartName="/ppt/notesSlides/notesSlide9.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0.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0.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5.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6.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6.xml" ContentType="application/vnd.openxmlformats-officedocument.presentationml.notesSlide+xml"/>
  <Override PartName="/ppt/charts/chart27.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8.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7.xml" ContentType="application/vnd.openxmlformats-officedocument.presentationml.notesSlide+xml"/>
  <Override PartName="/ppt/charts/chart29.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5.xml" ContentType="application/vnd.openxmlformats-officedocument.drawingml.chartshapes+xml"/>
  <Override PartName="/ppt/charts/chart3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1.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2.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6.xml" ContentType="application/vnd.openxmlformats-officedocument.drawingml.chartshapes+xml"/>
  <Override PartName="/ppt/charts/chart33.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4.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5.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6.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7.xml" ContentType="application/vnd.openxmlformats-officedocument.drawingml.chart+xml"/>
  <Override PartName="/ppt/charts/style32.xml" ContentType="application/vnd.ms-office.chartstyle+xml"/>
  <Override PartName="/ppt/charts/colors3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91" r:id="rId2"/>
    <p:sldMasterId id="2147483747" r:id="rId3"/>
  </p:sldMasterIdLst>
  <p:notesMasterIdLst>
    <p:notesMasterId r:id="rId60"/>
  </p:notesMasterIdLst>
  <p:sldIdLst>
    <p:sldId id="998" r:id="rId4"/>
    <p:sldId id="1024" r:id="rId5"/>
    <p:sldId id="1046" r:id="rId6"/>
    <p:sldId id="912" r:id="rId7"/>
    <p:sldId id="867" r:id="rId8"/>
    <p:sldId id="1054" r:id="rId9"/>
    <p:sldId id="1060" r:id="rId10"/>
    <p:sldId id="988" r:id="rId11"/>
    <p:sldId id="969" r:id="rId12"/>
    <p:sldId id="883" r:id="rId13"/>
    <p:sldId id="884" r:id="rId14"/>
    <p:sldId id="886" r:id="rId15"/>
    <p:sldId id="1025" r:id="rId16"/>
    <p:sldId id="889" r:id="rId17"/>
    <p:sldId id="866" r:id="rId18"/>
    <p:sldId id="1015" r:id="rId19"/>
    <p:sldId id="277" r:id="rId20"/>
    <p:sldId id="1047" r:id="rId21"/>
    <p:sldId id="1061" r:id="rId22"/>
    <p:sldId id="1070" r:id="rId23"/>
    <p:sldId id="1017" r:id="rId24"/>
    <p:sldId id="1018" r:id="rId25"/>
    <p:sldId id="1063" r:id="rId26"/>
    <p:sldId id="1019" r:id="rId27"/>
    <p:sldId id="1006" r:id="rId28"/>
    <p:sldId id="1050" r:id="rId29"/>
    <p:sldId id="978" r:id="rId30"/>
    <p:sldId id="997" r:id="rId31"/>
    <p:sldId id="911" r:id="rId32"/>
    <p:sldId id="1051" r:id="rId33"/>
    <p:sldId id="1052" r:id="rId34"/>
    <p:sldId id="980" r:id="rId35"/>
    <p:sldId id="1068" r:id="rId36"/>
    <p:sldId id="839" r:id="rId37"/>
    <p:sldId id="838" r:id="rId38"/>
    <p:sldId id="990" r:id="rId39"/>
    <p:sldId id="875" r:id="rId40"/>
    <p:sldId id="1057" r:id="rId41"/>
    <p:sldId id="922" r:id="rId42"/>
    <p:sldId id="924" r:id="rId43"/>
    <p:sldId id="921" r:id="rId44"/>
    <p:sldId id="885" r:id="rId45"/>
    <p:sldId id="925" r:id="rId46"/>
    <p:sldId id="927" r:id="rId47"/>
    <p:sldId id="1071" r:id="rId48"/>
    <p:sldId id="928" r:id="rId49"/>
    <p:sldId id="868" r:id="rId50"/>
    <p:sldId id="931" r:id="rId51"/>
    <p:sldId id="932" r:id="rId52"/>
    <p:sldId id="1069" r:id="rId53"/>
    <p:sldId id="935" r:id="rId54"/>
    <p:sldId id="937" r:id="rId55"/>
    <p:sldId id="938" r:id="rId56"/>
    <p:sldId id="1041" r:id="rId57"/>
    <p:sldId id="1042" r:id="rId58"/>
    <p:sldId id="259" r:id="rId59"/>
  </p:sldIdLst>
  <p:sldSz cx="12192000" cy="6858000"/>
  <p:notesSz cx="6797675" cy="9926638"/>
  <p:embeddedFontLst>
    <p:embeddedFont>
      <p:font typeface="Calibri" panose="020F0502020204030204" pitchFamily="34" charset="0"/>
      <p:regular r:id="rId61"/>
      <p:bold r:id="rId61"/>
      <p:italic r:id="rId61"/>
      <p:boldItalic r:id="rId61"/>
    </p:embeddedFont>
    <p:embeddedFont>
      <p:font typeface="Delta BQ Book" panose="02000503050000020003" pitchFamily="50" charset="0"/>
      <p:regular r:id="rId61"/>
      <p:italic r:id="rId61"/>
    </p:embeddedFont>
    <p:embeddedFont>
      <p:font typeface="Delta BQ Light" panose="02000503040000020003" pitchFamily="50" charset="0"/>
      <p:regular r:id="rId61"/>
      <p:italic r:id="rId61"/>
    </p:embeddedFont>
    <p:embeddedFont>
      <p:font typeface="Delta Jaeger" panose="020B060402020202020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91" userDrawn="1">
          <p15:clr>
            <a:srgbClr val="A4A3A4"/>
          </p15:clr>
        </p15:guide>
        <p15:guide id="7" orient="horz" pos="1139" userDrawn="1">
          <p15:clr>
            <a:srgbClr val="A4A3A4"/>
          </p15:clr>
        </p15:guide>
        <p15:guide id="8"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Mogford" initials="CM" lastIdx="8" clrIdx="0">
    <p:extLst>
      <p:ext uri="{19B8F6BF-5375-455C-9EA6-DF929625EA0E}">
        <p15:presenceInfo xmlns:p15="http://schemas.microsoft.com/office/powerpoint/2012/main" userId="S::claire.mogford@segro.com::a408221c-8131-44c2-be78-d19cc9ae749a" providerId="AD"/>
      </p:ext>
    </p:extLst>
  </p:cmAuthor>
  <p:cmAuthor id="2" name="Harry Stokes" initials="HS" lastIdx="9" clrIdx="1">
    <p:extLst>
      <p:ext uri="{19B8F6BF-5375-455C-9EA6-DF929625EA0E}">
        <p15:presenceInfo xmlns:p15="http://schemas.microsoft.com/office/powerpoint/2012/main" userId="S::harry.stokes@segro.com::2be99aca-b9df-4622-b12c-8d9d9ada27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5D63"/>
    <a:srgbClr val="177E9F"/>
    <a:srgbClr val="969D57"/>
    <a:srgbClr val="900028"/>
    <a:srgbClr val="959698"/>
    <a:srgbClr val="000000"/>
    <a:srgbClr val="F2F2F2"/>
    <a:srgbClr val="EFEBE1"/>
    <a:srgbClr val="EBEBEB"/>
    <a:srgbClr val="0076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1206" autoAdjust="0"/>
  </p:normalViewPr>
  <p:slideViewPr>
    <p:cSldViewPr snapToGrid="0" showGuides="1">
      <p:cViewPr varScale="1">
        <p:scale>
          <a:sx n="72" d="100"/>
          <a:sy n="72" d="100"/>
        </p:scale>
        <p:origin x="43" y="254"/>
      </p:cViewPr>
      <p:guideLst>
        <p:guide orient="horz" pos="391"/>
        <p:guide orient="horz" pos="1139"/>
        <p:guide pos="3840"/>
      </p:guideLst>
    </p:cSldViewPr>
  </p:slideViewPr>
  <p:notesTextViewPr>
    <p:cViewPr>
      <p:scale>
        <a:sx n="1" d="1"/>
        <a:sy n="1" d="1"/>
      </p:scale>
      <p:origin x="0" y="0"/>
    </p:cViewPr>
  </p:notesTextViewPr>
  <p:sorterViewPr>
    <p:cViewPr>
      <p:scale>
        <a:sx n="46" d="100"/>
        <a:sy n="4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NUL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5.xml"/><Relationship Id="rId1" Type="http://schemas.microsoft.com/office/2011/relationships/chartStyle" Target="style15.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2.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7.xml"/><Relationship Id="rId1" Type="http://schemas.microsoft.com/office/2011/relationships/chartStyle" Target="style17.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8.xml"/><Relationship Id="rId1" Type="http://schemas.microsoft.com/office/2011/relationships/chartStyle" Target="style18.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9.xml"/><Relationship Id="rId1" Type="http://schemas.microsoft.com/office/2011/relationships/chartStyle" Target="style19.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0.xml"/><Relationship Id="rId1" Type="http://schemas.microsoft.com/office/2011/relationships/chartStyle" Target="style20.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1.xml"/><Relationship Id="rId1" Type="http://schemas.microsoft.com/office/2011/relationships/chartStyle" Target="style21.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2.xml"/><Relationship Id="rId1" Type="http://schemas.microsoft.com/office/2011/relationships/chartStyle" Target="style22.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3.xml"/><Relationship Id="rId1" Type="http://schemas.microsoft.com/office/2011/relationships/chartStyle" Target="style23.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5.xml"/><Relationship Id="rId1" Type="http://schemas.microsoft.com/office/2011/relationships/chartStyle" Target="style25.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6.xml"/><Relationship Id="rId1" Type="http://schemas.microsoft.com/office/2011/relationships/chartStyle" Target="style26.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6.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8.xml"/><Relationship Id="rId1" Type="http://schemas.microsoft.com/office/2011/relationships/chartStyle" Target="style28.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9.xml"/><Relationship Id="rId1" Type="http://schemas.microsoft.com/office/2011/relationships/chartStyle" Target="style29.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0.xml"/><Relationship Id="rId1" Type="http://schemas.microsoft.com/office/2011/relationships/chartStyle" Target="style30.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1.xml"/><Relationship Id="rId1" Type="http://schemas.microsoft.com/office/2011/relationships/chartStyle" Target="style31.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2.xml"/><Relationship Id="rId1" Type="http://schemas.microsoft.com/office/2011/relationships/chartStyle" Target="style3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23825878214189"/>
          <c:y val="6.8033598163103365E-2"/>
          <c:w val="0.7571568593494532"/>
          <c:h val="0.84103836727467041"/>
        </c:manualLayout>
      </c:layout>
      <c:lineChart>
        <c:grouping val="standard"/>
        <c:varyColors val="0"/>
        <c:ser>
          <c:idx val="0"/>
          <c:order val="0"/>
          <c:tx>
            <c:strRef>
              <c:f>Sheet1!$B$1</c:f>
              <c:strCache>
                <c:ptCount val="1"/>
                <c:pt idx="0">
                  <c:v>UK</c:v>
                </c:pt>
              </c:strCache>
            </c:strRef>
          </c:tx>
          <c:spPr>
            <a:ln w="28575" cap="rnd">
              <a:solidFill>
                <a:schemeClr val="accent1"/>
              </a:solidFill>
              <a:round/>
            </a:ln>
            <a:effectLst/>
          </c:spPr>
          <c:marker>
            <c:symbol val="none"/>
          </c:marker>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1Q22</c:v>
                </c:pt>
              </c:strCache>
            </c:strRef>
          </c:cat>
          <c:val>
            <c:numRef>
              <c:f>Sheet1!$B$2:$B$12</c:f>
              <c:numCache>
                <c:formatCode>#,##0.00</c:formatCode>
                <c:ptCount val="11"/>
                <c:pt idx="0">
                  <c:v>7.44</c:v>
                </c:pt>
                <c:pt idx="1">
                  <c:v>5.55</c:v>
                </c:pt>
                <c:pt idx="2">
                  <c:v>3.52</c:v>
                </c:pt>
                <c:pt idx="3">
                  <c:v>3.82</c:v>
                </c:pt>
                <c:pt idx="4">
                  <c:v>5.19</c:v>
                </c:pt>
                <c:pt idx="5">
                  <c:v>5</c:v>
                </c:pt>
                <c:pt idx="6">
                  <c:v>5.15</c:v>
                </c:pt>
                <c:pt idx="7">
                  <c:v>5.87</c:v>
                </c:pt>
                <c:pt idx="8">
                  <c:v>4.0999999999999996</c:v>
                </c:pt>
                <c:pt idx="9">
                  <c:v>1.58</c:v>
                </c:pt>
                <c:pt idx="10">
                  <c:v>1.55</c:v>
                </c:pt>
              </c:numCache>
            </c:numRef>
          </c:val>
          <c:smooth val="0"/>
          <c:extLst>
            <c:ext xmlns:c16="http://schemas.microsoft.com/office/drawing/2014/chart" uri="{C3380CC4-5D6E-409C-BE32-E72D297353CC}">
              <c16:uniqueId val="{00000000-2C87-4F7E-B667-7EAAEF7C5C81}"/>
            </c:ext>
          </c:extLst>
        </c:ser>
        <c:ser>
          <c:idx val="1"/>
          <c:order val="1"/>
          <c:tx>
            <c:strRef>
              <c:f>Sheet1!$C$1</c:f>
              <c:strCache>
                <c:ptCount val="1"/>
                <c:pt idx="0">
                  <c:v>France</c:v>
                </c:pt>
              </c:strCache>
            </c:strRef>
          </c:tx>
          <c:spPr>
            <a:ln w="28575" cap="rnd">
              <a:solidFill>
                <a:schemeClr val="accent2"/>
              </a:solidFill>
              <a:round/>
            </a:ln>
            <a:effectLst/>
          </c:spPr>
          <c:marker>
            <c:symbol val="none"/>
          </c:marker>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1Q22</c:v>
                </c:pt>
              </c:strCache>
            </c:strRef>
          </c:cat>
          <c:val>
            <c:numRef>
              <c:f>Sheet1!$C$2:$C$12</c:f>
              <c:numCache>
                <c:formatCode>#,##0.00</c:formatCode>
                <c:ptCount val="11"/>
                <c:pt idx="0">
                  <c:v>9.56</c:v>
                </c:pt>
                <c:pt idx="1">
                  <c:v>8.4499999999999993</c:v>
                </c:pt>
                <c:pt idx="2">
                  <c:v>8.52</c:v>
                </c:pt>
                <c:pt idx="3">
                  <c:v>7.06</c:v>
                </c:pt>
                <c:pt idx="4">
                  <c:v>6.74</c:v>
                </c:pt>
                <c:pt idx="5">
                  <c:v>5.15</c:v>
                </c:pt>
                <c:pt idx="6">
                  <c:v>4.74</c:v>
                </c:pt>
                <c:pt idx="7">
                  <c:v>5.42</c:v>
                </c:pt>
                <c:pt idx="8">
                  <c:v>5.68</c:v>
                </c:pt>
                <c:pt idx="9">
                  <c:v>4.5</c:v>
                </c:pt>
                <c:pt idx="10">
                  <c:v>4.16</c:v>
                </c:pt>
              </c:numCache>
            </c:numRef>
          </c:val>
          <c:smooth val="0"/>
          <c:extLst>
            <c:ext xmlns:c16="http://schemas.microsoft.com/office/drawing/2014/chart" uri="{C3380CC4-5D6E-409C-BE32-E72D297353CC}">
              <c16:uniqueId val="{00000001-2C87-4F7E-B667-7EAAEF7C5C81}"/>
            </c:ext>
          </c:extLst>
        </c:ser>
        <c:ser>
          <c:idx val="2"/>
          <c:order val="2"/>
          <c:tx>
            <c:strRef>
              <c:f>Sheet1!$D$1</c:f>
              <c:strCache>
                <c:ptCount val="1"/>
                <c:pt idx="0">
                  <c:v>Germany</c:v>
                </c:pt>
              </c:strCache>
            </c:strRef>
          </c:tx>
          <c:spPr>
            <a:ln w="28575" cap="rnd">
              <a:solidFill>
                <a:schemeClr val="accent3"/>
              </a:solidFill>
              <a:round/>
            </a:ln>
            <a:effectLst/>
          </c:spPr>
          <c:marker>
            <c:symbol val="none"/>
          </c:marker>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1Q22</c:v>
                </c:pt>
              </c:strCache>
            </c:strRef>
          </c:cat>
          <c:val>
            <c:numRef>
              <c:f>Sheet1!$D$2:$D$12</c:f>
              <c:numCache>
                <c:formatCode>#,##0.00</c:formatCode>
                <c:ptCount val="11"/>
                <c:pt idx="0">
                  <c:v>4</c:v>
                </c:pt>
                <c:pt idx="1">
                  <c:v>4</c:v>
                </c:pt>
                <c:pt idx="2">
                  <c:v>4.2</c:v>
                </c:pt>
                <c:pt idx="3">
                  <c:v>4</c:v>
                </c:pt>
                <c:pt idx="4">
                  <c:v>3.51</c:v>
                </c:pt>
                <c:pt idx="5">
                  <c:v>3.02</c:v>
                </c:pt>
                <c:pt idx="6">
                  <c:v>2.6</c:v>
                </c:pt>
                <c:pt idx="7">
                  <c:v>2.4</c:v>
                </c:pt>
                <c:pt idx="8">
                  <c:v>2.33</c:v>
                </c:pt>
                <c:pt idx="9">
                  <c:v>2.16</c:v>
                </c:pt>
                <c:pt idx="10">
                  <c:v>2.14</c:v>
                </c:pt>
              </c:numCache>
            </c:numRef>
          </c:val>
          <c:smooth val="0"/>
          <c:extLst>
            <c:ext xmlns:c16="http://schemas.microsoft.com/office/drawing/2014/chart" uri="{C3380CC4-5D6E-409C-BE32-E72D297353CC}">
              <c16:uniqueId val="{00000002-2C87-4F7E-B667-7EAAEF7C5C81}"/>
            </c:ext>
          </c:extLst>
        </c:ser>
        <c:ser>
          <c:idx val="3"/>
          <c:order val="3"/>
          <c:tx>
            <c:strRef>
              <c:f>Sheet1!$E$1</c:f>
              <c:strCache>
                <c:ptCount val="1"/>
                <c:pt idx="0">
                  <c:v>Poland</c:v>
                </c:pt>
              </c:strCache>
            </c:strRef>
          </c:tx>
          <c:spPr>
            <a:ln w="28575" cap="rnd">
              <a:solidFill>
                <a:schemeClr val="accent4"/>
              </a:solidFill>
              <a:round/>
            </a:ln>
            <a:effectLst/>
          </c:spPr>
          <c:marker>
            <c:symbol val="none"/>
          </c:marker>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1Q22</c:v>
                </c:pt>
              </c:strCache>
            </c:strRef>
          </c:cat>
          <c:val>
            <c:numRef>
              <c:f>Sheet1!$E$2:$E$12</c:f>
              <c:numCache>
                <c:formatCode>#,##0.00</c:formatCode>
                <c:ptCount val="11"/>
                <c:pt idx="0">
                  <c:v>10.68</c:v>
                </c:pt>
                <c:pt idx="1">
                  <c:v>11.15</c:v>
                </c:pt>
                <c:pt idx="2">
                  <c:v>5.82</c:v>
                </c:pt>
                <c:pt idx="3">
                  <c:v>4.99</c:v>
                </c:pt>
                <c:pt idx="4">
                  <c:v>5.92</c:v>
                </c:pt>
                <c:pt idx="5">
                  <c:v>4.6900000000000004</c:v>
                </c:pt>
                <c:pt idx="6">
                  <c:v>5.0599999999999996</c:v>
                </c:pt>
                <c:pt idx="7">
                  <c:v>7.23</c:v>
                </c:pt>
                <c:pt idx="8">
                  <c:v>6.59</c:v>
                </c:pt>
                <c:pt idx="9">
                  <c:v>3.72</c:v>
                </c:pt>
                <c:pt idx="10">
                  <c:v>3.11</c:v>
                </c:pt>
              </c:numCache>
            </c:numRef>
          </c:val>
          <c:smooth val="0"/>
          <c:extLst>
            <c:ext xmlns:c16="http://schemas.microsoft.com/office/drawing/2014/chart" uri="{C3380CC4-5D6E-409C-BE32-E72D297353CC}">
              <c16:uniqueId val="{00000003-2C87-4F7E-B667-7EAAEF7C5C81}"/>
            </c:ext>
          </c:extLst>
        </c:ser>
        <c:ser>
          <c:idx val="4"/>
          <c:order val="4"/>
          <c:tx>
            <c:strRef>
              <c:f>Sheet1!$F$1</c:f>
              <c:strCache>
                <c:ptCount val="1"/>
                <c:pt idx="0">
                  <c:v>Italy</c:v>
                </c:pt>
              </c:strCache>
            </c:strRef>
          </c:tx>
          <c:spPr>
            <a:ln w="28575" cap="rnd">
              <a:solidFill>
                <a:schemeClr val="accent5"/>
              </a:solidFill>
              <a:round/>
            </a:ln>
            <a:effectLst/>
          </c:spPr>
          <c:marker>
            <c:symbol val="none"/>
          </c:marker>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1Q22</c:v>
                </c:pt>
              </c:strCache>
            </c:strRef>
          </c:cat>
          <c:val>
            <c:numRef>
              <c:f>Sheet1!$F$2:$F$12</c:f>
              <c:numCache>
                <c:formatCode>#,##0.00</c:formatCode>
                <c:ptCount val="11"/>
                <c:pt idx="0">
                  <c:v>6.9</c:v>
                </c:pt>
                <c:pt idx="1">
                  <c:v>6.5</c:v>
                </c:pt>
                <c:pt idx="2">
                  <c:v>6.3</c:v>
                </c:pt>
                <c:pt idx="3">
                  <c:v>6.3</c:v>
                </c:pt>
                <c:pt idx="4">
                  <c:v>5.6</c:v>
                </c:pt>
                <c:pt idx="5">
                  <c:v>3.9</c:v>
                </c:pt>
                <c:pt idx="6">
                  <c:v>3.57</c:v>
                </c:pt>
                <c:pt idx="7">
                  <c:v>2.8</c:v>
                </c:pt>
                <c:pt idx="8">
                  <c:v>2.6</c:v>
                </c:pt>
                <c:pt idx="9">
                  <c:v>2.5</c:v>
                </c:pt>
                <c:pt idx="10">
                  <c:v>2.4</c:v>
                </c:pt>
              </c:numCache>
            </c:numRef>
          </c:val>
          <c:smooth val="0"/>
          <c:extLst>
            <c:ext xmlns:c16="http://schemas.microsoft.com/office/drawing/2014/chart" uri="{C3380CC4-5D6E-409C-BE32-E72D297353CC}">
              <c16:uniqueId val="{00000004-2C87-4F7E-B667-7EAAEF7C5C81}"/>
            </c:ext>
          </c:extLst>
        </c:ser>
        <c:ser>
          <c:idx val="5"/>
          <c:order val="5"/>
          <c:tx>
            <c:strRef>
              <c:f>Sheet1!$G$1</c:f>
              <c:strCache>
                <c:ptCount val="1"/>
                <c:pt idx="0">
                  <c:v>Spain</c:v>
                </c:pt>
              </c:strCache>
            </c:strRef>
          </c:tx>
          <c:spPr>
            <a:ln w="28575" cap="rnd">
              <a:solidFill>
                <a:schemeClr val="accent6"/>
              </a:solidFill>
              <a:round/>
            </a:ln>
            <a:effectLst/>
          </c:spPr>
          <c:marker>
            <c:symbol val="none"/>
          </c:marker>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1Q22</c:v>
                </c:pt>
              </c:strCache>
            </c:strRef>
          </c:cat>
          <c:val>
            <c:numRef>
              <c:f>Sheet1!$G$2:$G$12</c:f>
              <c:numCache>
                <c:formatCode>#,##0.00</c:formatCode>
                <c:ptCount val="11"/>
                <c:pt idx="0">
                  <c:v>12.9</c:v>
                </c:pt>
                <c:pt idx="1">
                  <c:v>14.7</c:v>
                </c:pt>
                <c:pt idx="2">
                  <c:v>12.5</c:v>
                </c:pt>
                <c:pt idx="3">
                  <c:v>7.99</c:v>
                </c:pt>
                <c:pt idx="4">
                  <c:v>7.9</c:v>
                </c:pt>
                <c:pt idx="5">
                  <c:v>5.19</c:v>
                </c:pt>
                <c:pt idx="6">
                  <c:v>4.5199999999999996</c:v>
                </c:pt>
                <c:pt idx="7">
                  <c:v>7.15</c:v>
                </c:pt>
                <c:pt idx="8">
                  <c:v>7.44</c:v>
                </c:pt>
                <c:pt idx="9">
                  <c:v>6.1</c:v>
                </c:pt>
                <c:pt idx="10">
                  <c:v>5.94</c:v>
                </c:pt>
              </c:numCache>
            </c:numRef>
          </c:val>
          <c:smooth val="0"/>
          <c:extLst>
            <c:ext xmlns:c16="http://schemas.microsoft.com/office/drawing/2014/chart" uri="{C3380CC4-5D6E-409C-BE32-E72D297353CC}">
              <c16:uniqueId val="{00000005-2C87-4F7E-B667-7EAAEF7C5C81}"/>
            </c:ext>
          </c:extLst>
        </c:ser>
        <c:dLbls>
          <c:showLegendKey val="0"/>
          <c:showVal val="0"/>
          <c:showCatName val="0"/>
          <c:showSerName val="0"/>
          <c:showPercent val="0"/>
          <c:showBubbleSize val="0"/>
        </c:dLbls>
        <c:smooth val="0"/>
        <c:axId val="447601920"/>
        <c:axId val="447602312"/>
      </c:lineChart>
      <c:catAx>
        <c:axId val="4476019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602312"/>
        <c:crosses val="autoZero"/>
        <c:auto val="1"/>
        <c:lblAlgn val="ctr"/>
        <c:lblOffset val="100"/>
        <c:noMultiLvlLbl val="0"/>
      </c:catAx>
      <c:valAx>
        <c:axId val="447602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Vacancy</a:t>
                </a:r>
                <a:r>
                  <a:rPr lang="en-GB" baseline="0" dirty="0"/>
                  <a:t>, %</a:t>
                </a:r>
                <a:endParaRPr lang="en-GB"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601920"/>
        <c:crosses val="autoZero"/>
        <c:crossBetween val="between"/>
      </c:valAx>
      <c:spPr>
        <a:noFill/>
        <a:ln>
          <a:noFill/>
        </a:ln>
        <a:effectLst/>
      </c:spPr>
    </c:plotArea>
    <c:legend>
      <c:legendPos val="r"/>
      <c:layout>
        <c:manualLayout>
          <c:xMode val="edge"/>
          <c:yMode val="edge"/>
          <c:x val="0.38605947155172887"/>
          <c:y val="8.5405713335135872E-2"/>
          <c:w val="0.4820200892821016"/>
          <c:h val="0.2318158800015260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56313253777784"/>
          <c:y val="5.1121200411348072E-2"/>
          <c:w val="0.69154832813141176"/>
          <c:h val="0.715922041233926"/>
        </c:manualLayout>
      </c:layout>
      <c:barChart>
        <c:barDir val="col"/>
        <c:grouping val="clustered"/>
        <c:varyColors val="0"/>
        <c:ser>
          <c:idx val="1"/>
          <c:order val="1"/>
          <c:tx>
            <c:strRef>
              <c:f>Sheet1!$B$1</c:f>
              <c:strCache>
                <c:ptCount val="1"/>
                <c:pt idx="0">
                  <c:v>LTV ratio</c:v>
                </c:pt>
              </c:strCache>
            </c:strRef>
          </c:tx>
          <c:spPr>
            <a:solidFill>
              <a:srgbClr val="C00000"/>
            </a:solidFill>
            <a:ln>
              <a:noFill/>
            </a:ln>
            <a:effectLst/>
          </c:spPr>
          <c:invertIfNegative val="0"/>
          <c:dLbls>
            <c:spPr>
              <a:noFill/>
              <a:ln>
                <a:noFill/>
              </a:ln>
              <a:effectLst/>
            </c:spPr>
            <c:txPr>
              <a:bodyPr rot="-5400000" spcFirstLastPara="1" vertOverflow="ellipsis" wrap="square" anchor="ctr" anchorCtr="1"/>
              <a:lstStyle/>
              <a:p>
                <a:pPr>
                  <a:defRPr lang="en-US" sz="1200" b="0"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2014</c:v>
                </c:pt>
                <c:pt idx="1">
                  <c:v>2015</c:v>
                </c:pt>
                <c:pt idx="2">
                  <c:v>2016</c:v>
                </c:pt>
                <c:pt idx="3">
                  <c:v>2017</c:v>
                </c:pt>
                <c:pt idx="4">
                  <c:v>2018</c:v>
                </c:pt>
                <c:pt idx="5">
                  <c:v>2019</c:v>
                </c:pt>
                <c:pt idx="6">
                  <c:v>2020</c:v>
                </c:pt>
                <c:pt idx="7">
                  <c:v>2021</c:v>
                </c:pt>
                <c:pt idx="8">
                  <c:v>1H22</c:v>
                </c:pt>
              </c:strCache>
            </c:strRef>
          </c:cat>
          <c:val>
            <c:numRef>
              <c:f>Sheet1!$B$2:$B$10</c:f>
              <c:numCache>
                <c:formatCode>0%</c:formatCode>
                <c:ptCount val="9"/>
                <c:pt idx="0">
                  <c:v>0.4</c:v>
                </c:pt>
                <c:pt idx="1">
                  <c:v>0.38</c:v>
                </c:pt>
                <c:pt idx="2">
                  <c:v>0.33</c:v>
                </c:pt>
                <c:pt idx="3">
                  <c:v>0.3</c:v>
                </c:pt>
                <c:pt idx="4">
                  <c:v>0.28999999999999998</c:v>
                </c:pt>
                <c:pt idx="5">
                  <c:v>0.24</c:v>
                </c:pt>
                <c:pt idx="6">
                  <c:v>0.24</c:v>
                </c:pt>
                <c:pt idx="7">
                  <c:v>0.23</c:v>
                </c:pt>
                <c:pt idx="8">
                  <c:v>0.23</c:v>
                </c:pt>
              </c:numCache>
            </c:numRef>
          </c:val>
          <c:extLst>
            <c:ext xmlns:c16="http://schemas.microsoft.com/office/drawing/2014/chart" uri="{C3380CC4-5D6E-409C-BE32-E72D297353CC}">
              <c16:uniqueId val="{00000000-40D2-41EF-B812-66867AF6D63B}"/>
            </c:ext>
          </c:extLst>
        </c:ser>
        <c:dLbls>
          <c:showLegendKey val="0"/>
          <c:showVal val="0"/>
          <c:showCatName val="0"/>
          <c:showSerName val="0"/>
          <c:showPercent val="0"/>
          <c:showBubbleSize val="0"/>
        </c:dLbls>
        <c:gapWidth val="150"/>
        <c:axId val="438388648"/>
        <c:axId val="438389040"/>
        <c:extLst>
          <c:ext xmlns:c15="http://schemas.microsoft.com/office/drawing/2012/chart" uri="{02D57815-91ED-43cb-92C2-25804820EDAC}">
            <c15:filteredBarSeries>
              <c15:ser>
                <c:idx val="0"/>
                <c:order val="0"/>
                <c:tx>
                  <c:strRef>
                    <c:extLst>
                      <c:ext uri="{02D57815-91ED-43cb-92C2-25804820EDAC}">
                        <c15:formulaRef>
                          <c15:sqref>Sheet1!$A$1</c15:sqref>
                        </c15:formulaRef>
                      </c:ext>
                    </c:extLst>
                    <c:strCache>
                      <c:ptCount val="1"/>
                      <c:pt idx="0">
                        <c:v> </c:v>
                      </c:pt>
                    </c:strCache>
                  </c:strRef>
                </c:tx>
                <c:spPr>
                  <a:solidFill>
                    <a:schemeClr val="accent1"/>
                  </a:solidFill>
                  <a:ln>
                    <a:noFill/>
                  </a:ln>
                  <a:effectLst/>
                </c:spPr>
                <c:invertIfNegative val="0"/>
                <c:cat>
                  <c:strRef>
                    <c:extLst>
                      <c:ext uri="{02D57815-91ED-43cb-92C2-25804820EDAC}">
                        <c15:formulaRef>
                          <c15:sqref>Sheet1!$A$2:$A$10</c15:sqref>
                        </c15:formulaRef>
                      </c:ext>
                    </c:extLst>
                    <c:strCache>
                      <c:ptCount val="9"/>
                      <c:pt idx="0">
                        <c:v>2014</c:v>
                      </c:pt>
                      <c:pt idx="1">
                        <c:v>2015</c:v>
                      </c:pt>
                      <c:pt idx="2">
                        <c:v>2016</c:v>
                      </c:pt>
                      <c:pt idx="3">
                        <c:v>2017</c:v>
                      </c:pt>
                      <c:pt idx="4">
                        <c:v>2018</c:v>
                      </c:pt>
                      <c:pt idx="5">
                        <c:v>2019</c:v>
                      </c:pt>
                      <c:pt idx="6">
                        <c:v>2020</c:v>
                      </c:pt>
                      <c:pt idx="7">
                        <c:v>2021</c:v>
                      </c:pt>
                      <c:pt idx="8">
                        <c:v>1H22</c:v>
                      </c:pt>
                    </c:strCache>
                  </c:strRef>
                </c:cat>
                <c:val>
                  <c:numRef>
                    <c:extLst>
                      <c:ext uri="{02D57815-91ED-43cb-92C2-25804820EDAC}">
                        <c15:formulaRef>
                          <c15:sqref>Sheet1!$A$2:$A$10</c15:sqref>
                        </c15:formulaRef>
                      </c:ext>
                    </c:extLst>
                    <c:numCache>
                      <c:formatCode>General</c:formatCode>
                      <c:ptCount val="9"/>
                      <c:pt idx="0">
                        <c:v>2014</c:v>
                      </c:pt>
                      <c:pt idx="1">
                        <c:v>2015</c:v>
                      </c:pt>
                      <c:pt idx="2">
                        <c:v>2016</c:v>
                      </c:pt>
                      <c:pt idx="3">
                        <c:v>2017</c:v>
                      </c:pt>
                      <c:pt idx="4">
                        <c:v>2018</c:v>
                      </c:pt>
                      <c:pt idx="5">
                        <c:v>2019</c:v>
                      </c:pt>
                      <c:pt idx="6">
                        <c:v>2020</c:v>
                      </c:pt>
                      <c:pt idx="7">
                        <c:v>2021</c:v>
                      </c:pt>
                      <c:pt idx="8">
                        <c:v>0</c:v>
                      </c:pt>
                    </c:numCache>
                  </c:numRef>
                </c:val>
                <c:extLst>
                  <c:ext xmlns:c16="http://schemas.microsoft.com/office/drawing/2014/chart" uri="{C3380CC4-5D6E-409C-BE32-E72D297353CC}">
                    <c16:uniqueId val="{00000009-40D2-41EF-B812-66867AF6D63B}"/>
                  </c:ext>
                </c:extLst>
              </c15:ser>
            </c15:filteredBarSeries>
          </c:ext>
        </c:extLst>
      </c:barChart>
      <c:lineChart>
        <c:grouping val="standard"/>
        <c:varyColors val="0"/>
        <c:ser>
          <c:idx val="2"/>
          <c:order val="2"/>
          <c:tx>
            <c:strRef>
              <c:f>Sheet1!$C$1</c:f>
              <c:strCache>
                <c:ptCount val="1"/>
                <c:pt idx="0">
                  <c:v>Ave cost of debt</c:v>
                </c:pt>
              </c:strCache>
            </c:strRef>
          </c:tx>
          <c:spPr>
            <a:ln w="28575" cap="rnd">
              <a:solidFill>
                <a:schemeClr val="tx2"/>
              </a:solidFill>
              <a:round/>
            </a:ln>
            <a:effectLst/>
          </c:spPr>
          <c:marker>
            <c:symbol val="none"/>
          </c:marker>
          <c:dLbls>
            <c:dLbl>
              <c:idx val="0"/>
              <c:layout>
                <c:manualLayout>
                  <c:x val="-3.6177058941125148E-2"/>
                  <c:y val="-5.2257064852774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2C-4CD9-B0A7-BF8C0A65138F}"/>
                </c:ext>
              </c:extLst>
            </c:dLbl>
            <c:dLbl>
              <c:idx val="1"/>
              <c:layout>
                <c:manualLayout>
                  <c:x val="-3.3407441079884838E-2"/>
                  <c:y val="-5.54542010243422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D2-41EF-B812-66867AF6D63B}"/>
                </c:ext>
              </c:extLst>
            </c:dLbl>
            <c:dLbl>
              <c:idx val="2"/>
              <c:layout>
                <c:manualLayout>
                  <c:x val="-3.1901984228547273E-2"/>
                  <c:y val="-4.26656563380707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D2-41EF-B812-66867AF6D63B}"/>
                </c:ext>
              </c:extLst>
            </c:dLbl>
            <c:dLbl>
              <c:idx val="3"/>
              <c:layout>
                <c:manualLayout>
                  <c:x val="-2.8613994140140101E-2"/>
                  <c:y val="-8.66627814329463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D2-41EF-B812-66867AF6D63B}"/>
                </c:ext>
              </c:extLst>
            </c:dLbl>
            <c:dLbl>
              <c:idx val="4"/>
              <c:layout>
                <c:manualLayout>
                  <c:x val="-4.8467505606055034E-2"/>
                  <c:y val="-0.10690757633162609"/>
                </c:manualLayout>
              </c:layout>
              <c:dLblPos val="r"/>
              <c:showLegendKey val="0"/>
              <c:showVal val="1"/>
              <c:showCatName val="0"/>
              <c:showSerName val="0"/>
              <c:showPercent val="0"/>
              <c:showBubbleSize val="0"/>
              <c:extLst>
                <c:ext xmlns:c15="http://schemas.microsoft.com/office/drawing/2012/chart" uri="{CE6537A1-D6FC-4f65-9D91-7224C49458BB}">
                  <c15:layout>
                    <c:manualLayout>
                      <c:w val="8.050992648227133E-2"/>
                      <c:h val="6.101746970587605E-2"/>
                    </c:manualLayout>
                  </c15:layout>
                </c:ext>
                <c:ext xmlns:c16="http://schemas.microsoft.com/office/drawing/2014/chart" uri="{C3380CC4-5D6E-409C-BE32-E72D297353CC}">
                  <c16:uniqueId val="{00000004-40D2-41EF-B812-66867AF6D63B}"/>
                </c:ext>
              </c:extLst>
            </c:dLbl>
            <c:dLbl>
              <c:idx val="5"/>
              <c:layout>
                <c:manualLayout>
                  <c:x val="-3.6699633153921281E-2"/>
                  <c:y val="-7.36642830799750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D2-41EF-B812-66867AF6D63B}"/>
                </c:ext>
              </c:extLst>
            </c:dLbl>
            <c:dLbl>
              <c:idx val="6"/>
              <c:layout>
                <c:manualLayout>
                  <c:x val="-3.2478165591340466E-2"/>
                  <c:y val="-8.10312903968854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0D2-41EF-B812-66867AF6D63B}"/>
                </c:ext>
              </c:extLst>
            </c:dLbl>
            <c:dLbl>
              <c:idx val="7"/>
              <c:layout>
                <c:manualLayout>
                  <c:x val="-3.5443494116583575E-2"/>
                  <c:y val="-9.70169712547249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0D2-41EF-B812-66867AF6D63B}"/>
                </c:ext>
              </c:extLst>
            </c:dLbl>
            <c:dLbl>
              <c:idx val="8"/>
              <c:layout>
                <c:manualLayout>
                  <c:x val="-3.0592110708314829E-2"/>
                  <c:y val="-6.18484733674780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71-4994-B732-9C4F28417B9A}"/>
                </c:ext>
              </c:extLst>
            </c:dLbl>
            <c:spPr>
              <a:noFill/>
              <a:ln>
                <a:noFill/>
              </a:ln>
              <a:effectLst/>
            </c:spPr>
            <c:txPr>
              <a:bodyPr rot="0" spcFirstLastPara="1" vertOverflow="ellipsis" vert="horz" wrap="square" anchor="ctr" anchorCtr="1"/>
              <a:lstStyle/>
              <a:p>
                <a:pPr>
                  <a:defRPr lang="en-US" sz="1200" b="0" i="0" u="none" strike="noStrike" kern="1200" baseline="0">
                    <a:solidFill>
                      <a:schemeClr val="tx1">
                        <a:lumMod val="65000"/>
                        <a:lumOff val="3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2014</c:v>
                </c:pt>
                <c:pt idx="1">
                  <c:v>2015</c:v>
                </c:pt>
                <c:pt idx="2">
                  <c:v>2016</c:v>
                </c:pt>
                <c:pt idx="3">
                  <c:v>2017</c:v>
                </c:pt>
                <c:pt idx="4">
                  <c:v>2018</c:v>
                </c:pt>
                <c:pt idx="5">
                  <c:v>2019</c:v>
                </c:pt>
                <c:pt idx="6">
                  <c:v>2020</c:v>
                </c:pt>
                <c:pt idx="7">
                  <c:v>2021</c:v>
                </c:pt>
                <c:pt idx="8">
                  <c:v>1H22</c:v>
                </c:pt>
              </c:strCache>
            </c:strRef>
          </c:cat>
          <c:val>
            <c:numRef>
              <c:f>Sheet1!$C$2:$C$10</c:f>
              <c:numCache>
                <c:formatCode>0.0%</c:formatCode>
                <c:ptCount val="9"/>
                <c:pt idx="0">
                  <c:v>4.2000000000000003E-2</c:v>
                </c:pt>
                <c:pt idx="1">
                  <c:v>3.5000000000000003E-2</c:v>
                </c:pt>
                <c:pt idx="2">
                  <c:v>3.4000000000000002E-2</c:v>
                </c:pt>
                <c:pt idx="3">
                  <c:v>2.1000000000000001E-2</c:v>
                </c:pt>
                <c:pt idx="4">
                  <c:v>1.9E-2</c:v>
                </c:pt>
                <c:pt idx="5">
                  <c:v>1.7000000000000001E-2</c:v>
                </c:pt>
                <c:pt idx="6">
                  <c:v>1.6E-2</c:v>
                </c:pt>
                <c:pt idx="7">
                  <c:v>1.4999999999999999E-2</c:v>
                </c:pt>
                <c:pt idx="8">
                  <c:v>1.7999999999999999E-2</c:v>
                </c:pt>
              </c:numCache>
            </c:numRef>
          </c:val>
          <c:smooth val="0"/>
          <c:extLst>
            <c:ext xmlns:c16="http://schemas.microsoft.com/office/drawing/2014/chart" uri="{C3380CC4-5D6E-409C-BE32-E72D297353CC}">
              <c16:uniqueId val="{00000008-40D2-41EF-B812-66867AF6D63B}"/>
            </c:ext>
          </c:extLst>
        </c:ser>
        <c:dLbls>
          <c:showLegendKey val="0"/>
          <c:showVal val="0"/>
          <c:showCatName val="0"/>
          <c:showSerName val="0"/>
          <c:showPercent val="0"/>
          <c:showBubbleSize val="0"/>
        </c:dLbls>
        <c:marker val="1"/>
        <c:smooth val="0"/>
        <c:axId val="440042712"/>
        <c:axId val="440042320"/>
      </c:lineChart>
      <c:catAx>
        <c:axId val="438388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crossAx val="438389040"/>
        <c:crosses val="autoZero"/>
        <c:auto val="1"/>
        <c:lblAlgn val="ctr"/>
        <c:lblOffset val="100"/>
        <c:noMultiLvlLbl val="0"/>
      </c:catAx>
      <c:valAx>
        <c:axId val="438389040"/>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r>
                  <a:rPr lang="en-GB"/>
                  <a:t>LTV ratio</a:t>
                </a:r>
              </a:p>
            </c:rich>
          </c:tx>
          <c:layout>
            <c:manualLayout>
              <c:xMode val="edge"/>
              <c:yMode val="edge"/>
              <c:x val="2.5014669257619214E-2"/>
              <c:y val="0.31745690665209469"/>
            </c:manualLayout>
          </c:layout>
          <c:overlay val="0"/>
          <c:spPr>
            <a:noFill/>
            <a:ln>
              <a:noFill/>
            </a:ln>
            <a:effectLst/>
          </c:spPr>
          <c:txPr>
            <a:bodyPr rot="-54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crossAx val="438388648"/>
        <c:crosses val="autoZero"/>
        <c:crossBetween val="between"/>
        <c:majorUnit val="0.2"/>
      </c:valAx>
      <c:valAx>
        <c:axId val="440042320"/>
        <c:scaling>
          <c:orientation val="minMax"/>
        </c:scaling>
        <c:delete val="0"/>
        <c:axPos val="r"/>
        <c:title>
          <c:tx>
            <c:rich>
              <a:bodyPr rot="5400000" spcFirstLastPara="1" vertOverflow="ellipsis" wrap="square" anchor="ctr" anchorCtr="1"/>
              <a:lstStyle/>
              <a:p>
                <a:pPr>
                  <a:defRPr lang="en-US" sz="1197" b="0" i="0" u="none" strike="noStrike" kern="1200" baseline="0">
                    <a:solidFill>
                      <a:schemeClr val="tx1">
                        <a:lumMod val="65000"/>
                        <a:lumOff val="35000"/>
                      </a:schemeClr>
                    </a:solidFill>
                    <a:latin typeface="+mn-lt"/>
                    <a:ea typeface="+mn-ea"/>
                    <a:cs typeface="+mn-cs"/>
                  </a:defRPr>
                </a:pPr>
                <a:r>
                  <a:rPr lang="en-GB" dirty="0"/>
                  <a:t>Average cost of debt</a:t>
                </a:r>
              </a:p>
            </c:rich>
          </c:tx>
          <c:layout>
            <c:manualLayout>
              <c:xMode val="edge"/>
              <c:yMode val="edge"/>
              <c:x val="0.93761165479136355"/>
              <c:y val="0.24895621056288478"/>
            </c:manualLayout>
          </c:layout>
          <c:overlay val="0"/>
          <c:spPr>
            <a:noFill/>
            <a:ln>
              <a:noFill/>
            </a:ln>
            <a:effectLst/>
          </c:spPr>
          <c:txPr>
            <a:bodyPr rot="5400000" spcFirstLastPara="1" vertOverflow="ellipsis"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crossAx val="440042712"/>
        <c:crosses val="max"/>
        <c:crossBetween val="between"/>
        <c:majorUnit val="1.0000000000000002E-2"/>
      </c:valAx>
      <c:catAx>
        <c:axId val="440042712"/>
        <c:scaling>
          <c:orientation val="minMax"/>
        </c:scaling>
        <c:delete val="1"/>
        <c:axPos val="b"/>
        <c:numFmt formatCode="General" sourceLinked="1"/>
        <c:majorTickMark val="out"/>
        <c:minorTickMark val="none"/>
        <c:tickLblPos val="nextTo"/>
        <c:crossAx val="440042320"/>
        <c:crosses val="autoZero"/>
        <c:auto val="1"/>
        <c:lblAlgn val="ctr"/>
        <c:lblOffset val="100"/>
        <c:noMultiLvlLbl val="0"/>
      </c:catAx>
      <c:spPr>
        <a:noFill/>
        <a:ln w="25400">
          <a:noFill/>
        </a:ln>
        <a:effectLst/>
      </c:spPr>
    </c:plotArea>
    <c:legend>
      <c:legendPos val="b"/>
      <c:layout>
        <c:manualLayout>
          <c:xMode val="edge"/>
          <c:yMode val="edge"/>
          <c:x val="1.5762927776879702E-2"/>
          <c:y val="0.91856245405855397"/>
          <c:w val="0.89999968730498447"/>
          <c:h val="8.0616502542108601E-2"/>
        </c:manualLayout>
      </c:layout>
      <c:overlay val="0"/>
      <c:spPr>
        <a:noFill/>
        <a:ln>
          <a:noFill/>
        </a:ln>
        <a:effectLst/>
      </c:spPr>
      <c:txPr>
        <a:bodyPr rot="0" spcFirstLastPara="1" vertOverflow="ellipsis" vert="horz" wrap="square" anchor="ctr" anchorCtr="1"/>
        <a:lstStyle/>
        <a:p>
          <a:pPr>
            <a:defRPr lang="en-US"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US" sz="1197" b="0" i="0" u="none" strike="noStrike" kern="1200" baseline="0">
          <a:solidFill>
            <a:schemeClr val="tx1">
              <a:lumMod val="65000"/>
              <a:lumOff val="35000"/>
            </a:schemeClr>
          </a:solidFill>
          <a:latin typeface="+mn-lt"/>
          <a:ea typeface="+mn-ea"/>
          <a:cs typeface="+mn-cs"/>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960879601231216E-2"/>
          <c:y val="6.8033598163103365E-2"/>
          <c:w val="0.85311967686902401"/>
          <c:h val="0.84103836727467041"/>
        </c:manualLayout>
      </c:layout>
      <c:lineChart>
        <c:grouping val="standard"/>
        <c:varyColors val="0"/>
        <c:ser>
          <c:idx val="0"/>
          <c:order val="0"/>
          <c:tx>
            <c:strRef>
              <c:f>Sheet1!$B$1</c:f>
              <c:strCache>
                <c:ptCount val="1"/>
                <c:pt idx="0">
                  <c:v>UK</c:v>
                </c:pt>
              </c:strCache>
            </c:strRef>
          </c:tx>
          <c:spPr>
            <a:ln w="28575" cap="rnd">
              <a:solidFill>
                <a:schemeClr val="accent1"/>
              </a:solidFill>
              <a:round/>
            </a:ln>
            <a:effectLst/>
          </c:spPr>
          <c:marker>
            <c:symbol val="none"/>
          </c:marker>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1Q22</c:v>
                </c:pt>
              </c:strCache>
            </c:strRef>
          </c:cat>
          <c:val>
            <c:numRef>
              <c:f>Sheet1!$B$2:$B$12</c:f>
              <c:numCache>
                <c:formatCode>#,##0.00</c:formatCode>
                <c:ptCount val="11"/>
                <c:pt idx="0">
                  <c:v>7.44</c:v>
                </c:pt>
                <c:pt idx="1">
                  <c:v>5.55</c:v>
                </c:pt>
                <c:pt idx="2">
                  <c:v>3.52</c:v>
                </c:pt>
                <c:pt idx="3">
                  <c:v>3.82</c:v>
                </c:pt>
                <c:pt idx="4">
                  <c:v>5.19</c:v>
                </c:pt>
                <c:pt idx="5">
                  <c:v>5</c:v>
                </c:pt>
                <c:pt idx="6">
                  <c:v>5.15</c:v>
                </c:pt>
                <c:pt idx="7">
                  <c:v>5.87</c:v>
                </c:pt>
                <c:pt idx="8">
                  <c:v>4.0999999999999996</c:v>
                </c:pt>
                <c:pt idx="9">
                  <c:v>1.58</c:v>
                </c:pt>
                <c:pt idx="10">
                  <c:v>1.55</c:v>
                </c:pt>
              </c:numCache>
            </c:numRef>
          </c:val>
          <c:smooth val="0"/>
          <c:extLst>
            <c:ext xmlns:c16="http://schemas.microsoft.com/office/drawing/2014/chart" uri="{C3380CC4-5D6E-409C-BE32-E72D297353CC}">
              <c16:uniqueId val="{00000000-2C87-4F7E-B667-7EAAEF7C5C81}"/>
            </c:ext>
          </c:extLst>
        </c:ser>
        <c:ser>
          <c:idx val="1"/>
          <c:order val="1"/>
          <c:tx>
            <c:strRef>
              <c:f>Sheet1!$C$1</c:f>
              <c:strCache>
                <c:ptCount val="1"/>
                <c:pt idx="0">
                  <c:v>France</c:v>
                </c:pt>
              </c:strCache>
            </c:strRef>
          </c:tx>
          <c:spPr>
            <a:ln w="28575" cap="rnd">
              <a:solidFill>
                <a:schemeClr val="accent2"/>
              </a:solidFill>
              <a:round/>
            </a:ln>
            <a:effectLst/>
          </c:spPr>
          <c:marker>
            <c:symbol val="none"/>
          </c:marker>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1Q22</c:v>
                </c:pt>
              </c:strCache>
            </c:strRef>
          </c:cat>
          <c:val>
            <c:numRef>
              <c:f>Sheet1!$C$2:$C$12</c:f>
              <c:numCache>
                <c:formatCode>#,##0.00</c:formatCode>
                <c:ptCount val="11"/>
                <c:pt idx="0">
                  <c:v>9.56</c:v>
                </c:pt>
                <c:pt idx="1">
                  <c:v>8.4499999999999993</c:v>
                </c:pt>
                <c:pt idx="2">
                  <c:v>8.52</c:v>
                </c:pt>
                <c:pt idx="3">
                  <c:v>7.06</c:v>
                </c:pt>
                <c:pt idx="4">
                  <c:v>6.74</c:v>
                </c:pt>
                <c:pt idx="5">
                  <c:v>5.15</c:v>
                </c:pt>
                <c:pt idx="6">
                  <c:v>4.74</c:v>
                </c:pt>
                <c:pt idx="7">
                  <c:v>5.42</c:v>
                </c:pt>
                <c:pt idx="8">
                  <c:v>5.68</c:v>
                </c:pt>
                <c:pt idx="9">
                  <c:v>4.5</c:v>
                </c:pt>
                <c:pt idx="10">
                  <c:v>4.16</c:v>
                </c:pt>
              </c:numCache>
            </c:numRef>
          </c:val>
          <c:smooth val="0"/>
          <c:extLst>
            <c:ext xmlns:c16="http://schemas.microsoft.com/office/drawing/2014/chart" uri="{C3380CC4-5D6E-409C-BE32-E72D297353CC}">
              <c16:uniqueId val="{00000001-2C87-4F7E-B667-7EAAEF7C5C81}"/>
            </c:ext>
          </c:extLst>
        </c:ser>
        <c:ser>
          <c:idx val="2"/>
          <c:order val="2"/>
          <c:tx>
            <c:strRef>
              <c:f>Sheet1!$D$1</c:f>
              <c:strCache>
                <c:ptCount val="1"/>
                <c:pt idx="0">
                  <c:v>Germany</c:v>
                </c:pt>
              </c:strCache>
            </c:strRef>
          </c:tx>
          <c:spPr>
            <a:ln w="28575" cap="rnd">
              <a:solidFill>
                <a:schemeClr val="accent3"/>
              </a:solidFill>
              <a:round/>
            </a:ln>
            <a:effectLst/>
          </c:spPr>
          <c:marker>
            <c:symbol val="none"/>
          </c:marker>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1Q22</c:v>
                </c:pt>
              </c:strCache>
            </c:strRef>
          </c:cat>
          <c:val>
            <c:numRef>
              <c:f>Sheet1!$D$2:$D$12</c:f>
              <c:numCache>
                <c:formatCode>#,##0.00</c:formatCode>
                <c:ptCount val="11"/>
                <c:pt idx="0">
                  <c:v>4</c:v>
                </c:pt>
                <c:pt idx="1">
                  <c:v>4</c:v>
                </c:pt>
                <c:pt idx="2">
                  <c:v>4.2</c:v>
                </c:pt>
                <c:pt idx="3">
                  <c:v>4</c:v>
                </c:pt>
                <c:pt idx="4">
                  <c:v>3.51</c:v>
                </c:pt>
                <c:pt idx="5">
                  <c:v>3.02</c:v>
                </c:pt>
                <c:pt idx="6">
                  <c:v>2.6</c:v>
                </c:pt>
                <c:pt idx="7">
                  <c:v>2.4</c:v>
                </c:pt>
                <c:pt idx="8">
                  <c:v>2.33</c:v>
                </c:pt>
                <c:pt idx="9">
                  <c:v>2.16</c:v>
                </c:pt>
                <c:pt idx="10">
                  <c:v>2.14</c:v>
                </c:pt>
              </c:numCache>
            </c:numRef>
          </c:val>
          <c:smooth val="0"/>
          <c:extLst>
            <c:ext xmlns:c16="http://schemas.microsoft.com/office/drawing/2014/chart" uri="{C3380CC4-5D6E-409C-BE32-E72D297353CC}">
              <c16:uniqueId val="{00000002-2C87-4F7E-B667-7EAAEF7C5C81}"/>
            </c:ext>
          </c:extLst>
        </c:ser>
        <c:ser>
          <c:idx val="3"/>
          <c:order val="3"/>
          <c:tx>
            <c:strRef>
              <c:f>Sheet1!$E$1</c:f>
              <c:strCache>
                <c:ptCount val="1"/>
                <c:pt idx="0">
                  <c:v>Poland</c:v>
                </c:pt>
              </c:strCache>
            </c:strRef>
          </c:tx>
          <c:spPr>
            <a:ln w="28575" cap="rnd">
              <a:solidFill>
                <a:schemeClr val="accent4"/>
              </a:solidFill>
              <a:round/>
            </a:ln>
            <a:effectLst/>
          </c:spPr>
          <c:marker>
            <c:symbol val="none"/>
          </c:marker>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1Q22</c:v>
                </c:pt>
              </c:strCache>
            </c:strRef>
          </c:cat>
          <c:val>
            <c:numRef>
              <c:f>Sheet1!$E$2:$E$12</c:f>
              <c:numCache>
                <c:formatCode>#,##0.00</c:formatCode>
                <c:ptCount val="11"/>
                <c:pt idx="0">
                  <c:v>10.68</c:v>
                </c:pt>
                <c:pt idx="1">
                  <c:v>11.15</c:v>
                </c:pt>
                <c:pt idx="2">
                  <c:v>5.82</c:v>
                </c:pt>
                <c:pt idx="3">
                  <c:v>4.99</c:v>
                </c:pt>
                <c:pt idx="4">
                  <c:v>5.92</c:v>
                </c:pt>
                <c:pt idx="5">
                  <c:v>4.6900000000000004</c:v>
                </c:pt>
                <c:pt idx="6">
                  <c:v>5.0599999999999996</c:v>
                </c:pt>
                <c:pt idx="7">
                  <c:v>7.23</c:v>
                </c:pt>
                <c:pt idx="8">
                  <c:v>6.59</c:v>
                </c:pt>
                <c:pt idx="9">
                  <c:v>3.72</c:v>
                </c:pt>
                <c:pt idx="10">
                  <c:v>3.11</c:v>
                </c:pt>
              </c:numCache>
            </c:numRef>
          </c:val>
          <c:smooth val="0"/>
          <c:extLst>
            <c:ext xmlns:c16="http://schemas.microsoft.com/office/drawing/2014/chart" uri="{C3380CC4-5D6E-409C-BE32-E72D297353CC}">
              <c16:uniqueId val="{00000003-2C87-4F7E-B667-7EAAEF7C5C81}"/>
            </c:ext>
          </c:extLst>
        </c:ser>
        <c:ser>
          <c:idx val="4"/>
          <c:order val="4"/>
          <c:tx>
            <c:strRef>
              <c:f>Sheet1!$F$1</c:f>
              <c:strCache>
                <c:ptCount val="1"/>
                <c:pt idx="0">
                  <c:v>Italy</c:v>
                </c:pt>
              </c:strCache>
            </c:strRef>
          </c:tx>
          <c:spPr>
            <a:ln w="28575" cap="rnd">
              <a:solidFill>
                <a:schemeClr val="accent5"/>
              </a:solidFill>
              <a:round/>
            </a:ln>
            <a:effectLst/>
          </c:spPr>
          <c:marker>
            <c:symbol val="none"/>
          </c:marker>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1Q22</c:v>
                </c:pt>
              </c:strCache>
            </c:strRef>
          </c:cat>
          <c:val>
            <c:numRef>
              <c:f>Sheet1!$F$2:$F$12</c:f>
              <c:numCache>
                <c:formatCode>#,##0.00</c:formatCode>
                <c:ptCount val="11"/>
                <c:pt idx="0">
                  <c:v>6.9</c:v>
                </c:pt>
                <c:pt idx="1">
                  <c:v>6.5</c:v>
                </c:pt>
                <c:pt idx="2">
                  <c:v>6.3</c:v>
                </c:pt>
                <c:pt idx="3">
                  <c:v>6.3</c:v>
                </c:pt>
                <c:pt idx="4">
                  <c:v>5.6</c:v>
                </c:pt>
                <c:pt idx="5">
                  <c:v>3.9</c:v>
                </c:pt>
                <c:pt idx="6">
                  <c:v>3.57</c:v>
                </c:pt>
                <c:pt idx="7">
                  <c:v>2.8</c:v>
                </c:pt>
                <c:pt idx="8">
                  <c:v>2.6</c:v>
                </c:pt>
                <c:pt idx="9">
                  <c:v>2.5</c:v>
                </c:pt>
                <c:pt idx="10">
                  <c:v>2.4</c:v>
                </c:pt>
              </c:numCache>
            </c:numRef>
          </c:val>
          <c:smooth val="0"/>
          <c:extLst>
            <c:ext xmlns:c16="http://schemas.microsoft.com/office/drawing/2014/chart" uri="{C3380CC4-5D6E-409C-BE32-E72D297353CC}">
              <c16:uniqueId val="{00000004-2C87-4F7E-B667-7EAAEF7C5C81}"/>
            </c:ext>
          </c:extLst>
        </c:ser>
        <c:ser>
          <c:idx val="5"/>
          <c:order val="5"/>
          <c:tx>
            <c:strRef>
              <c:f>Sheet1!$G$1</c:f>
              <c:strCache>
                <c:ptCount val="1"/>
                <c:pt idx="0">
                  <c:v>Spain</c:v>
                </c:pt>
              </c:strCache>
            </c:strRef>
          </c:tx>
          <c:spPr>
            <a:ln w="28575" cap="rnd">
              <a:solidFill>
                <a:schemeClr val="accent6"/>
              </a:solidFill>
              <a:round/>
            </a:ln>
            <a:effectLst/>
          </c:spPr>
          <c:marker>
            <c:symbol val="none"/>
          </c:marker>
          <c:cat>
            <c:strRef>
              <c:f>Sheet1!$A$2:$A$12</c:f>
              <c:strCache>
                <c:ptCount val="11"/>
                <c:pt idx="0">
                  <c:v>2012</c:v>
                </c:pt>
                <c:pt idx="1">
                  <c:v>2013</c:v>
                </c:pt>
                <c:pt idx="2">
                  <c:v>2014</c:v>
                </c:pt>
                <c:pt idx="3">
                  <c:v>2015</c:v>
                </c:pt>
                <c:pt idx="4">
                  <c:v>2016</c:v>
                </c:pt>
                <c:pt idx="5">
                  <c:v>2017</c:v>
                </c:pt>
                <c:pt idx="6">
                  <c:v>2018</c:v>
                </c:pt>
                <c:pt idx="7">
                  <c:v>2019</c:v>
                </c:pt>
                <c:pt idx="8">
                  <c:v>2020</c:v>
                </c:pt>
                <c:pt idx="9">
                  <c:v>2021</c:v>
                </c:pt>
                <c:pt idx="10">
                  <c:v>1Q22</c:v>
                </c:pt>
              </c:strCache>
            </c:strRef>
          </c:cat>
          <c:val>
            <c:numRef>
              <c:f>Sheet1!$G$2:$G$12</c:f>
              <c:numCache>
                <c:formatCode>#,##0.00</c:formatCode>
                <c:ptCount val="11"/>
                <c:pt idx="0">
                  <c:v>12.9</c:v>
                </c:pt>
                <c:pt idx="1">
                  <c:v>14.7</c:v>
                </c:pt>
                <c:pt idx="2">
                  <c:v>12.5</c:v>
                </c:pt>
                <c:pt idx="3">
                  <c:v>7.99</c:v>
                </c:pt>
                <c:pt idx="4">
                  <c:v>7.9</c:v>
                </c:pt>
                <c:pt idx="5">
                  <c:v>5.19</c:v>
                </c:pt>
                <c:pt idx="6">
                  <c:v>4.5199999999999996</c:v>
                </c:pt>
                <c:pt idx="7">
                  <c:v>7.15</c:v>
                </c:pt>
                <c:pt idx="8">
                  <c:v>7.44</c:v>
                </c:pt>
                <c:pt idx="9">
                  <c:v>6.1</c:v>
                </c:pt>
                <c:pt idx="10">
                  <c:v>5.94</c:v>
                </c:pt>
              </c:numCache>
            </c:numRef>
          </c:val>
          <c:smooth val="0"/>
          <c:extLst>
            <c:ext xmlns:c16="http://schemas.microsoft.com/office/drawing/2014/chart" uri="{C3380CC4-5D6E-409C-BE32-E72D297353CC}">
              <c16:uniqueId val="{00000005-2C87-4F7E-B667-7EAAEF7C5C81}"/>
            </c:ext>
          </c:extLst>
        </c:ser>
        <c:dLbls>
          <c:showLegendKey val="0"/>
          <c:showVal val="0"/>
          <c:showCatName val="0"/>
          <c:showSerName val="0"/>
          <c:showPercent val="0"/>
          <c:showBubbleSize val="0"/>
        </c:dLbls>
        <c:smooth val="0"/>
        <c:axId val="447601920"/>
        <c:axId val="447602312"/>
      </c:lineChart>
      <c:catAx>
        <c:axId val="4476019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602312"/>
        <c:crosses val="autoZero"/>
        <c:auto val="1"/>
        <c:lblAlgn val="ctr"/>
        <c:lblOffset val="100"/>
        <c:noMultiLvlLbl val="0"/>
      </c:catAx>
      <c:valAx>
        <c:axId val="447602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Vacancy,</a:t>
                </a:r>
                <a:r>
                  <a:rPr lang="en-GB" baseline="0" dirty="0"/>
                  <a:t> %</a:t>
                </a:r>
                <a:endParaRPr lang="en-GB"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601920"/>
        <c:crosses val="autoZero"/>
        <c:crossBetween val="between"/>
      </c:valAx>
      <c:spPr>
        <a:noFill/>
        <a:ln>
          <a:noFill/>
        </a:ln>
        <a:effectLst/>
      </c:spPr>
    </c:plotArea>
    <c:legend>
      <c:legendPos val="r"/>
      <c:layout>
        <c:manualLayout>
          <c:xMode val="edge"/>
          <c:yMode val="edge"/>
          <c:x val="0.38605947155172887"/>
          <c:y val="8.5405713335135872E-2"/>
          <c:w val="0.4820200892821016"/>
          <c:h val="0.2318158800015260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84933916899571"/>
          <c:y val="0.34196632493691864"/>
          <c:w val="0.76190587696160494"/>
          <c:h val="0.5671056405008551"/>
        </c:manualLayout>
      </c:layout>
      <c:barChart>
        <c:barDir val="col"/>
        <c:grouping val="stacked"/>
        <c:varyColors val="0"/>
        <c:ser>
          <c:idx val="0"/>
          <c:order val="0"/>
          <c:tx>
            <c:strRef>
              <c:f>Sheet1!$B$1</c:f>
              <c:strCache>
                <c:ptCount val="1"/>
                <c:pt idx="0">
                  <c:v>3PL</c:v>
                </c:pt>
              </c:strCache>
            </c:strRef>
          </c:tx>
          <c:spPr>
            <a:solidFill>
              <a:srgbClr val="900028"/>
            </a:solidFill>
            <a:ln>
              <a:noFill/>
            </a:ln>
            <a:effectLst/>
          </c:spPr>
          <c:invertIfNegative val="0"/>
          <c:cat>
            <c:strRef>
              <c:f>Sheet1!$A$2:$A$7</c:f>
              <c:strCache>
                <c:ptCount val="6"/>
                <c:pt idx="0">
                  <c:v>2017</c:v>
                </c:pt>
                <c:pt idx="1">
                  <c:v>2018</c:v>
                </c:pt>
                <c:pt idx="2">
                  <c:v>2019</c:v>
                </c:pt>
                <c:pt idx="3">
                  <c:v>2020</c:v>
                </c:pt>
                <c:pt idx="4">
                  <c:v>2021</c:v>
                </c:pt>
                <c:pt idx="5">
                  <c:v>1H22</c:v>
                </c:pt>
              </c:strCache>
            </c:strRef>
          </c:cat>
          <c:val>
            <c:numRef>
              <c:f>Sheet1!$B$2:$B$7</c:f>
              <c:numCache>
                <c:formatCode>0%</c:formatCode>
                <c:ptCount val="6"/>
                <c:pt idx="0">
                  <c:v>0.27364810879259377</c:v>
                </c:pt>
                <c:pt idx="1">
                  <c:v>0.17078587798521261</c:v>
                </c:pt>
                <c:pt idx="2">
                  <c:v>0.27455064709117727</c:v>
                </c:pt>
                <c:pt idx="3">
                  <c:v>0.25001126841985949</c:v>
                </c:pt>
                <c:pt idx="4">
                  <c:v>0.28999999999999998</c:v>
                </c:pt>
                <c:pt idx="5">
                  <c:v>0.25</c:v>
                </c:pt>
              </c:numCache>
            </c:numRef>
          </c:val>
          <c:extLst>
            <c:ext xmlns:c16="http://schemas.microsoft.com/office/drawing/2014/chart" uri="{C3380CC4-5D6E-409C-BE32-E72D297353CC}">
              <c16:uniqueId val="{00000000-1CCA-4A1F-9578-97F888009052}"/>
            </c:ext>
          </c:extLst>
        </c:ser>
        <c:ser>
          <c:idx val="1"/>
          <c:order val="1"/>
          <c:tx>
            <c:strRef>
              <c:f>Sheet1!$C$1</c:f>
              <c:strCache>
                <c:ptCount val="1"/>
                <c:pt idx="0">
                  <c:v>Online Retail</c:v>
                </c:pt>
              </c:strCache>
            </c:strRef>
          </c:tx>
          <c:spPr>
            <a:solidFill>
              <a:srgbClr val="969D57"/>
            </a:solidFill>
            <a:ln>
              <a:noFill/>
            </a:ln>
            <a:effectLst/>
          </c:spPr>
          <c:invertIfNegative val="0"/>
          <c:cat>
            <c:strRef>
              <c:f>Sheet1!$A$2:$A$7</c:f>
              <c:strCache>
                <c:ptCount val="6"/>
                <c:pt idx="0">
                  <c:v>2017</c:v>
                </c:pt>
                <c:pt idx="1">
                  <c:v>2018</c:v>
                </c:pt>
                <c:pt idx="2">
                  <c:v>2019</c:v>
                </c:pt>
                <c:pt idx="3">
                  <c:v>2020</c:v>
                </c:pt>
                <c:pt idx="4">
                  <c:v>2021</c:v>
                </c:pt>
                <c:pt idx="5">
                  <c:v>1H22</c:v>
                </c:pt>
              </c:strCache>
            </c:strRef>
          </c:cat>
          <c:val>
            <c:numRef>
              <c:f>Sheet1!$C$2:$C$7</c:f>
              <c:numCache>
                <c:formatCode>0%</c:formatCode>
                <c:ptCount val="6"/>
                <c:pt idx="0">
                  <c:v>0.12622879849573276</c:v>
                </c:pt>
                <c:pt idx="1">
                  <c:v>0.26563891410066198</c:v>
                </c:pt>
                <c:pt idx="2">
                  <c:v>0.16734623529374362</c:v>
                </c:pt>
                <c:pt idx="3">
                  <c:v>0.33677059557342065</c:v>
                </c:pt>
                <c:pt idx="4">
                  <c:v>0.35</c:v>
                </c:pt>
                <c:pt idx="5">
                  <c:v>0.18</c:v>
                </c:pt>
              </c:numCache>
            </c:numRef>
          </c:val>
          <c:extLst>
            <c:ext xmlns:c16="http://schemas.microsoft.com/office/drawing/2014/chart" uri="{C3380CC4-5D6E-409C-BE32-E72D297353CC}">
              <c16:uniqueId val="{00000001-1CCA-4A1F-9578-97F888009052}"/>
            </c:ext>
          </c:extLst>
        </c:ser>
        <c:ser>
          <c:idx val="2"/>
          <c:order val="2"/>
          <c:tx>
            <c:strRef>
              <c:f>Sheet1!$D$1</c:f>
              <c:strCache>
                <c:ptCount val="1"/>
                <c:pt idx="0">
                  <c:v>Other Retail</c:v>
                </c:pt>
              </c:strCache>
            </c:strRef>
          </c:tx>
          <c:spPr>
            <a:solidFill>
              <a:srgbClr val="177E9F"/>
            </a:solidFill>
            <a:ln>
              <a:noFill/>
            </a:ln>
            <a:effectLst/>
          </c:spPr>
          <c:invertIfNegative val="0"/>
          <c:cat>
            <c:strRef>
              <c:f>Sheet1!$A$2:$A$7</c:f>
              <c:strCache>
                <c:ptCount val="6"/>
                <c:pt idx="0">
                  <c:v>2017</c:v>
                </c:pt>
                <c:pt idx="1">
                  <c:v>2018</c:v>
                </c:pt>
                <c:pt idx="2">
                  <c:v>2019</c:v>
                </c:pt>
                <c:pt idx="3">
                  <c:v>2020</c:v>
                </c:pt>
                <c:pt idx="4">
                  <c:v>2021</c:v>
                </c:pt>
                <c:pt idx="5">
                  <c:v>1H22</c:v>
                </c:pt>
              </c:strCache>
            </c:strRef>
          </c:cat>
          <c:val>
            <c:numRef>
              <c:f>Sheet1!$D$2:$D$7</c:f>
              <c:numCache>
                <c:formatCode>0%</c:formatCode>
                <c:ptCount val="6"/>
                <c:pt idx="0">
                  <c:v>0.12852373066110592</c:v>
                </c:pt>
                <c:pt idx="1">
                  <c:v>0.19342092436420064</c:v>
                </c:pt>
                <c:pt idx="2">
                  <c:v>0.10305702555960627</c:v>
                </c:pt>
                <c:pt idx="3">
                  <c:v>0.13906185918802719</c:v>
                </c:pt>
                <c:pt idx="4">
                  <c:v>0.09</c:v>
                </c:pt>
                <c:pt idx="5">
                  <c:v>0.16</c:v>
                </c:pt>
              </c:numCache>
            </c:numRef>
          </c:val>
          <c:extLst>
            <c:ext xmlns:c16="http://schemas.microsoft.com/office/drawing/2014/chart" uri="{C3380CC4-5D6E-409C-BE32-E72D297353CC}">
              <c16:uniqueId val="{00000002-1CCA-4A1F-9578-97F888009052}"/>
            </c:ext>
          </c:extLst>
        </c:ser>
        <c:ser>
          <c:idx val="3"/>
          <c:order val="3"/>
          <c:tx>
            <c:strRef>
              <c:f>Sheet1!$E$1</c:f>
              <c:strCache>
                <c:ptCount val="1"/>
                <c:pt idx="0">
                  <c:v>Manufacturing</c:v>
                </c:pt>
              </c:strCache>
            </c:strRef>
          </c:tx>
          <c:spPr>
            <a:solidFill>
              <a:srgbClr val="285D63"/>
            </a:solidFill>
            <a:ln>
              <a:noFill/>
            </a:ln>
            <a:effectLst/>
          </c:spPr>
          <c:invertIfNegative val="0"/>
          <c:cat>
            <c:strRef>
              <c:f>Sheet1!$A$2:$A$7</c:f>
              <c:strCache>
                <c:ptCount val="6"/>
                <c:pt idx="0">
                  <c:v>2017</c:v>
                </c:pt>
                <c:pt idx="1">
                  <c:v>2018</c:v>
                </c:pt>
                <c:pt idx="2">
                  <c:v>2019</c:v>
                </c:pt>
                <c:pt idx="3">
                  <c:v>2020</c:v>
                </c:pt>
                <c:pt idx="4">
                  <c:v>2021</c:v>
                </c:pt>
                <c:pt idx="5">
                  <c:v>1H22</c:v>
                </c:pt>
              </c:strCache>
            </c:strRef>
          </c:cat>
          <c:val>
            <c:numRef>
              <c:f>Sheet1!$E$2:$E$7</c:f>
              <c:numCache>
                <c:formatCode>0%</c:formatCode>
                <c:ptCount val="6"/>
                <c:pt idx="0">
                  <c:v>0.22445859832533005</c:v>
                </c:pt>
                <c:pt idx="1">
                  <c:v>0.13576848034441494</c:v>
                </c:pt>
                <c:pt idx="2">
                  <c:v>0.14397442425282911</c:v>
                </c:pt>
                <c:pt idx="3">
                  <c:v>8.2431823909761323E-2</c:v>
                </c:pt>
                <c:pt idx="4">
                  <c:v>0.10421974905185412</c:v>
                </c:pt>
                <c:pt idx="5">
                  <c:v>0.21</c:v>
                </c:pt>
              </c:numCache>
            </c:numRef>
          </c:val>
          <c:extLst>
            <c:ext xmlns:c16="http://schemas.microsoft.com/office/drawing/2014/chart" uri="{C3380CC4-5D6E-409C-BE32-E72D297353CC}">
              <c16:uniqueId val="{00000003-1CCA-4A1F-9578-97F888009052}"/>
            </c:ext>
          </c:extLst>
        </c:ser>
        <c:ser>
          <c:idx val="4"/>
          <c:order val="4"/>
          <c:tx>
            <c:strRef>
              <c:f>Sheet1!$F$1</c:f>
              <c:strCache>
                <c:ptCount val="1"/>
                <c:pt idx="0">
                  <c:v>Other</c:v>
                </c:pt>
              </c:strCache>
            </c:strRef>
          </c:tx>
          <c:spPr>
            <a:solidFill>
              <a:schemeClr val="tx2">
                <a:lumMod val="20000"/>
                <a:lumOff val="80000"/>
              </a:schemeClr>
            </a:solidFill>
            <a:ln>
              <a:noFill/>
            </a:ln>
            <a:effectLst/>
          </c:spPr>
          <c:invertIfNegative val="0"/>
          <c:cat>
            <c:strRef>
              <c:f>Sheet1!$A$2:$A$7</c:f>
              <c:strCache>
                <c:ptCount val="6"/>
                <c:pt idx="0">
                  <c:v>2017</c:v>
                </c:pt>
                <c:pt idx="1">
                  <c:v>2018</c:v>
                </c:pt>
                <c:pt idx="2">
                  <c:v>2019</c:v>
                </c:pt>
                <c:pt idx="3">
                  <c:v>2020</c:v>
                </c:pt>
                <c:pt idx="4">
                  <c:v>2021</c:v>
                </c:pt>
                <c:pt idx="5">
                  <c:v>1H22</c:v>
                </c:pt>
              </c:strCache>
            </c:strRef>
          </c:cat>
          <c:val>
            <c:numRef>
              <c:f>Sheet1!$F$2:$F$7</c:f>
              <c:numCache>
                <c:formatCode>0%</c:formatCode>
                <c:ptCount val="6"/>
                <c:pt idx="0">
                  <c:v>0.24714076372523749</c:v>
                </c:pt>
                <c:pt idx="1">
                  <c:v>0.23438580320550986</c:v>
                </c:pt>
                <c:pt idx="2">
                  <c:v>0.31107166780264373</c:v>
                </c:pt>
                <c:pt idx="3">
                  <c:v>0.19172445290893136</c:v>
                </c:pt>
                <c:pt idx="4">
                  <c:v>0.16999999999999998</c:v>
                </c:pt>
                <c:pt idx="5">
                  <c:v>0.21</c:v>
                </c:pt>
              </c:numCache>
            </c:numRef>
          </c:val>
          <c:extLst>
            <c:ext xmlns:c16="http://schemas.microsoft.com/office/drawing/2014/chart" uri="{C3380CC4-5D6E-409C-BE32-E72D297353CC}">
              <c16:uniqueId val="{00000000-9040-4504-B724-D66DD9EFEA95}"/>
            </c:ext>
          </c:extLst>
        </c:ser>
        <c:dLbls>
          <c:showLegendKey val="0"/>
          <c:showVal val="0"/>
          <c:showCatName val="0"/>
          <c:showSerName val="0"/>
          <c:showPercent val="0"/>
          <c:showBubbleSize val="0"/>
        </c:dLbls>
        <c:gapWidth val="150"/>
        <c:overlap val="100"/>
        <c:axId val="447601920"/>
        <c:axId val="447602312"/>
      </c:barChart>
      <c:catAx>
        <c:axId val="4476019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602312"/>
        <c:crosses val="autoZero"/>
        <c:auto val="1"/>
        <c:lblAlgn val="ctr"/>
        <c:lblOffset val="100"/>
        <c:noMultiLvlLbl val="0"/>
      </c:catAx>
      <c:valAx>
        <c:axId val="44760231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Take-up,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601920"/>
        <c:crosses val="autoZero"/>
        <c:crossBetween val="between"/>
      </c:valAx>
      <c:spPr>
        <a:noFill/>
        <a:ln>
          <a:noFill/>
        </a:ln>
        <a:effectLst/>
      </c:spPr>
    </c:plotArea>
    <c:legend>
      <c:legendPos val="t"/>
      <c:layout>
        <c:manualLayout>
          <c:xMode val="edge"/>
          <c:yMode val="edge"/>
          <c:x val="9.6630826014038274E-2"/>
          <c:y val="0.21200011028582222"/>
          <c:w val="0.84638976930886323"/>
          <c:h val="4.883992631856735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80969109920697"/>
          <c:y val="6.5024133960602248E-2"/>
          <c:w val="0.74276852849617825"/>
          <c:h val="0.84103836727467041"/>
        </c:manualLayout>
      </c:layout>
      <c:barChart>
        <c:barDir val="col"/>
        <c:grouping val="clustered"/>
        <c:varyColors val="0"/>
        <c:ser>
          <c:idx val="0"/>
          <c:order val="0"/>
          <c:tx>
            <c:strRef>
              <c:f>Sheet1!$B$1</c:f>
              <c:strCache>
                <c:ptCount val="1"/>
                <c:pt idx="0">
                  <c:v>Available supply</c:v>
                </c:pt>
              </c:strCache>
            </c:strRef>
          </c:tx>
          <c:spPr>
            <a:solidFill>
              <a:schemeClr val="bg1">
                <a:lumMod val="75000"/>
              </a:schemeClr>
            </a:solidFill>
            <a:ln>
              <a:noFill/>
            </a:ln>
            <a:effectLst/>
          </c:spPr>
          <c:invertIfNegative val="0"/>
          <c:cat>
            <c:strRef>
              <c:f>Sheet1!$A$2:$A$7</c:f>
              <c:strCache>
                <c:ptCount val="6"/>
                <c:pt idx="0">
                  <c:v>2017</c:v>
                </c:pt>
                <c:pt idx="1">
                  <c:v>2018</c:v>
                </c:pt>
                <c:pt idx="2">
                  <c:v>2019</c:v>
                </c:pt>
                <c:pt idx="3">
                  <c:v>2020</c:v>
                </c:pt>
                <c:pt idx="4">
                  <c:v>2021</c:v>
                </c:pt>
                <c:pt idx="5">
                  <c:v>1H22</c:v>
                </c:pt>
              </c:strCache>
            </c:strRef>
          </c:cat>
          <c:val>
            <c:numRef>
              <c:f>Sheet1!$B$2:$B$7</c:f>
              <c:numCache>
                <c:formatCode>_(* #,##0.00_);_(* \(#,##0.00\);_(* "-"??_);_(@_)</c:formatCode>
                <c:ptCount val="6"/>
                <c:pt idx="0">
                  <c:v>2.66</c:v>
                </c:pt>
                <c:pt idx="1">
                  <c:v>2.72</c:v>
                </c:pt>
                <c:pt idx="2">
                  <c:v>3.29</c:v>
                </c:pt>
                <c:pt idx="3">
                  <c:v>2.89</c:v>
                </c:pt>
                <c:pt idx="4">
                  <c:v>1.21</c:v>
                </c:pt>
                <c:pt idx="5">
                  <c:v>1.72</c:v>
                </c:pt>
              </c:numCache>
            </c:numRef>
          </c:val>
          <c:extLst>
            <c:ext xmlns:c16="http://schemas.microsoft.com/office/drawing/2014/chart" uri="{C3380CC4-5D6E-409C-BE32-E72D297353CC}">
              <c16:uniqueId val="{00000000-BA11-4104-A3A2-F42239E82311}"/>
            </c:ext>
          </c:extLst>
        </c:ser>
        <c:ser>
          <c:idx val="1"/>
          <c:order val="1"/>
          <c:tx>
            <c:strRef>
              <c:f>Sheet1!$C$1</c:f>
              <c:strCache>
                <c:ptCount val="1"/>
                <c:pt idx="0">
                  <c:v>Take-up</c:v>
                </c:pt>
              </c:strCache>
            </c:strRef>
          </c:tx>
          <c:spPr>
            <a:solidFill>
              <a:schemeClr val="bg2"/>
            </a:solidFill>
            <a:ln>
              <a:noFill/>
            </a:ln>
            <a:effectLst/>
          </c:spPr>
          <c:invertIfNegative val="0"/>
          <c:cat>
            <c:strRef>
              <c:f>Sheet1!$A$2:$A$7</c:f>
              <c:strCache>
                <c:ptCount val="6"/>
                <c:pt idx="0">
                  <c:v>2017</c:v>
                </c:pt>
                <c:pt idx="1">
                  <c:v>2018</c:v>
                </c:pt>
                <c:pt idx="2">
                  <c:v>2019</c:v>
                </c:pt>
                <c:pt idx="3">
                  <c:v>2020</c:v>
                </c:pt>
                <c:pt idx="4">
                  <c:v>2021</c:v>
                </c:pt>
                <c:pt idx="5">
                  <c:v>1H22</c:v>
                </c:pt>
              </c:strCache>
            </c:strRef>
          </c:cat>
          <c:val>
            <c:numRef>
              <c:f>Sheet1!$C$2:$C$7</c:f>
              <c:numCache>
                <c:formatCode>_(* #,##0.00_);_(* \(#,##0.00\);_(* "-"??_);_(@_)</c:formatCode>
                <c:ptCount val="6"/>
                <c:pt idx="0">
                  <c:v>2.4300000000000002</c:v>
                </c:pt>
                <c:pt idx="1">
                  <c:v>3.45</c:v>
                </c:pt>
                <c:pt idx="2">
                  <c:v>3.01</c:v>
                </c:pt>
                <c:pt idx="3">
                  <c:v>4.7699999999999996</c:v>
                </c:pt>
                <c:pt idx="4">
                  <c:v>5.09</c:v>
                </c:pt>
                <c:pt idx="5">
                  <c:v>2.66</c:v>
                </c:pt>
              </c:numCache>
            </c:numRef>
          </c:val>
          <c:extLst>
            <c:ext xmlns:c16="http://schemas.microsoft.com/office/drawing/2014/chart" uri="{C3380CC4-5D6E-409C-BE32-E72D297353CC}">
              <c16:uniqueId val="{00000001-BA11-4104-A3A2-F42239E82311}"/>
            </c:ext>
          </c:extLst>
        </c:ser>
        <c:dLbls>
          <c:showLegendKey val="0"/>
          <c:showVal val="0"/>
          <c:showCatName val="0"/>
          <c:showSerName val="0"/>
          <c:showPercent val="0"/>
          <c:showBubbleSize val="0"/>
        </c:dLbls>
        <c:gapWidth val="150"/>
        <c:axId val="447601920"/>
        <c:axId val="447602312"/>
      </c:barChart>
      <c:catAx>
        <c:axId val="4476019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602312"/>
        <c:crosses val="autoZero"/>
        <c:auto val="1"/>
        <c:lblAlgn val="ctr"/>
        <c:lblOffset val="100"/>
        <c:noMultiLvlLbl val="0"/>
      </c:catAx>
      <c:valAx>
        <c:axId val="447602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baseline="0" dirty="0"/>
                  <a:t>million sqm</a:t>
                </a:r>
                <a:endParaRPr lang="en-GB" dirty="0"/>
              </a:p>
            </c:rich>
          </c:tx>
          <c:layout>
            <c:manualLayout>
              <c:xMode val="edge"/>
              <c:yMode val="edge"/>
              <c:x val="5.2980456147313199E-2"/>
              <c:y val="0.3157253801966688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601920"/>
        <c:crosses val="autoZero"/>
        <c:crossBetween val="between"/>
      </c:valAx>
      <c:spPr>
        <a:noFill/>
        <a:ln>
          <a:noFill/>
        </a:ln>
        <a:effectLst/>
      </c:spPr>
    </c:plotArea>
    <c:legend>
      <c:legendPos val="r"/>
      <c:layout>
        <c:manualLayout>
          <c:xMode val="edge"/>
          <c:yMode val="edge"/>
          <c:x val="0.1872199624591622"/>
          <c:y val="8.2396225391215674E-2"/>
          <c:w val="0.3543028554281879"/>
          <c:h val="0.1234103327806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11729193311416"/>
          <c:y val="0.10862610049351323"/>
          <c:w val="0.89657937487389594"/>
          <c:h val="0.74360103179811066"/>
        </c:manualLayout>
      </c:layout>
      <c:barChart>
        <c:barDir val="col"/>
        <c:grouping val="stacked"/>
        <c:varyColors val="0"/>
        <c:ser>
          <c:idx val="1"/>
          <c:order val="0"/>
          <c:tx>
            <c:strRef>
              <c:f>Sheet1!$B$11</c:f>
              <c:strCache>
                <c:ptCount val="1"/>
                <c:pt idx="0">
                  <c:v>Net new rent on existing space</c:v>
                </c:pt>
              </c:strCache>
            </c:strRef>
          </c:tx>
          <c:spPr>
            <a:solidFill>
              <a:schemeClr val="tx2"/>
            </a:solidFill>
            <a:ln>
              <a:solidFill>
                <a:schemeClr val="tx2"/>
              </a:solidFill>
            </a:ln>
            <a:effectLst/>
          </c:spPr>
          <c:invertIfNegative val="0"/>
          <c:cat>
            <c:strRef>
              <c:f>Sheet1!$A$12:$A$26</c:f>
              <c:strCache>
                <c:ptCount val="15"/>
                <c:pt idx="0">
                  <c:v>1H15</c:v>
                </c:pt>
                <c:pt idx="1">
                  <c:v>2H15</c:v>
                </c:pt>
                <c:pt idx="2">
                  <c:v>1H16</c:v>
                </c:pt>
                <c:pt idx="3">
                  <c:v>2H16</c:v>
                </c:pt>
                <c:pt idx="4">
                  <c:v>1H17</c:v>
                </c:pt>
                <c:pt idx="5">
                  <c:v>2H17</c:v>
                </c:pt>
                <c:pt idx="6">
                  <c:v>1H18</c:v>
                </c:pt>
                <c:pt idx="7">
                  <c:v>2H18</c:v>
                </c:pt>
                <c:pt idx="8">
                  <c:v>1H19</c:v>
                </c:pt>
                <c:pt idx="9">
                  <c:v>2H19</c:v>
                </c:pt>
                <c:pt idx="10">
                  <c:v>1H20</c:v>
                </c:pt>
                <c:pt idx="11">
                  <c:v>2H20</c:v>
                </c:pt>
                <c:pt idx="12">
                  <c:v>1H21</c:v>
                </c:pt>
                <c:pt idx="13">
                  <c:v>2H21</c:v>
                </c:pt>
                <c:pt idx="14">
                  <c:v>1H22</c:v>
                </c:pt>
              </c:strCache>
            </c:strRef>
          </c:cat>
          <c:val>
            <c:numRef>
              <c:f>Sheet1!$B$12:$B$26</c:f>
              <c:numCache>
                <c:formatCode>General</c:formatCode>
                <c:ptCount val="15"/>
                <c:pt idx="0">
                  <c:v>1.5</c:v>
                </c:pt>
                <c:pt idx="1">
                  <c:v>3.7</c:v>
                </c:pt>
                <c:pt idx="2">
                  <c:v>2.2000000000000002</c:v>
                </c:pt>
                <c:pt idx="3">
                  <c:v>2.7</c:v>
                </c:pt>
                <c:pt idx="4">
                  <c:v>2.9</c:v>
                </c:pt>
                <c:pt idx="5">
                  <c:v>7.2</c:v>
                </c:pt>
                <c:pt idx="6">
                  <c:v>1.4</c:v>
                </c:pt>
                <c:pt idx="7">
                  <c:v>7.6</c:v>
                </c:pt>
                <c:pt idx="8">
                  <c:v>8.4</c:v>
                </c:pt>
                <c:pt idx="9">
                  <c:v>5.6</c:v>
                </c:pt>
                <c:pt idx="10">
                  <c:v>2.2999999999999998</c:v>
                </c:pt>
                <c:pt idx="11">
                  <c:v>13.8</c:v>
                </c:pt>
                <c:pt idx="12">
                  <c:v>4.4000000000000004</c:v>
                </c:pt>
                <c:pt idx="13">
                  <c:v>11</c:v>
                </c:pt>
                <c:pt idx="14">
                  <c:v>14.1</c:v>
                </c:pt>
              </c:numCache>
            </c:numRef>
          </c:val>
          <c:extLst>
            <c:ext xmlns:c16="http://schemas.microsoft.com/office/drawing/2014/chart" uri="{C3380CC4-5D6E-409C-BE32-E72D297353CC}">
              <c16:uniqueId val="{00000000-F237-45DD-B40D-D3A6E267A882}"/>
            </c:ext>
          </c:extLst>
        </c:ser>
        <c:ser>
          <c:idx val="0"/>
          <c:order val="1"/>
          <c:tx>
            <c:strRef>
              <c:f>Sheet1!$C$11</c:f>
              <c:strCache>
                <c:ptCount val="1"/>
                <c:pt idx="0">
                  <c:v>New rent contracted</c:v>
                </c:pt>
              </c:strCache>
            </c:strRef>
          </c:tx>
          <c:spPr>
            <a:solidFill>
              <a:schemeClr val="bg2"/>
            </a:solidFill>
            <a:ln>
              <a:solidFill>
                <a:schemeClr val="bg2"/>
              </a:solidFill>
            </a:ln>
            <a:effectLst/>
          </c:spPr>
          <c:invertIfNegative val="0"/>
          <c:cat>
            <c:strRef>
              <c:f>Sheet1!$A$12:$A$26</c:f>
              <c:strCache>
                <c:ptCount val="15"/>
                <c:pt idx="0">
                  <c:v>1H15</c:v>
                </c:pt>
                <c:pt idx="1">
                  <c:v>2H15</c:v>
                </c:pt>
                <c:pt idx="2">
                  <c:v>1H16</c:v>
                </c:pt>
                <c:pt idx="3">
                  <c:v>2H16</c:v>
                </c:pt>
                <c:pt idx="4">
                  <c:v>1H17</c:v>
                </c:pt>
                <c:pt idx="5">
                  <c:v>2H17</c:v>
                </c:pt>
                <c:pt idx="6">
                  <c:v>1H18</c:v>
                </c:pt>
                <c:pt idx="7">
                  <c:v>2H18</c:v>
                </c:pt>
                <c:pt idx="8">
                  <c:v>1H19</c:v>
                </c:pt>
                <c:pt idx="9">
                  <c:v>2H19</c:v>
                </c:pt>
                <c:pt idx="10">
                  <c:v>1H20</c:v>
                </c:pt>
                <c:pt idx="11">
                  <c:v>2H20</c:v>
                </c:pt>
                <c:pt idx="12">
                  <c:v>1H21</c:v>
                </c:pt>
                <c:pt idx="13">
                  <c:v>2H21</c:v>
                </c:pt>
                <c:pt idx="14">
                  <c:v>1H22</c:v>
                </c:pt>
              </c:strCache>
            </c:strRef>
          </c:cat>
          <c:val>
            <c:numRef>
              <c:f>Sheet1!$C$12:$C$26</c:f>
              <c:numCache>
                <c:formatCode>General</c:formatCode>
                <c:ptCount val="15"/>
                <c:pt idx="0">
                  <c:v>13.7</c:v>
                </c:pt>
                <c:pt idx="1">
                  <c:v>20.400000000000002</c:v>
                </c:pt>
                <c:pt idx="2">
                  <c:v>20.100000000000001</c:v>
                </c:pt>
                <c:pt idx="3">
                  <c:v>19.900000000000002</c:v>
                </c:pt>
                <c:pt idx="4">
                  <c:v>24.400000000000002</c:v>
                </c:pt>
                <c:pt idx="5">
                  <c:v>19</c:v>
                </c:pt>
                <c:pt idx="6">
                  <c:v>38.4</c:v>
                </c:pt>
                <c:pt idx="7">
                  <c:v>19.000000000000007</c:v>
                </c:pt>
                <c:pt idx="8">
                  <c:v>24.9</c:v>
                </c:pt>
                <c:pt idx="9">
                  <c:v>26.9</c:v>
                </c:pt>
                <c:pt idx="10">
                  <c:v>31.400000000000002</c:v>
                </c:pt>
                <c:pt idx="11">
                  <c:v>30.4</c:v>
                </c:pt>
                <c:pt idx="12">
                  <c:v>34</c:v>
                </c:pt>
                <c:pt idx="13">
                  <c:v>46</c:v>
                </c:pt>
                <c:pt idx="14">
                  <c:v>41.1</c:v>
                </c:pt>
              </c:numCache>
            </c:numRef>
          </c:val>
          <c:extLst>
            <c:ext xmlns:c16="http://schemas.microsoft.com/office/drawing/2014/chart" uri="{C3380CC4-5D6E-409C-BE32-E72D297353CC}">
              <c16:uniqueId val="{00000001-F237-45DD-B40D-D3A6E267A882}"/>
            </c:ext>
          </c:extLst>
        </c:ser>
        <c:dLbls>
          <c:showLegendKey val="0"/>
          <c:showVal val="0"/>
          <c:showCatName val="0"/>
          <c:showSerName val="0"/>
          <c:showPercent val="0"/>
          <c:showBubbleSize val="0"/>
        </c:dLbls>
        <c:gapWidth val="219"/>
        <c:overlap val="100"/>
        <c:axId val="440045456"/>
        <c:axId val="440045848"/>
      </c:barChart>
      <c:catAx>
        <c:axId val="44004545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0045848"/>
        <c:crosses val="autoZero"/>
        <c:auto val="1"/>
        <c:lblAlgn val="ctr"/>
        <c:lblOffset val="100"/>
        <c:noMultiLvlLbl val="0"/>
      </c:catAx>
      <c:valAx>
        <c:axId val="440045848"/>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a:t>Annualised rental income, £m</a:t>
                </a:r>
              </a:p>
            </c:rich>
          </c:tx>
          <c:layout>
            <c:manualLayout>
              <c:xMode val="edge"/>
              <c:yMode val="edge"/>
              <c:x val="7.2280513350761449E-3"/>
              <c:y val="0.2549466670767884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0045456"/>
        <c:crosses val="autoZero"/>
        <c:crossBetween val="between"/>
      </c:valAx>
      <c:spPr>
        <a:noFill/>
        <a:ln>
          <a:noFill/>
        </a:ln>
        <a:effectLst/>
      </c:spPr>
    </c:plotArea>
    <c:legend>
      <c:legendPos val="t"/>
      <c:layout>
        <c:manualLayout>
          <c:xMode val="edge"/>
          <c:yMode val="edge"/>
          <c:x val="0.43774752617359464"/>
          <c:y val="6.046302440014634E-3"/>
          <c:w val="0.56225247382640542"/>
          <c:h val="7.786183850770343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lumMod val="65000"/>
              <a:lumOff val="35000"/>
            </a:schemeClr>
          </a:solidFill>
          <a:latin typeface="+mn-lt"/>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230899921792833E-2"/>
          <c:y val="4.011770500183915E-2"/>
          <c:w val="0.76462940516633782"/>
          <c:h val="0.77949987842968571"/>
        </c:manualLayout>
      </c:layout>
      <c:lineChart>
        <c:grouping val="standard"/>
        <c:varyColors val="0"/>
        <c:ser>
          <c:idx val="0"/>
          <c:order val="0"/>
          <c:tx>
            <c:strRef>
              <c:f>Sheet1!$A$2</c:f>
              <c:strCache>
                <c:ptCount val="1"/>
                <c:pt idx="0">
                  <c:v>Occupancy</c:v>
                </c:pt>
              </c:strCache>
            </c:strRef>
          </c:tx>
          <c:spPr>
            <a:ln w="28575" cap="rnd">
              <a:solidFill>
                <a:schemeClr val="bg2"/>
              </a:solidFill>
              <a:round/>
            </a:ln>
            <a:effectLst/>
          </c:spPr>
          <c:marker>
            <c:symbol val="none"/>
          </c:marker>
          <c:cat>
            <c:strRef>
              <c:f>Sheet1!$B$1:$K$1</c:f>
              <c:strCache>
                <c:ptCount val="10"/>
                <c:pt idx="0">
                  <c:v>2013</c:v>
                </c:pt>
                <c:pt idx="1">
                  <c:v>2014</c:v>
                </c:pt>
                <c:pt idx="2">
                  <c:v>2015</c:v>
                </c:pt>
                <c:pt idx="3">
                  <c:v>2016</c:v>
                </c:pt>
                <c:pt idx="4">
                  <c:v>2017</c:v>
                </c:pt>
                <c:pt idx="5">
                  <c:v>2018</c:v>
                </c:pt>
                <c:pt idx="6">
                  <c:v>2019</c:v>
                </c:pt>
                <c:pt idx="7">
                  <c:v>2020</c:v>
                </c:pt>
                <c:pt idx="8">
                  <c:v>2021</c:v>
                </c:pt>
                <c:pt idx="9">
                  <c:v>1H22</c:v>
                </c:pt>
              </c:strCache>
            </c:strRef>
          </c:cat>
          <c:val>
            <c:numRef>
              <c:f>Sheet1!$B$2:$K$2</c:f>
              <c:numCache>
                <c:formatCode>General</c:formatCode>
                <c:ptCount val="10"/>
                <c:pt idx="0">
                  <c:v>91.5</c:v>
                </c:pt>
                <c:pt idx="1">
                  <c:v>93.7</c:v>
                </c:pt>
                <c:pt idx="2">
                  <c:v>95.2</c:v>
                </c:pt>
                <c:pt idx="3">
                  <c:v>94.3</c:v>
                </c:pt>
                <c:pt idx="4">
                  <c:v>96</c:v>
                </c:pt>
                <c:pt idx="5">
                  <c:v>94.8</c:v>
                </c:pt>
                <c:pt idx="6">
                  <c:v>95.9</c:v>
                </c:pt>
                <c:pt idx="7">
                  <c:v>96.1</c:v>
                </c:pt>
                <c:pt idx="8">
                  <c:v>96.8</c:v>
                </c:pt>
                <c:pt idx="9">
                  <c:v>96.7</c:v>
                </c:pt>
              </c:numCache>
            </c:numRef>
          </c:val>
          <c:smooth val="0"/>
          <c:extLst>
            <c:ext xmlns:c16="http://schemas.microsoft.com/office/drawing/2014/chart" uri="{C3380CC4-5D6E-409C-BE32-E72D297353CC}">
              <c16:uniqueId val="{00000000-5631-400E-BE0B-997400A4283F}"/>
            </c:ext>
          </c:extLst>
        </c:ser>
        <c:dLbls>
          <c:showLegendKey val="0"/>
          <c:showVal val="0"/>
          <c:showCatName val="0"/>
          <c:showSerName val="0"/>
          <c:showPercent val="0"/>
          <c:showBubbleSize val="0"/>
        </c:dLbls>
        <c:marker val="1"/>
        <c:smooth val="0"/>
        <c:axId val="440046632"/>
        <c:axId val="440047024"/>
      </c:lineChart>
      <c:lineChart>
        <c:grouping val="standard"/>
        <c:varyColors val="0"/>
        <c:ser>
          <c:idx val="1"/>
          <c:order val="1"/>
          <c:tx>
            <c:strRef>
              <c:f>Sheet1!$A$3</c:f>
              <c:strCache>
                <c:ptCount val="1"/>
                <c:pt idx="0">
                  <c:v>Customer retention</c:v>
                </c:pt>
              </c:strCache>
            </c:strRef>
          </c:tx>
          <c:spPr>
            <a:ln w="28575" cap="rnd">
              <a:solidFill>
                <a:schemeClr val="tx2"/>
              </a:solidFill>
              <a:round/>
            </a:ln>
            <a:effectLst/>
          </c:spPr>
          <c:marker>
            <c:symbol val="none"/>
          </c:marker>
          <c:cat>
            <c:strRef>
              <c:f>Sheet1!$B$1:$K$1</c:f>
              <c:strCache>
                <c:ptCount val="10"/>
                <c:pt idx="0">
                  <c:v>2013</c:v>
                </c:pt>
                <c:pt idx="1">
                  <c:v>2014</c:v>
                </c:pt>
                <c:pt idx="2">
                  <c:v>2015</c:v>
                </c:pt>
                <c:pt idx="3">
                  <c:v>2016</c:v>
                </c:pt>
                <c:pt idx="4">
                  <c:v>2017</c:v>
                </c:pt>
                <c:pt idx="5">
                  <c:v>2018</c:v>
                </c:pt>
                <c:pt idx="6">
                  <c:v>2019</c:v>
                </c:pt>
                <c:pt idx="7">
                  <c:v>2020</c:v>
                </c:pt>
                <c:pt idx="8">
                  <c:v>2021</c:v>
                </c:pt>
                <c:pt idx="9">
                  <c:v>1H22</c:v>
                </c:pt>
              </c:strCache>
            </c:strRef>
          </c:cat>
          <c:val>
            <c:numRef>
              <c:f>Sheet1!$B$3:$K$3</c:f>
              <c:numCache>
                <c:formatCode>General</c:formatCode>
                <c:ptCount val="10"/>
                <c:pt idx="0">
                  <c:v>69</c:v>
                </c:pt>
                <c:pt idx="1">
                  <c:v>68</c:v>
                </c:pt>
                <c:pt idx="2">
                  <c:v>68</c:v>
                </c:pt>
                <c:pt idx="3">
                  <c:v>75</c:v>
                </c:pt>
                <c:pt idx="4">
                  <c:v>81.3</c:v>
                </c:pt>
                <c:pt idx="5">
                  <c:v>88.5</c:v>
                </c:pt>
                <c:pt idx="6">
                  <c:v>87.8</c:v>
                </c:pt>
                <c:pt idx="7">
                  <c:v>86</c:v>
                </c:pt>
                <c:pt idx="8">
                  <c:v>77</c:v>
                </c:pt>
                <c:pt idx="9">
                  <c:v>79.2</c:v>
                </c:pt>
              </c:numCache>
            </c:numRef>
          </c:val>
          <c:smooth val="0"/>
          <c:extLst>
            <c:ext xmlns:c16="http://schemas.microsoft.com/office/drawing/2014/chart" uri="{C3380CC4-5D6E-409C-BE32-E72D297353CC}">
              <c16:uniqueId val="{00000001-5631-400E-BE0B-997400A4283F}"/>
            </c:ext>
          </c:extLst>
        </c:ser>
        <c:dLbls>
          <c:showLegendKey val="0"/>
          <c:showVal val="0"/>
          <c:showCatName val="0"/>
          <c:showSerName val="0"/>
          <c:showPercent val="0"/>
          <c:showBubbleSize val="0"/>
        </c:dLbls>
        <c:marker val="1"/>
        <c:smooth val="0"/>
        <c:axId val="440047808"/>
        <c:axId val="440047416"/>
      </c:lineChart>
      <c:catAx>
        <c:axId val="4400466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2"/>
                </a:solidFill>
                <a:latin typeface="+mn-lt"/>
                <a:ea typeface="+mn-ea"/>
                <a:cs typeface="+mn-cs"/>
              </a:defRPr>
            </a:pPr>
            <a:endParaRPr lang="en-US"/>
          </a:p>
        </c:txPr>
        <c:crossAx val="440047024"/>
        <c:crosses val="autoZero"/>
        <c:auto val="1"/>
        <c:lblAlgn val="ctr"/>
        <c:lblOffset val="100"/>
        <c:noMultiLvlLbl val="0"/>
      </c:catAx>
      <c:valAx>
        <c:axId val="44004702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2"/>
                    </a:solidFill>
                    <a:latin typeface="+mn-lt"/>
                    <a:ea typeface="+mn-ea"/>
                    <a:cs typeface="+mn-cs"/>
                  </a:defRPr>
                </a:pPr>
                <a:r>
                  <a:rPr lang="en-GB" dirty="0"/>
                  <a:t>Occupancy rate, %</a:t>
                </a:r>
              </a:p>
            </c:rich>
          </c:tx>
          <c:layout>
            <c:manualLayout>
              <c:xMode val="edge"/>
              <c:yMode val="edge"/>
              <c:x val="1.3467653627836696E-3"/>
              <c:y val="0.2534857712856329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440046632"/>
        <c:crosses val="autoZero"/>
        <c:crossBetween val="between"/>
      </c:valAx>
      <c:valAx>
        <c:axId val="440047416"/>
        <c:scaling>
          <c:orientation val="minMax"/>
          <c:min val="0"/>
        </c:scaling>
        <c:delete val="0"/>
        <c:axPos val="r"/>
        <c:title>
          <c:tx>
            <c:rich>
              <a:bodyPr rot="5400000" spcFirstLastPara="1" vertOverflow="ellipsis" wrap="square" anchor="ctr" anchorCtr="1"/>
              <a:lstStyle/>
              <a:p>
                <a:pPr>
                  <a:defRPr sz="1200" b="0" i="0" u="none" strike="noStrike" kern="1200" baseline="0">
                    <a:solidFill>
                      <a:schemeClr val="tx2"/>
                    </a:solidFill>
                    <a:latin typeface="+mn-lt"/>
                    <a:ea typeface="+mn-ea"/>
                    <a:cs typeface="+mn-cs"/>
                  </a:defRPr>
                </a:pPr>
                <a:r>
                  <a:rPr lang="en-GB"/>
                  <a:t>Customer retention rate, %</a:t>
                </a:r>
              </a:p>
            </c:rich>
          </c:tx>
          <c:layout>
            <c:manualLayout>
              <c:xMode val="edge"/>
              <c:yMode val="edge"/>
              <c:x val="0.94017681403264919"/>
              <c:y val="0.18648986563625936"/>
            </c:manualLayout>
          </c:layout>
          <c:overlay val="0"/>
          <c:spPr>
            <a:noFill/>
            <a:ln>
              <a:noFill/>
            </a:ln>
            <a:effectLst/>
          </c:spPr>
          <c:txPr>
            <a:bodyPr rot="5400000" spcFirstLastPara="1" vertOverflow="ellipsis" wrap="square" anchor="ctr" anchorCtr="1"/>
            <a:lstStyle/>
            <a:p>
              <a:pPr>
                <a:defRPr sz="1200" b="0" i="0" u="none" strike="noStrike" kern="1200" baseline="0">
                  <a:solidFill>
                    <a:schemeClr val="tx2"/>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440047808"/>
        <c:crosses val="max"/>
        <c:crossBetween val="between"/>
        <c:majorUnit val="10"/>
      </c:valAx>
      <c:catAx>
        <c:axId val="440047808"/>
        <c:scaling>
          <c:orientation val="minMax"/>
        </c:scaling>
        <c:delete val="1"/>
        <c:axPos val="b"/>
        <c:numFmt formatCode="General" sourceLinked="1"/>
        <c:majorTickMark val="out"/>
        <c:minorTickMark val="none"/>
        <c:tickLblPos val="nextTo"/>
        <c:crossAx val="44004741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200">
          <a:solidFill>
            <a:schemeClr val="tx2"/>
          </a:solidFill>
          <a:latin typeface="+mn-lt"/>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75290392462477"/>
          <c:y val="2.082374478550543E-2"/>
          <c:w val="0.8803331953178799"/>
          <c:h val="0.86968015593084402"/>
        </c:manualLayout>
      </c:layout>
      <c:barChart>
        <c:barDir val="col"/>
        <c:grouping val="clustered"/>
        <c:varyColors val="0"/>
        <c:ser>
          <c:idx val="1"/>
          <c:order val="0"/>
          <c:tx>
            <c:strRef>
              <c:f>Sheet1!$A$6</c:f>
              <c:strCache>
                <c:ptCount val="1"/>
                <c:pt idx="0">
                  <c:v>% Uplift (total group)</c:v>
                </c:pt>
              </c:strCache>
            </c:strRef>
          </c:tx>
          <c:spPr>
            <a:solidFill>
              <a:srgbClr val="C00000"/>
            </a:solidFill>
            <a:ln>
              <a:noFill/>
            </a:ln>
            <a:effectLst/>
          </c:spPr>
          <c:invertIfNegative val="0"/>
          <c:cat>
            <c:strRef>
              <c:f>Sheet1!$B$1:$I$1</c:f>
              <c:strCache>
                <c:ptCount val="8"/>
                <c:pt idx="0">
                  <c:v>2015</c:v>
                </c:pt>
                <c:pt idx="1">
                  <c:v>2016</c:v>
                </c:pt>
                <c:pt idx="2">
                  <c:v>2017</c:v>
                </c:pt>
                <c:pt idx="3">
                  <c:v>2018</c:v>
                </c:pt>
                <c:pt idx="4">
                  <c:v>2019</c:v>
                </c:pt>
                <c:pt idx="5">
                  <c:v>2020</c:v>
                </c:pt>
                <c:pt idx="6">
                  <c:v>2021</c:v>
                </c:pt>
                <c:pt idx="7">
                  <c:v>1H22</c:v>
                </c:pt>
              </c:strCache>
            </c:strRef>
          </c:cat>
          <c:val>
            <c:numRef>
              <c:f>Sheet1!$B$6:$I$6</c:f>
              <c:numCache>
                <c:formatCode>#,##0.0</c:formatCode>
                <c:ptCount val="8"/>
                <c:pt idx="0">
                  <c:v>3.3</c:v>
                </c:pt>
                <c:pt idx="1">
                  <c:v>5.4</c:v>
                </c:pt>
                <c:pt idx="2">
                  <c:v>9.5</c:v>
                </c:pt>
                <c:pt idx="3" formatCode="General">
                  <c:v>8.8000000000000007</c:v>
                </c:pt>
                <c:pt idx="4">
                  <c:v>17.8</c:v>
                </c:pt>
                <c:pt idx="5">
                  <c:v>19.100000000000001</c:v>
                </c:pt>
                <c:pt idx="6">
                  <c:v>13</c:v>
                </c:pt>
                <c:pt idx="7">
                  <c:v>23.5</c:v>
                </c:pt>
              </c:numCache>
            </c:numRef>
          </c:val>
          <c:extLst>
            <c:ext xmlns:c16="http://schemas.microsoft.com/office/drawing/2014/chart" uri="{C3380CC4-5D6E-409C-BE32-E72D297353CC}">
              <c16:uniqueId val="{00000000-424F-4C1F-B6CA-237DCA0CFC71}"/>
            </c:ext>
          </c:extLst>
        </c:ser>
        <c:dLbls>
          <c:showLegendKey val="0"/>
          <c:showVal val="0"/>
          <c:showCatName val="0"/>
          <c:showSerName val="0"/>
          <c:showPercent val="0"/>
          <c:showBubbleSize val="0"/>
        </c:dLbls>
        <c:gapWidth val="55"/>
        <c:overlap val="-27"/>
        <c:axId val="440048592"/>
        <c:axId val="440048984"/>
      </c:barChart>
      <c:catAx>
        <c:axId val="4400485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2"/>
                </a:solidFill>
                <a:latin typeface="+mn-lt"/>
                <a:ea typeface="+mn-ea"/>
                <a:cs typeface="+mn-cs"/>
              </a:defRPr>
            </a:pPr>
            <a:endParaRPr lang="en-US"/>
          </a:p>
        </c:txPr>
        <c:crossAx val="440048984"/>
        <c:crosses val="autoZero"/>
        <c:auto val="1"/>
        <c:lblAlgn val="ctr"/>
        <c:lblOffset val="100"/>
        <c:noMultiLvlLbl val="0"/>
      </c:catAx>
      <c:valAx>
        <c:axId val="44004898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2"/>
                    </a:solidFill>
                    <a:latin typeface="+mn-lt"/>
                    <a:ea typeface="+mn-ea"/>
                    <a:cs typeface="+mn-cs"/>
                  </a:defRPr>
                </a:pPr>
                <a:r>
                  <a:rPr lang="en-GB"/>
                  <a:t>Rent change on review and renewal, %</a:t>
                </a:r>
              </a:p>
            </c:rich>
          </c:tx>
          <c:layout>
            <c:manualLayout>
              <c:xMode val="edge"/>
              <c:yMode val="edge"/>
              <c:x val="7.0873825694430905E-3"/>
              <c:y val="0.1052272370365097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440048592"/>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2"/>
          </a:solidFill>
          <a:latin typeface="+mn-lt"/>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816407028675783E-2"/>
          <c:y val="0.20916993656555843"/>
          <c:w val="0.86484193026135958"/>
          <c:h val="0.62539768899835069"/>
        </c:manualLayout>
      </c:layout>
      <c:barChart>
        <c:barDir val="col"/>
        <c:grouping val="stacked"/>
        <c:varyColors val="0"/>
        <c:ser>
          <c:idx val="0"/>
          <c:order val="0"/>
          <c:tx>
            <c:strRef>
              <c:f>Sheet1!$B$1</c:f>
              <c:strCache>
                <c:ptCount val="1"/>
                <c:pt idx="0">
                  <c:v>Rent</c:v>
                </c:pt>
              </c:strCache>
            </c:strRef>
          </c:tx>
          <c:spPr>
            <a:solidFill>
              <a:schemeClr val="bg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8-90F4-4451-97AC-D9C5CAE47EC5}"/>
              </c:ext>
            </c:extLst>
          </c:dPt>
          <c:dPt>
            <c:idx val="1"/>
            <c:invertIfNegative val="0"/>
            <c:bubble3D val="0"/>
            <c:spPr>
              <a:solidFill>
                <a:schemeClr val="bg2"/>
              </a:solidFill>
              <a:ln>
                <a:noFill/>
              </a:ln>
              <a:effectLst/>
            </c:spPr>
            <c:extLst>
              <c:ext xmlns:c16="http://schemas.microsoft.com/office/drawing/2014/chart" uri="{C3380CC4-5D6E-409C-BE32-E72D297353CC}">
                <c16:uniqueId val="{00000004-AFD4-400B-BA12-084BE605FB14}"/>
              </c:ext>
            </c:extLst>
          </c:dPt>
          <c:dPt>
            <c:idx val="7"/>
            <c:invertIfNegative val="0"/>
            <c:bubble3D val="0"/>
            <c:spPr>
              <a:solidFill>
                <a:schemeClr val="tx2"/>
              </a:solidFill>
              <a:ln>
                <a:noFill/>
              </a:ln>
              <a:effectLst/>
            </c:spPr>
            <c:extLst>
              <c:ext xmlns:c16="http://schemas.microsoft.com/office/drawing/2014/chart" uri="{C3380CC4-5D6E-409C-BE32-E72D297353CC}">
                <c16:uniqueId val="{00000002-71DF-495F-BE5A-61CB9E765924}"/>
              </c:ext>
            </c:extLst>
          </c:dPt>
          <c:dPt>
            <c:idx val="8"/>
            <c:invertIfNegative val="0"/>
            <c:bubble3D val="0"/>
            <c:spPr>
              <a:solidFill>
                <a:schemeClr val="tx2"/>
              </a:solidFill>
              <a:ln>
                <a:noFill/>
              </a:ln>
              <a:effectLst/>
            </c:spPr>
            <c:extLst>
              <c:ext xmlns:c16="http://schemas.microsoft.com/office/drawing/2014/chart" uri="{C3380CC4-5D6E-409C-BE32-E72D297353CC}">
                <c16:uniqueId val="{00000005-AFD4-400B-BA12-084BE605FB14}"/>
              </c:ext>
            </c:extLst>
          </c:dPt>
          <c:cat>
            <c:strRef>
              <c:f>Sheet1!$A$2:$A$10</c:f>
              <c:strCache>
                <c:ptCount val="9"/>
                <c:pt idx="0">
                  <c:v>1H22</c:v>
                </c:pt>
                <c:pt idx="1">
                  <c:v>2H22</c:v>
                </c:pt>
                <c:pt idx="2">
                  <c:v>2023</c:v>
                </c:pt>
                <c:pt idx="3">
                  <c:v>2024</c:v>
                </c:pt>
                <c:pt idx="4">
                  <c:v>2025</c:v>
                </c:pt>
                <c:pt idx="5">
                  <c:v>2026</c:v>
                </c:pt>
                <c:pt idx="6">
                  <c:v>&gt;2027</c:v>
                </c:pt>
                <c:pt idx="7">
                  <c:v>Current opportunity</c:v>
                </c:pt>
                <c:pt idx="8">
                  <c:v>Total FY21</c:v>
                </c:pt>
              </c:strCache>
            </c:strRef>
          </c:cat>
          <c:val>
            <c:numRef>
              <c:f>Sheet1!$B$2:$B$10</c:f>
              <c:numCache>
                <c:formatCode>General</c:formatCode>
                <c:ptCount val="9"/>
                <c:pt idx="0">
                  <c:v>15</c:v>
                </c:pt>
                <c:pt idx="1">
                  <c:v>20</c:v>
                </c:pt>
                <c:pt idx="2">
                  <c:v>20</c:v>
                </c:pt>
                <c:pt idx="3">
                  <c:v>43</c:v>
                </c:pt>
                <c:pt idx="4">
                  <c:v>65</c:v>
                </c:pt>
                <c:pt idx="5">
                  <c:v>83</c:v>
                </c:pt>
                <c:pt idx="6">
                  <c:v>99</c:v>
                </c:pt>
                <c:pt idx="8">
                  <c:v>89</c:v>
                </c:pt>
              </c:numCache>
            </c:numRef>
          </c:val>
          <c:extLst>
            <c:ext xmlns:c16="http://schemas.microsoft.com/office/drawing/2014/chart" uri="{C3380CC4-5D6E-409C-BE32-E72D297353CC}">
              <c16:uniqueId val="{00000000-ED43-4EAF-A4E0-D2F2D333FEFC}"/>
            </c:ext>
          </c:extLst>
        </c:ser>
        <c:ser>
          <c:idx val="1"/>
          <c:order val="1"/>
          <c:tx>
            <c:strRef>
              <c:f>Sheet1!$C$1</c:f>
              <c:strCache>
                <c:ptCount val="1"/>
                <c:pt idx="0">
                  <c:v>Uplift</c:v>
                </c:pt>
              </c:strCache>
            </c:strRef>
          </c:tx>
          <c:spPr>
            <a:solidFill>
              <a:schemeClr val="bg2"/>
            </a:solidFill>
            <a:ln>
              <a:noFill/>
            </a:ln>
            <a:effectLst/>
          </c:spPr>
          <c:invertIfNegative val="0"/>
          <c:cat>
            <c:strRef>
              <c:f>Sheet1!$A$2:$A$10</c:f>
              <c:strCache>
                <c:ptCount val="9"/>
                <c:pt idx="0">
                  <c:v>1H22</c:v>
                </c:pt>
                <c:pt idx="1">
                  <c:v>2H22</c:v>
                </c:pt>
                <c:pt idx="2">
                  <c:v>2023</c:v>
                </c:pt>
                <c:pt idx="3">
                  <c:v>2024</c:v>
                </c:pt>
                <c:pt idx="4">
                  <c:v>2025</c:v>
                </c:pt>
                <c:pt idx="5">
                  <c:v>2026</c:v>
                </c:pt>
                <c:pt idx="6">
                  <c:v>&gt;2027</c:v>
                </c:pt>
                <c:pt idx="7">
                  <c:v>Current opportunity</c:v>
                </c:pt>
                <c:pt idx="8">
                  <c:v>Total FY21</c:v>
                </c:pt>
              </c:strCache>
            </c:strRef>
          </c:cat>
          <c:val>
            <c:numRef>
              <c:f>Sheet1!$C$2:$C$10</c:f>
              <c:numCache>
                <c:formatCode>General</c:formatCode>
                <c:ptCount val="9"/>
                <c:pt idx="2">
                  <c:v>23</c:v>
                </c:pt>
                <c:pt idx="3">
                  <c:v>22</c:v>
                </c:pt>
                <c:pt idx="4">
                  <c:v>18</c:v>
                </c:pt>
                <c:pt idx="5">
                  <c:v>16</c:v>
                </c:pt>
                <c:pt idx="6">
                  <c:v>14</c:v>
                </c:pt>
                <c:pt idx="7">
                  <c:v>113</c:v>
                </c:pt>
              </c:numCache>
            </c:numRef>
          </c:val>
          <c:extLst>
            <c:ext xmlns:c16="http://schemas.microsoft.com/office/drawing/2014/chart" uri="{C3380CC4-5D6E-409C-BE32-E72D297353CC}">
              <c16:uniqueId val="{00000001-17C1-4AD5-85F2-1576532A7A16}"/>
            </c:ext>
          </c:extLst>
        </c:ser>
        <c:dLbls>
          <c:showLegendKey val="0"/>
          <c:showVal val="0"/>
          <c:showCatName val="0"/>
          <c:showSerName val="0"/>
          <c:showPercent val="0"/>
          <c:showBubbleSize val="0"/>
        </c:dLbls>
        <c:gapWidth val="15"/>
        <c:overlap val="100"/>
        <c:axId val="440046632"/>
        <c:axId val="440047024"/>
      </c:barChart>
      <c:catAx>
        <c:axId val="4400466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0047024"/>
        <c:crosses val="autoZero"/>
        <c:auto val="1"/>
        <c:lblAlgn val="ctr"/>
        <c:lblOffset val="100"/>
        <c:noMultiLvlLbl val="0"/>
      </c:catAx>
      <c:valAx>
        <c:axId val="44004702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GB" baseline="0" dirty="0"/>
                  <a:t>Rental uplift potential, £m</a:t>
                </a:r>
                <a:endParaRPr lang="en-GB" dirty="0"/>
              </a:p>
            </c:rich>
          </c:tx>
          <c:layout>
            <c:manualLayout>
              <c:xMode val="edge"/>
              <c:yMode val="edge"/>
              <c:x val="2.534758039439557E-2"/>
              <c:y val="0.3679893023780211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0046632"/>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200">
          <a:solidFill>
            <a:schemeClr val="tx1">
              <a:lumMod val="65000"/>
              <a:lumOff val="35000"/>
            </a:schemeClr>
          </a:solidFill>
          <a:latin typeface="+mn-lt"/>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08020962719707E-2"/>
          <c:y val="0.11020588773395851"/>
          <c:w val="0.98339197903728026"/>
          <c:h val="0.77958833348584911"/>
        </c:manualLayout>
      </c:layout>
      <c:barChart>
        <c:barDir val="bar"/>
        <c:grouping val="stacked"/>
        <c:varyColors val="0"/>
        <c:ser>
          <c:idx val="0"/>
          <c:order val="0"/>
          <c:tx>
            <c:strRef>
              <c:f>Sheet1!$B$1</c:f>
              <c:strCache>
                <c:ptCount val="1"/>
                <c:pt idx="0">
                  <c:v>UK</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66</c:v>
                </c:pt>
              </c:numCache>
            </c:numRef>
          </c:val>
          <c:extLst>
            <c:ext xmlns:c16="http://schemas.microsoft.com/office/drawing/2014/chart" uri="{C3380CC4-5D6E-409C-BE32-E72D297353CC}">
              <c16:uniqueId val="{00000000-4C19-4940-A648-7BED39D336D0}"/>
            </c:ext>
          </c:extLst>
        </c:ser>
        <c:ser>
          <c:idx val="1"/>
          <c:order val="1"/>
          <c:tx>
            <c:strRef>
              <c:f>Sheet1!$C$1</c:f>
              <c:strCache>
                <c:ptCount val="1"/>
                <c:pt idx="0">
                  <c:v>Continental Europe</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34</c:v>
                </c:pt>
              </c:numCache>
            </c:numRef>
          </c:val>
          <c:extLst>
            <c:ext xmlns:c16="http://schemas.microsoft.com/office/drawing/2014/chart" uri="{C3380CC4-5D6E-409C-BE32-E72D297353CC}">
              <c16:uniqueId val="{00000001-4C19-4940-A648-7BED39D336D0}"/>
            </c:ext>
          </c:extLst>
        </c:ser>
        <c:dLbls>
          <c:showLegendKey val="0"/>
          <c:showVal val="0"/>
          <c:showCatName val="0"/>
          <c:showSerName val="0"/>
          <c:showPercent val="0"/>
          <c:showBubbleSize val="0"/>
        </c:dLbls>
        <c:gapWidth val="150"/>
        <c:overlap val="100"/>
        <c:axId val="442667224"/>
        <c:axId val="442667616"/>
      </c:barChart>
      <c:catAx>
        <c:axId val="442667224"/>
        <c:scaling>
          <c:orientation val="minMax"/>
        </c:scaling>
        <c:delete val="1"/>
        <c:axPos val="l"/>
        <c:numFmt formatCode="General" sourceLinked="1"/>
        <c:majorTickMark val="none"/>
        <c:minorTickMark val="none"/>
        <c:tickLblPos val="nextTo"/>
        <c:crossAx val="442667616"/>
        <c:crosses val="autoZero"/>
        <c:auto val="1"/>
        <c:lblAlgn val="ctr"/>
        <c:lblOffset val="100"/>
        <c:noMultiLvlLbl val="0"/>
      </c:catAx>
      <c:valAx>
        <c:axId val="442667616"/>
        <c:scaling>
          <c:orientation val="minMax"/>
        </c:scaling>
        <c:delete val="1"/>
        <c:axPos val="b"/>
        <c:numFmt formatCode="General" sourceLinked="1"/>
        <c:majorTickMark val="none"/>
        <c:minorTickMark val="none"/>
        <c:tickLblPos val="nextTo"/>
        <c:crossAx val="442667224"/>
        <c:crosses val="autoZero"/>
        <c:crossBetween val="between"/>
      </c:valAx>
      <c:spPr>
        <a:noFill/>
        <a:ln>
          <a:noFill/>
        </a:ln>
        <a:effectLst/>
      </c:spPr>
    </c:plotArea>
    <c:plotVisOnly val="1"/>
    <c:dispBlanksAs val="gap"/>
    <c:showDLblsOverMax val="0"/>
  </c:chart>
  <c:spPr>
    <a:noFill/>
    <a:ln>
      <a:noFill/>
    </a:ln>
    <a:effectLst/>
  </c:spPr>
  <c:txPr>
    <a:bodyPr/>
    <a:lstStyle/>
    <a:p>
      <a:pPr>
        <a:defRPr lang="en-GB" sz="1330" b="0" i="0" u="none" strike="noStrike" kern="1200" baseline="0">
          <a:solidFill>
            <a:schemeClr val="tx1"/>
          </a:solidFill>
          <a:latin typeface="+mn-lt"/>
          <a:ea typeface="+mn-ea"/>
          <a:cs typeface="+mn-cs"/>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790641288466865E-2"/>
          <c:y val="0.11020588773395851"/>
          <c:w val="0.97189408516353737"/>
          <c:h val="0.77958833348584911"/>
        </c:manualLayout>
      </c:layout>
      <c:barChart>
        <c:barDir val="bar"/>
        <c:grouping val="stacked"/>
        <c:varyColors val="0"/>
        <c:ser>
          <c:idx val="0"/>
          <c:order val="0"/>
          <c:tx>
            <c:strRef>
              <c:f>Sheet1!$B$1</c:f>
              <c:strCache>
                <c:ptCount val="1"/>
                <c:pt idx="0">
                  <c:v>Big box</c:v>
                </c:pt>
              </c:strCache>
            </c:strRef>
          </c:tx>
          <c:spPr>
            <a:solidFill>
              <a:schemeClr val="accent1"/>
            </a:solidFill>
            <a:ln>
              <a:noFill/>
            </a:ln>
            <a:effectLst/>
          </c:spPr>
          <c:invertIfNegative val="0"/>
          <c:cat>
            <c:strRef>
              <c:f>Sheet1!$A$2</c:f>
              <c:strCache>
                <c:ptCount val="1"/>
                <c:pt idx="0">
                  <c:v>Category 1</c:v>
                </c:pt>
              </c:strCache>
            </c:strRef>
          </c:cat>
          <c:val>
            <c:numRef>
              <c:f>Sheet1!$B$2</c:f>
              <c:numCache>
                <c:formatCode>General</c:formatCode>
                <c:ptCount val="1"/>
                <c:pt idx="0">
                  <c:v>52</c:v>
                </c:pt>
              </c:numCache>
            </c:numRef>
          </c:val>
          <c:extLst>
            <c:ext xmlns:c16="http://schemas.microsoft.com/office/drawing/2014/chart" uri="{C3380CC4-5D6E-409C-BE32-E72D297353CC}">
              <c16:uniqueId val="{00000000-404A-2D46-9F6E-C708D6109A96}"/>
            </c:ext>
          </c:extLst>
        </c:ser>
        <c:ser>
          <c:idx val="1"/>
          <c:order val="1"/>
          <c:tx>
            <c:strRef>
              <c:f>Sheet1!$C$1</c:f>
              <c:strCache>
                <c:ptCount val="1"/>
                <c:pt idx="0">
                  <c:v>Urban warehouses</c:v>
                </c:pt>
              </c:strCache>
            </c:strRef>
          </c:tx>
          <c:spPr>
            <a:solidFill>
              <a:schemeClr val="accent2"/>
            </a:solidFill>
            <a:ln>
              <a:noFill/>
            </a:ln>
            <a:effectLst/>
          </c:spPr>
          <c:invertIfNegative val="0"/>
          <c:cat>
            <c:strRef>
              <c:f>Sheet1!$A$2</c:f>
              <c:strCache>
                <c:ptCount val="1"/>
                <c:pt idx="0">
                  <c:v>Category 1</c:v>
                </c:pt>
              </c:strCache>
            </c:strRef>
          </c:cat>
          <c:val>
            <c:numRef>
              <c:f>Sheet1!$C$2</c:f>
              <c:numCache>
                <c:formatCode>General</c:formatCode>
                <c:ptCount val="1"/>
                <c:pt idx="0">
                  <c:v>46</c:v>
                </c:pt>
              </c:numCache>
            </c:numRef>
          </c:val>
          <c:extLst>
            <c:ext xmlns:c16="http://schemas.microsoft.com/office/drawing/2014/chart" uri="{C3380CC4-5D6E-409C-BE32-E72D297353CC}">
              <c16:uniqueId val="{00000001-404A-2D46-9F6E-C708D6109A96}"/>
            </c:ext>
          </c:extLst>
        </c:ser>
        <c:ser>
          <c:idx val="2"/>
          <c:order val="2"/>
          <c:tx>
            <c:strRef>
              <c:f>Sheet1!$D$1</c:f>
              <c:strCache>
                <c:ptCount val="1"/>
                <c:pt idx="0">
                  <c:v>Other</c:v>
                </c:pt>
              </c:strCache>
            </c:strRef>
          </c:tx>
          <c:spPr>
            <a:solidFill>
              <a:schemeClr val="accent3"/>
            </a:solidFill>
            <a:ln>
              <a:noFill/>
            </a:ln>
            <a:effectLst/>
          </c:spPr>
          <c:invertIfNegative val="0"/>
          <c:cat>
            <c:strRef>
              <c:f>Sheet1!$A$2</c:f>
              <c:strCache>
                <c:ptCount val="1"/>
                <c:pt idx="0">
                  <c:v>Category 1</c:v>
                </c:pt>
              </c:strCache>
            </c:strRef>
          </c:cat>
          <c:val>
            <c:numRef>
              <c:f>Sheet1!$D$2</c:f>
              <c:numCache>
                <c:formatCode>General</c:formatCode>
                <c:ptCount val="1"/>
                <c:pt idx="0">
                  <c:v>2</c:v>
                </c:pt>
              </c:numCache>
            </c:numRef>
          </c:val>
          <c:extLst>
            <c:ext xmlns:c16="http://schemas.microsoft.com/office/drawing/2014/chart" uri="{C3380CC4-5D6E-409C-BE32-E72D297353CC}">
              <c16:uniqueId val="{00000002-404A-2D46-9F6E-C708D6109A96}"/>
            </c:ext>
          </c:extLst>
        </c:ser>
        <c:dLbls>
          <c:showLegendKey val="0"/>
          <c:showVal val="0"/>
          <c:showCatName val="0"/>
          <c:showSerName val="0"/>
          <c:showPercent val="0"/>
          <c:showBubbleSize val="0"/>
        </c:dLbls>
        <c:gapWidth val="150"/>
        <c:overlap val="100"/>
        <c:axId val="442667224"/>
        <c:axId val="442667616"/>
      </c:barChart>
      <c:catAx>
        <c:axId val="442667224"/>
        <c:scaling>
          <c:orientation val="minMax"/>
        </c:scaling>
        <c:delete val="1"/>
        <c:axPos val="l"/>
        <c:numFmt formatCode="General" sourceLinked="1"/>
        <c:majorTickMark val="none"/>
        <c:minorTickMark val="none"/>
        <c:tickLblPos val="nextTo"/>
        <c:crossAx val="442667616"/>
        <c:crosses val="autoZero"/>
        <c:auto val="1"/>
        <c:lblAlgn val="ctr"/>
        <c:lblOffset val="100"/>
        <c:noMultiLvlLbl val="0"/>
      </c:catAx>
      <c:valAx>
        <c:axId val="442667616"/>
        <c:scaling>
          <c:orientation val="minMax"/>
        </c:scaling>
        <c:delete val="1"/>
        <c:axPos val="b"/>
        <c:numFmt formatCode="General" sourceLinked="1"/>
        <c:majorTickMark val="none"/>
        <c:minorTickMark val="none"/>
        <c:tickLblPos val="nextTo"/>
        <c:crossAx val="442667224"/>
        <c:crosses val="autoZero"/>
        <c:crossBetween val="between"/>
      </c:valAx>
      <c:spPr>
        <a:noFill/>
        <a:ln>
          <a:noFill/>
        </a:ln>
        <a:effectLst/>
      </c:spPr>
    </c:plotArea>
    <c:plotVisOnly val="1"/>
    <c:dispBlanksAs val="gap"/>
    <c:showDLblsOverMax val="0"/>
  </c:chart>
  <c:spPr>
    <a:noFill/>
    <a:ln>
      <a:noFill/>
    </a:ln>
    <a:effectLst/>
  </c:spPr>
  <c:txPr>
    <a:bodyPr/>
    <a:lstStyle/>
    <a:p>
      <a:pPr>
        <a:defRPr lang="en-GB" sz="1330" b="0" i="0" u="none" strike="noStrike" kern="1200" baseline="0">
          <a:solidFill>
            <a:schemeClr val="tx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9802195248192"/>
          <c:y val="5.2986182184921432E-2"/>
          <c:w val="0.74276852849617825"/>
          <c:h val="0.84103836727467041"/>
        </c:manualLayout>
      </c:layout>
      <c:barChart>
        <c:barDir val="col"/>
        <c:grouping val="stacked"/>
        <c:varyColors val="0"/>
        <c:ser>
          <c:idx val="0"/>
          <c:order val="0"/>
          <c:tx>
            <c:strRef>
              <c:f>Sheet1!$B$1</c:f>
              <c:strCache>
                <c:ptCount val="1"/>
                <c:pt idx="0">
                  <c:v>H1</c:v>
                </c:pt>
              </c:strCache>
            </c:strRef>
          </c:tx>
          <c:spPr>
            <a:solidFill>
              <a:schemeClr val="bg2"/>
            </a:solidFill>
            <a:ln>
              <a:noFill/>
            </a:ln>
            <a:effectLst/>
          </c:spPr>
          <c:invertIfNegative val="0"/>
          <c:cat>
            <c:strRef>
              <c:f>Sheet1!$A$2:$A$13</c:f>
              <c:strCache>
                <c:ptCount val="12"/>
                <c:pt idx="0">
                  <c:v>2012</c:v>
                </c:pt>
                <c:pt idx="1">
                  <c:v>2013</c:v>
                </c:pt>
                <c:pt idx="2">
                  <c:v>2014</c:v>
                </c:pt>
                <c:pt idx="3">
                  <c:v>2015</c:v>
                </c:pt>
                <c:pt idx="4">
                  <c:v>2016</c:v>
                </c:pt>
                <c:pt idx="5">
                  <c:v>2017</c:v>
                </c:pt>
                <c:pt idx="6">
                  <c:v>2018</c:v>
                </c:pt>
                <c:pt idx="7">
                  <c:v>2019</c:v>
                </c:pt>
                <c:pt idx="8">
                  <c:v>2020</c:v>
                </c:pt>
                <c:pt idx="9">
                  <c:v>2021</c:v>
                </c:pt>
                <c:pt idx="10">
                  <c:v>1H21</c:v>
                </c:pt>
                <c:pt idx="11">
                  <c:v>1H22</c:v>
                </c:pt>
              </c:strCache>
            </c:strRef>
          </c:cat>
          <c:val>
            <c:numRef>
              <c:f>Sheet1!$B$2:$B$13</c:f>
              <c:numCache>
                <c:formatCode>_(* #,##0.00_);_(* \(#,##0.00\);_(* "-"??_);_(@_)</c:formatCode>
                <c:ptCount val="12"/>
                <c:pt idx="0">
                  <c:v>14.904999999999999</c:v>
                </c:pt>
                <c:pt idx="1">
                  <c:v>16.925000000000001</c:v>
                </c:pt>
                <c:pt idx="2">
                  <c:v>19.664000000000001</c:v>
                </c:pt>
                <c:pt idx="3">
                  <c:v>23.384</c:v>
                </c:pt>
                <c:pt idx="4">
                  <c:v>27.777999999999999</c:v>
                </c:pt>
                <c:pt idx="5">
                  <c:v>26.414000000000001</c:v>
                </c:pt>
                <c:pt idx="6">
                  <c:v>28.762</c:v>
                </c:pt>
                <c:pt idx="7">
                  <c:v>28.998000000000001</c:v>
                </c:pt>
                <c:pt idx="8">
                  <c:v>31.594999999999999</c:v>
                </c:pt>
                <c:pt idx="9">
                  <c:v>40.31</c:v>
                </c:pt>
                <c:pt idx="10">
                  <c:v>18.280999999999999</c:v>
                </c:pt>
                <c:pt idx="11">
                  <c:v>19.795000000000002</c:v>
                </c:pt>
              </c:numCache>
            </c:numRef>
          </c:val>
          <c:extLst>
            <c:ext xmlns:c16="http://schemas.microsoft.com/office/drawing/2014/chart" uri="{C3380CC4-5D6E-409C-BE32-E72D297353CC}">
              <c16:uniqueId val="{00000000-06CA-479B-A4D9-963ABC83ECE5}"/>
            </c:ext>
          </c:extLst>
        </c:ser>
        <c:ser>
          <c:idx val="1"/>
          <c:order val="1"/>
          <c:tx>
            <c:strRef>
              <c:f>Sheet1!$C$1</c:f>
              <c:strCache>
                <c:ptCount val="1"/>
                <c:pt idx="0">
                  <c:v>H2</c:v>
                </c:pt>
              </c:strCache>
            </c:strRef>
          </c:tx>
          <c:spPr>
            <a:solidFill>
              <a:schemeClr val="tx2">
                <a:lumMod val="40000"/>
                <a:lumOff val="60000"/>
              </a:schemeClr>
            </a:solidFill>
            <a:ln>
              <a:noFill/>
            </a:ln>
            <a:effectLst/>
          </c:spPr>
          <c:invertIfNegative val="0"/>
          <c:dPt>
            <c:idx val="9"/>
            <c:invertIfNegative val="0"/>
            <c:bubble3D val="0"/>
            <c:spPr>
              <a:solidFill>
                <a:schemeClr val="bg2">
                  <a:lumMod val="40000"/>
                  <a:lumOff val="60000"/>
                </a:schemeClr>
              </a:solidFill>
              <a:ln>
                <a:noFill/>
              </a:ln>
              <a:effectLst/>
            </c:spPr>
            <c:extLst>
              <c:ext xmlns:c16="http://schemas.microsoft.com/office/drawing/2014/chart" uri="{C3380CC4-5D6E-409C-BE32-E72D297353CC}">
                <c16:uniqueId val="{00000002-78DA-4272-BA38-13ED36D8F18E}"/>
              </c:ext>
            </c:extLst>
          </c:dPt>
          <c:cat>
            <c:strRef>
              <c:f>Sheet1!$A$2:$A$13</c:f>
              <c:strCache>
                <c:ptCount val="12"/>
                <c:pt idx="0">
                  <c:v>2012</c:v>
                </c:pt>
                <c:pt idx="1">
                  <c:v>2013</c:v>
                </c:pt>
                <c:pt idx="2">
                  <c:v>2014</c:v>
                </c:pt>
                <c:pt idx="3">
                  <c:v>2015</c:v>
                </c:pt>
                <c:pt idx="4">
                  <c:v>2016</c:v>
                </c:pt>
                <c:pt idx="5">
                  <c:v>2017</c:v>
                </c:pt>
                <c:pt idx="6">
                  <c:v>2018</c:v>
                </c:pt>
                <c:pt idx="7">
                  <c:v>2019</c:v>
                </c:pt>
                <c:pt idx="8">
                  <c:v>2020</c:v>
                </c:pt>
                <c:pt idx="9">
                  <c:v>2021</c:v>
                </c:pt>
                <c:pt idx="10">
                  <c:v>1H21</c:v>
                </c:pt>
                <c:pt idx="11">
                  <c:v>1H22</c:v>
                </c:pt>
              </c:strCache>
            </c:strRef>
          </c:cat>
          <c:val>
            <c:numRef>
              <c:f>Sheet1!$C$2:$C$13</c:f>
              <c:numCache>
                <c:formatCode>General</c:formatCode>
                <c:ptCount val="12"/>
                <c:pt idx="11" formatCode="_(* #,##0.00_);_(* \(#,##0.00\);_(* &quot;-&quot;??_);_(@_)">
                  <c:v>20.204000000000001</c:v>
                </c:pt>
              </c:numCache>
            </c:numRef>
          </c:val>
          <c:extLst>
            <c:ext xmlns:c16="http://schemas.microsoft.com/office/drawing/2014/chart" uri="{C3380CC4-5D6E-409C-BE32-E72D297353CC}">
              <c16:uniqueId val="{00000001-78DA-4272-BA38-13ED36D8F18E}"/>
            </c:ext>
          </c:extLst>
        </c:ser>
        <c:dLbls>
          <c:showLegendKey val="0"/>
          <c:showVal val="0"/>
          <c:showCatName val="0"/>
          <c:showSerName val="0"/>
          <c:showPercent val="0"/>
          <c:showBubbleSize val="0"/>
        </c:dLbls>
        <c:gapWidth val="150"/>
        <c:overlap val="100"/>
        <c:axId val="447601920"/>
        <c:axId val="447602312"/>
      </c:barChart>
      <c:catAx>
        <c:axId val="4476019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602312"/>
        <c:crosses val="autoZero"/>
        <c:auto val="1"/>
        <c:lblAlgn val="ctr"/>
        <c:lblOffset val="100"/>
        <c:noMultiLvlLbl val="0"/>
      </c:catAx>
      <c:valAx>
        <c:axId val="447602312"/>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Take-up</a:t>
                </a:r>
                <a:r>
                  <a:rPr lang="en-GB" baseline="0" dirty="0"/>
                  <a:t>, million sqm</a:t>
                </a:r>
                <a:endParaRPr lang="en-GB" dirty="0"/>
              </a:p>
            </c:rich>
          </c:tx>
          <c:layout>
            <c:manualLayout>
              <c:xMode val="edge"/>
              <c:yMode val="edge"/>
              <c:x val="5.2980456147313199E-2"/>
              <c:y val="0.3157253801966688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601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5261301578422209E-2"/>
          <c:y val="0.19685633735212757"/>
          <c:w val="0.95105195086002881"/>
          <c:h val="0.78706703327312233"/>
        </c:manualLayout>
      </c:layout>
      <c:barChart>
        <c:barDir val="col"/>
        <c:grouping val="stacked"/>
        <c:varyColors val="0"/>
        <c:ser>
          <c:idx val="0"/>
          <c:order val="0"/>
          <c:tx>
            <c:strRef>
              <c:f>Sheet1!$B$1</c:f>
              <c:strCache>
                <c:ptCount val="1"/>
                <c:pt idx="0">
                  <c:v> Group</c:v>
                </c:pt>
              </c:strCache>
            </c:strRef>
          </c:tx>
          <c:spPr>
            <a:solidFill>
              <a:srgbClr val="C00000"/>
            </a:solidFill>
            <a:effectLst/>
          </c:spPr>
          <c:invertIfNegative val="0"/>
          <c:dPt>
            <c:idx val="0"/>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1-5439-E044-9823-BC7BBF8BC49E}"/>
              </c:ext>
            </c:extLst>
          </c:dPt>
          <c:dPt>
            <c:idx val="1"/>
            <c:invertIfNegative val="0"/>
            <c:bubble3D val="0"/>
            <c:spPr>
              <a:noFill/>
              <a:effectLst/>
            </c:spPr>
            <c:extLst>
              <c:ext xmlns:c16="http://schemas.microsoft.com/office/drawing/2014/chart" uri="{C3380CC4-5D6E-409C-BE32-E72D297353CC}">
                <c16:uniqueId val="{00000003-5439-E044-9823-BC7BBF8BC49E}"/>
              </c:ext>
            </c:extLst>
          </c:dPt>
          <c:dPt>
            <c:idx val="2"/>
            <c:invertIfNegative val="0"/>
            <c:bubble3D val="0"/>
            <c:spPr>
              <a:noFill/>
              <a:effectLst/>
            </c:spPr>
            <c:extLst>
              <c:ext xmlns:c16="http://schemas.microsoft.com/office/drawing/2014/chart" uri="{C3380CC4-5D6E-409C-BE32-E72D297353CC}">
                <c16:uniqueId val="{00000005-5439-E044-9823-BC7BBF8BC49E}"/>
              </c:ext>
            </c:extLst>
          </c:dPt>
          <c:dPt>
            <c:idx val="3"/>
            <c:invertIfNegative val="0"/>
            <c:bubble3D val="0"/>
            <c:spPr>
              <a:noFill/>
              <a:effectLst/>
            </c:spPr>
            <c:extLst>
              <c:ext xmlns:c16="http://schemas.microsoft.com/office/drawing/2014/chart" uri="{C3380CC4-5D6E-409C-BE32-E72D297353CC}">
                <c16:uniqueId val="{00000007-5439-E044-9823-BC7BBF8BC49E}"/>
              </c:ext>
            </c:extLst>
          </c:dPt>
          <c:dPt>
            <c:idx val="4"/>
            <c:invertIfNegative val="0"/>
            <c:bubble3D val="0"/>
            <c:spPr>
              <a:noFill/>
              <a:effectLst/>
            </c:spPr>
            <c:extLst>
              <c:ext xmlns:c16="http://schemas.microsoft.com/office/drawing/2014/chart" uri="{C3380CC4-5D6E-409C-BE32-E72D297353CC}">
                <c16:uniqueId val="{00000009-5439-E044-9823-BC7BBF8BC49E}"/>
              </c:ext>
            </c:extLst>
          </c:dPt>
          <c:dPt>
            <c:idx val="6"/>
            <c:invertIfNegative val="0"/>
            <c:bubble3D val="0"/>
            <c:spPr>
              <a:noFill/>
              <a:ln>
                <a:noFill/>
              </a:ln>
              <a:effectLst/>
            </c:spPr>
            <c:extLst>
              <c:ext xmlns:c16="http://schemas.microsoft.com/office/drawing/2014/chart" uri="{C3380CC4-5D6E-409C-BE32-E72D297353CC}">
                <c16:uniqueId val="{0000000D-5439-E044-9823-BC7BBF8BC49E}"/>
              </c:ext>
            </c:extLst>
          </c:dPt>
          <c:dPt>
            <c:idx val="7"/>
            <c:invertIfNegative val="0"/>
            <c:bubble3D val="0"/>
            <c:spPr>
              <a:noFill/>
              <a:effectLst/>
            </c:spPr>
            <c:extLst>
              <c:ext xmlns:c16="http://schemas.microsoft.com/office/drawing/2014/chart" uri="{C3380CC4-5D6E-409C-BE32-E72D297353CC}">
                <c16:uniqueId val="{0000000F-5439-E044-9823-BC7BBF8BC49E}"/>
              </c:ext>
            </c:extLst>
          </c:dPt>
          <c:dPt>
            <c:idx val="8"/>
            <c:invertIfNegative val="0"/>
            <c:bubble3D val="0"/>
            <c:spPr>
              <a:noFill/>
              <a:ln>
                <a:noFill/>
              </a:ln>
              <a:effectLst/>
            </c:spPr>
            <c:extLst>
              <c:ext xmlns:c16="http://schemas.microsoft.com/office/drawing/2014/chart" uri="{C3380CC4-5D6E-409C-BE32-E72D297353CC}">
                <c16:uniqueId val="{00000011-5439-E044-9823-BC7BBF8BC49E}"/>
              </c:ext>
            </c:extLst>
          </c:dPt>
          <c:dPt>
            <c:idx val="9"/>
            <c:invertIfNegative val="0"/>
            <c:bubble3D val="0"/>
            <c:spPr>
              <a:noFill/>
              <a:effectLst/>
            </c:spPr>
            <c:extLst>
              <c:ext xmlns:c16="http://schemas.microsoft.com/office/drawing/2014/chart" uri="{C3380CC4-5D6E-409C-BE32-E72D297353CC}">
                <c16:uniqueId val="{00000013-5439-E044-9823-BC7BBF8BC49E}"/>
              </c:ext>
            </c:extLst>
          </c:dPt>
          <c:cat>
            <c:strRef>
              <c:f>Sheet1!$A$2:$A$10</c:f>
              <c:strCache>
                <c:ptCount val="9"/>
                <c:pt idx="0">
                  <c:v>30-Jun-22</c:v>
                </c:pt>
                <c:pt idx="1">
                  <c:v>Expiry of rent-free</c:v>
                </c:pt>
                <c:pt idx="2">
                  <c:v>Reversion and vacant space</c:v>
                </c:pt>
                <c:pt idx="3">
                  <c:v>Current pipeline (63% pre-let)</c:v>
                </c:pt>
                <c:pt idx="4">
                  <c:v>Near-term   pipeline</c:v>
                </c:pt>
                <c:pt idx="5">
                  <c:v>Potential from current activity</c:v>
                </c:pt>
                <c:pt idx="6">
                  <c:v>Land bank</c:v>
                </c:pt>
                <c:pt idx="7">
                  <c:v>Land under option</c:v>
                </c:pt>
                <c:pt idx="8">
                  <c:v>Total potential</c:v>
                </c:pt>
              </c:strCache>
            </c:strRef>
          </c:cat>
          <c:val>
            <c:numRef>
              <c:f>Sheet1!$B$2:$B$10</c:f>
              <c:numCache>
                <c:formatCode>#,##0.0</c:formatCode>
                <c:ptCount val="9"/>
                <c:pt idx="1">
                  <c:v>540</c:v>
                </c:pt>
                <c:pt idx="2">
                  <c:v>590</c:v>
                </c:pt>
                <c:pt idx="3">
                  <c:v>729</c:v>
                </c:pt>
                <c:pt idx="4">
                  <c:v>813</c:v>
                </c:pt>
                <c:pt idx="5">
                  <c:v>842</c:v>
                </c:pt>
                <c:pt idx="6">
                  <c:v>847</c:v>
                </c:pt>
                <c:pt idx="7" formatCode="0.0">
                  <c:v>1097</c:v>
                </c:pt>
              </c:numCache>
            </c:numRef>
          </c:val>
          <c:extLst>
            <c:ext xmlns:c16="http://schemas.microsoft.com/office/drawing/2014/chart" uri="{C3380CC4-5D6E-409C-BE32-E72D297353CC}">
              <c16:uniqueId val="{00000014-5439-E044-9823-BC7BBF8BC49E}"/>
            </c:ext>
          </c:extLst>
        </c:ser>
        <c:ser>
          <c:idx val="1"/>
          <c:order val="1"/>
          <c:tx>
            <c:strRef>
              <c:f>Sheet1!$C$1</c:f>
              <c:strCache>
                <c:ptCount val="1"/>
                <c:pt idx="0">
                  <c:v> JVs at share</c:v>
                </c:pt>
              </c:strCache>
            </c:strRef>
          </c:tx>
          <c:spPr>
            <a:solidFill>
              <a:schemeClr val="bg2"/>
            </a:solidFill>
            <a:ln>
              <a:noFill/>
            </a:ln>
          </c:spPr>
          <c:invertIfNegative val="0"/>
          <c:dPt>
            <c:idx val="0"/>
            <c:invertIfNegative val="0"/>
            <c:bubble3D val="0"/>
            <c:spPr>
              <a:solidFill>
                <a:schemeClr val="tx2"/>
              </a:solidFill>
              <a:ln>
                <a:noFill/>
              </a:ln>
            </c:spPr>
            <c:extLst>
              <c:ext xmlns:c16="http://schemas.microsoft.com/office/drawing/2014/chart" uri="{C3380CC4-5D6E-409C-BE32-E72D297353CC}">
                <c16:uniqueId val="{00000016-5439-E044-9823-BC7BBF8BC49E}"/>
              </c:ext>
            </c:extLst>
          </c:dPt>
          <c:dPt>
            <c:idx val="1"/>
            <c:invertIfNegative val="0"/>
            <c:bubble3D val="0"/>
            <c:extLst>
              <c:ext xmlns:c16="http://schemas.microsoft.com/office/drawing/2014/chart" uri="{C3380CC4-5D6E-409C-BE32-E72D297353CC}">
                <c16:uniqueId val="{00000017-5439-E044-9823-BC7BBF8BC49E}"/>
              </c:ext>
            </c:extLst>
          </c:dPt>
          <c:dPt>
            <c:idx val="2"/>
            <c:invertIfNegative val="0"/>
            <c:bubble3D val="0"/>
            <c:extLst>
              <c:ext xmlns:c16="http://schemas.microsoft.com/office/drawing/2014/chart" uri="{C3380CC4-5D6E-409C-BE32-E72D297353CC}">
                <c16:uniqueId val="{00000018-5439-E044-9823-BC7BBF8BC49E}"/>
              </c:ext>
            </c:extLst>
          </c:dPt>
          <c:dPt>
            <c:idx val="3"/>
            <c:invertIfNegative val="0"/>
            <c:bubble3D val="0"/>
            <c:extLst>
              <c:ext xmlns:c16="http://schemas.microsoft.com/office/drawing/2014/chart" uri="{C3380CC4-5D6E-409C-BE32-E72D297353CC}">
                <c16:uniqueId val="{00000019-5439-E044-9823-BC7BBF8BC49E}"/>
              </c:ext>
            </c:extLst>
          </c:dPt>
          <c:dPt>
            <c:idx val="4"/>
            <c:invertIfNegative val="0"/>
            <c:bubble3D val="0"/>
            <c:extLst>
              <c:ext xmlns:c16="http://schemas.microsoft.com/office/drawing/2014/chart" uri="{C3380CC4-5D6E-409C-BE32-E72D297353CC}">
                <c16:uniqueId val="{0000001A-5439-E044-9823-BC7BBF8BC49E}"/>
              </c:ext>
            </c:extLst>
          </c:dPt>
          <c:dPt>
            <c:idx val="6"/>
            <c:invertIfNegative val="0"/>
            <c:bubble3D val="0"/>
            <c:extLst>
              <c:ext xmlns:c16="http://schemas.microsoft.com/office/drawing/2014/chart" uri="{C3380CC4-5D6E-409C-BE32-E72D297353CC}">
                <c16:uniqueId val="{0000001C-5439-E044-9823-BC7BBF8BC49E}"/>
              </c:ext>
            </c:extLst>
          </c:dPt>
          <c:dPt>
            <c:idx val="7"/>
            <c:invertIfNegative val="0"/>
            <c:bubble3D val="0"/>
            <c:extLst>
              <c:ext xmlns:c16="http://schemas.microsoft.com/office/drawing/2014/chart" uri="{C3380CC4-5D6E-409C-BE32-E72D297353CC}">
                <c16:uniqueId val="{0000001E-5439-E044-9823-BC7BBF8BC49E}"/>
              </c:ext>
            </c:extLst>
          </c:dPt>
          <c:dPt>
            <c:idx val="8"/>
            <c:invertIfNegative val="0"/>
            <c:bubble3D val="0"/>
            <c:spPr>
              <a:solidFill>
                <a:schemeClr val="tx2"/>
              </a:solidFill>
              <a:ln>
                <a:noFill/>
              </a:ln>
            </c:spPr>
            <c:extLst>
              <c:ext xmlns:c16="http://schemas.microsoft.com/office/drawing/2014/chart" uri="{C3380CC4-5D6E-409C-BE32-E72D297353CC}">
                <c16:uniqueId val="{0000001F-5439-E044-9823-BC7BBF8BC49E}"/>
              </c:ext>
            </c:extLst>
          </c:dPt>
          <c:dPt>
            <c:idx val="9"/>
            <c:invertIfNegative val="0"/>
            <c:bubble3D val="0"/>
            <c:extLst>
              <c:ext xmlns:c16="http://schemas.microsoft.com/office/drawing/2014/chart" uri="{C3380CC4-5D6E-409C-BE32-E72D297353CC}">
                <c16:uniqueId val="{00000020-5439-E044-9823-BC7BBF8BC49E}"/>
              </c:ext>
            </c:extLst>
          </c:dPt>
          <c:cat>
            <c:strRef>
              <c:f>Sheet1!$A$2:$A$10</c:f>
              <c:strCache>
                <c:ptCount val="9"/>
                <c:pt idx="0">
                  <c:v>30-Jun-22</c:v>
                </c:pt>
                <c:pt idx="1">
                  <c:v>Expiry of rent-free</c:v>
                </c:pt>
                <c:pt idx="2">
                  <c:v>Reversion and vacant space</c:v>
                </c:pt>
                <c:pt idx="3">
                  <c:v>Current pipeline (63% pre-let)</c:v>
                </c:pt>
                <c:pt idx="4">
                  <c:v>Near-term   pipeline</c:v>
                </c:pt>
                <c:pt idx="5">
                  <c:v>Potential from current activity</c:v>
                </c:pt>
                <c:pt idx="6">
                  <c:v>Land bank</c:v>
                </c:pt>
                <c:pt idx="7">
                  <c:v>Land under option</c:v>
                </c:pt>
                <c:pt idx="8">
                  <c:v>Total potential</c:v>
                </c:pt>
              </c:strCache>
            </c:strRef>
          </c:cat>
          <c:val>
            <c:numRef>
              <c:f>Sheet1!$C$2:$C$10</c:f>
              <c:numCache>
                <c:formatCode>#,##0.0</c:formatCode>
                <c:ptCount val="9"/>
                <c:pt idx="0">
                  <c:v>540</c:v>
                </c:pt>
                <c:pt idx="1">
                  <c:v>50</c:v>
                </c:pt>
                <c:pt idx="2">
                  <c:v>26</c:v>
                </c:pt>
                <c:pt idx="3">
                  <c:v>84</c:v>
                </c:pt>
                <c:pt idx="4">
                  <c:v>34</c:v>
                </c:pt>
                <c:pt idx="6" formatCode="0.0">
                  <c:v>250</c:v>
                </c:pt>
                <c:pt idx="7" formatCode="General">
                  <c:v>170</c:v>
                </c:pt>
                <c:pt idx="8" formatCode="0.0">
                  <c:v>1267</c:v>
                </c:pt>
              </c:numCache>
            </c:numRef>
          </c:val>
          <c:extLst>
            <c:ext xmlns:c16="http://schemas.microsoft.com/office/drawing/2014/chart" uri="{C3380CC4-5D6E-409C-BE32-E72D297353CC}">
              <c16:uniqueId val="{00000021-5439-E044-9823-BC7BBF8BC49E}"/>
            </c:ext>
          </c:extLst>
        </c:ser>
        <c:ser>
          <c:idx val="2"/>
          <c:order val="2"/>
          <c:tx>
            <c:strRef>
              <c:f>Sheet1!$D$1</c:f>
              <c:strCache>
                <c:ptCount val="1"/>
                <c:pt idx="0">
                  <c:v>Column1</c:v>
                </c:pt>
              </c:strCache>
            </c:strRef>
          </c:tx>
          <c:spPr>
            <a:solidFill>
              <a:schemeClr val="tx1"/>
            </a:solidFill>
          </c:spPr>
          <c:invertIfNegative val="0"/>
          <c:dPt>
            <c:idx val="3"/>
            <c:invertIfNegative val="0"/>
            <c:bubble3D val="0"/>
            <c:extLst>
              <c:ext xmlns:c16="http://schemas.microsoft.com/office/drawing/2014/chart" uri="{C3380CC4-5D6E-409C-BE32-E72D297353CC}">
                <c16:uniqueId val="{00000022-5439-E044-9823-BC7BBF8BC49E}"/>
              </c:ext>
            </c:extLst>
          </c:dPt>
          <c:cat>
            <c:strRef>
              <c:f>Sheet1!$A$2:$A$10</c:f>
              <c:strCache>
                <c:ptCount val="9"/>
                <c:pt idx="0">
                  <c:v>30-Jun-22</c:v>
                </c:pt>
                <c:pt idx="1">
                  <c:v>Expiry of rent-free</c:v>
                </c:pt>
                <c:pt idx="2">
                  <c:v>Reversion and vacant space</c:v>
                </c:pt>
                <c:pt idx="3">
                  <c:v>Current pipeline (63% pre-let)</c:v>
                </c:pt>
                <c:pt idx="4">
                  <c:v>Near-term   pipeline</c:v>
                </c:pt>
                <c:pt idx="5">
                  <c:v>Potential from current activity</c:v>
                </c:pt>
                <c:pt idx="6">
                  <c:v>Land bank</c:v>
                </c:pt>
                <c:pt idx="7">
                  <c:v>Land under option</c:v>
                </c:pt>
                <c:pt idx="8">
                  <c:v>Total potential</c:v>
                </c:pt>
              </c:strCache>
            </c:strRef>
          </c:cat>
          <c:val>
            <c:numRef>
              <c:f>Sheet1!$D$2:$D$10</c:f>
              <c:numCache>
                <c:formatCode>General</c:formatCode>
                <c:ptCount val="9"/>
                <c:pt idx="2" formatCode="#,##0.0">
                  <c:v>113</c:v>
                </c:pt>
              </c:numCache>
            </c:numRef>
          </c:val>
          <c:extLst>
            <c:ext xmlns:c16="http://schemas.microsoft.com/office/drawing/2014/chart" uri="{C3380CC4-5D6E-409C-BE32-E72D297353CC}">
              <c16:uniqueId val="{00000023-5439-E044-9823-BC7BBF8BC49E}"/>
            </c:ext>
          </c:extLst>
        </c:ser>
        <c:dLbls>
          <c:showLegendKey val="0"/>
          <c:showVal val="0"/>
          <c:showCatName val="0"/>
          <c:showSerName val="0"/>
          <c:showPercent val="0"/>
          <c:showBubbleSize val="0"/>
        </c:dLbls>
        <c:gapWidth val="49"/>
        <c:overlap val="100"/>
        <c:axId val="442668792"/>
        <c:axId val="442669184"/>
      </c:barChart>
      <c:catAx>
        <c:axId val="442668792"/>
        <c:scaling>
          <c:orientation val="minMax"/>
        </c:scaling>
        <c:delete val="0"/>
        <c:axPos val="b"/>
        <c:numFmt formatCode="General" sourceLinked="1"/>
        <c:majorTickMark val="none"/>
        <c:minorTickMark val="none"/>
        <c:tickLblPos val="none"/>
        <c:spPr>
          <a:ln>
            <a:noFill/>
          </a:ln>
        </c:spPr>
        <c:txPr>
          <a:bodyPr rot="0"/>
          <a:lstStyle/>
          <a:p>
            <a:pPr>
              <a:defRPr/>
            </a:pPr>
            <a:endParaRPr lang="en-US"/>
          </a:p>
        </c:txPr>
        <c:crossAx val="442669184"/>
        <c:crosses val="autoZero"/>
        <c:auto val="1"/>
        <c:lblAlgn val="ctr"/>
        <c:lblOffset val="100"/>
        <c:tickLblSkip val="1"/>
        <c:noMultiLvlLbl val="0"/>
      </c:catAx>
      <c:valAx>
        <c:axId val="442669184"/>
        <c:scaling>
          <c:orientation val="minMax"/>
          <c:min val="100"/>
        </c:scaling>
        <c:delete val="1"/>
        <c:axPos val="l"/>
        <c:numFmt formatCode="#,##0.0" sourceLinked="1"/>
        <c:majorTickMark val="out"/>
        <c:minorTickMark val="none"/>
        <c:tickLblPos val="nextTo"/>
        <c:crossAx val="442668792"/>
        <c:crosses val="autoZero"/>
        <c:crossBetween val="between"/>
      </c:valAx>
    </c:plotArea>
    <c:plotVisOnly val="1"/>
    <c:dispBlanksAs val="gap"/>
    <c:showDLblsOverMax val="0"/>
  </c:chart>
  <c:spPr>
    <a:noFill/>
    <a:ln>
      <a:noFill/>
    </a:ln>
  </c:spPr>
  <c:txPr>
    <a:bodyPr/>
    <a:lstStyle/>
    <a:p>
      <a:pPr>
        <a:defRPr sz="1200">
          <a:latin typeface="Delta BQ Light" panose="02000503040000020003" pitchFamily="50" charset="0"/>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473203654433736E-3"/>
          <c:y val="3.2621962824039188E-2"/>
          <c:w val="0.99624279768089186"/>
          <c:h val="0.72404547653186035"/>
        </c:manualLayout>
      </c:layout>
      <c:barChart>
        <c:barDir val="col"/>
        <c:grouping val="stacked"/>
        <c:varyColors val="0"/>
        <c:ser>
          <c:idx val="0"/>
          <c:order val="0"/>
          <c:tx>
            <c:strRef>
              <c:f>Sheet1!$B$1</c:f>
              <c:strCache>
                <c:ptCount val="1"/>
                <c:pt idx="0">
                  <c:v> Group</c:v>
                </c:pt>
              </c:strCache>
            </c:strRef>
          </c:tx>
          <c:spPr>
            <a:noFill/>
            <a:effectLst/>
          </c:spPr>
          <c:invertIfNegative val="0"/>
          <c:dPt>
            <c:idx val="0"/>
            <c:invertIfNegative val="0"/>
            <c:bubble3D val="0"/>
            <c:spPr>
              <a:noFill/>
              <a:ln>
                <a:solidFill>
                  <a:schemeClr val="accent1"/>
                </a:solidFill>
              </a:ln>
              <a:effectLst/>
            </c:spPr>
            <c:extLst>
              <c:ext xmlns:c16="http://schemas.microsoft.com/office/drawing/2014/chart" uri="{C3380CC4-5D6E-409C-BE32-E72D297353CC}">
                <c16:uniqueId val="{00000001-3617-4BA2-BBDF-43990054CD31}"/>
              </c:ext>
            </c:extLst>
          </c:dPt>
          <c:dPt>
            <c:idx val="1"/>
            <c:invertIfNegative val="0"/>
            <c:bubble3D val="0"/>
            <c:extLst>
              <c:ext xmlns:c16="http://schemas.microsoft.com/office/drawing/2014/chart" uri="{C3380CC4-5D6E-409C-BE32-E72D297353CC}">
                <c16:uniqueId val="{00000002-3617-4BA2-BBDF-43990054CD31}"/>
              </c:ext>
            </c:extLst>
          </c:dPt>
          <c:dPt>
            <c:idx val="2"/>
            <c:invertIfNegative val="0"/>
            <c:bubble3D val="0"/>
            <c:extLst>
              <c:ext xmlns:c16="http://schemas.microsoft.com/office/drawing/2014/chart" uri="{C3380CC4-5D6E-409C-BE32-E72D297353CC}">
                <c16:uniqueId val="{00000003-3617-4BA2-BBDF-43990054CD31}"/>
              </c:ext>
            </c:extLst>
          </c:dPt>
          <c:dPt>
            <c:idx val="3"/>
            <c:invertIfNegative val="0"/>
            <c:bubble3D val="0"/>
            <c:extLst>
              <c:ext xmlns:c16="http://schemas.microsoft.com/office/drawing/2014/chart" uri="{C3380CC4-5D6E-409C-BE32-E72D297353CC}">
                <c16:uniqueId val="{00000004-3617-4BA2-BBDF-43990054CD31}"/>
              </c:ext>
            </c:extLst>
          </c:dPt>
          <c:dPt>
            <c:idx val="4"/>
            <c:invertIfNegative val="0"/>
            <c:bubble3D val="0"/>
            <c:extLst>
              <c:ext xmlns:c16="http://schemas.microsoft.com/office/drawing/2014/chart" uri="{C3380CC4-5D6E-409C-BE32-E72D297353CC}">
                <c16:uniqueId val="{00000005-3617-4BA2-BBDF-43990054CD31}"/>
              </c:ext>
            </c:extLst>
          </c:dPt>
          <c:dPt>
            <c:idx val="5"/>
            <c:invertIfNegative val="0"/>
            <c:bubble3D val="0"/>
            <c:spPr>
              <a:noFill/>
              <a:ln>
                <a:noFill/>
              </a:ln>
              <a:effectLst/>
            </c:spPr>
            <c:extLst>
              <c:ext xmlns:c16="http://schemas.microsoft.com/office/drawing/2014/chart" uri="{C3380CC4-5D6E-409C-BE32-E72D297353CC}">
                <c16:uniqueId val="{00000007-3617-4BA2-BBDF-43990054CD31}"/>
              </c:ext>
            </c:extLst>
          </c:dPt>
          <c:dPt>
            <c:idx val="8"/>
            <c:invertIfNegative val="0"/>
            <c:bubble3D val="0"/>
            <c:spPr>
              <a:noFill/>
              <a:ln>
                <a:solidFill>
                  <a:schemeClr val="accent4"/>
                </a:solidFill>
              </a:ln>
              <a:effectLst/>
            </c:spPr>
            <c:extLst>
              <c:ext xmlns:c16="http://schemas.microsoft.com/office/drawing/2014/chart" uri="{C3380CC4-5D6E-409C-BE32-E72D297353CC}">
                <c16:uniqueId val="{0000000C-3617-4BA2-BBDF-43990054CD31}"/>
              </c:ext>
            </c:extLst>
          </c:dPt>
          <c:cat>
            <c:strRef>
              <c:f>Sheet1!$A$2:$A$7</c:f>
              <c:strCache>
                <c:ptCount val="6"/>
                <c:pt idx="0">
                  <c:v>31 December 2021</c:v>
                </c:pt>
                <c:pt idx="1">
                  <c:v>H1 2022
Adjusted EPS</c:v>
                </c:pt>
                <c:pt idx="2">
                  <c:v>Dividends</c:v>
                </c:pt>
                <c:pt idx="3">
                  <c:v>Realised and unrealised gains</c:v>
                </c:pt>
                <c:pt idx="4">
                  <c:v>Exchange rate and other</c:v>
                </c:pt>
                <c:pt idx="5">
                  <c:v>30 June 2022</c:v>
                </c:pt>
              </c:strCache>
            </c:strRef>
          </c:cat>
          <c:val>
            <c:numRef>
              <c:f>Sheet1!$B$2:$B$7</c:f>
              <c:numCache>
                <c:formatCode>0</c:formatCode>
                <c:ptCount val="6"/>
                <c:pt idx="1">
                  <c:v>1137</c:v>
                </c:pt>
                <c:pt idx="2">
                  <c:v>1137</c:v>
                </c:pt>
                <c:pt idx="3">
                  <c:v>1137</c:v>
                </c:pt>
                <c:pt idx="4">
                  <c:v>1248</c:v>
                </c:pt>
              </c:numCache>
            </c:numRef>
          </c:val>
          <c:extLst>
            <c:ext xmlns:c16="http://schemas.microsoft.com/office/drawing/2014/chart" uri="{C3380CC4-5D6E-409C-BE32-E72D297353CC}">
              <c16:uniqueId val="{0000000D-3617-4BA2-BBDF-43990054CD31}"/>
            </c:ext>
          </c:extLst>
        </c:ser>
        <c:ser>
          <c:idx val="1"/>
          <c:order val="1"/>
          <c:tx>
            <c:strRef>
              <c:f>Sheet1!$C$1</c:f>
              <c:strCache>
                <c:ptCount val="1"/>
                <c:pt idx="0">
                  <c:v>Value</c:v>
                </c:pt>
              </c:strCache>
            </c:strRef>
          </c:tx>
          <c:spPr>
            <a:solidFill>
              <a:schemeClr val="bg1">
                <a:lumMod val="65000"/>
              </a:schemeClr>
            </a:solidFill>
            <a:ln>
              <a:noFill/>
            </a:ln>
          </c:spPr>
          <c:invertIfNegative val="0"/>
          <c:dPt>
            <c:idx val="0"/>
            <c:invertIfNegative val="0"/>
            <c:bubble3D val="0"/>
            <c:spPr>
              <a:solidFill>
                <a:schemeClr val="bg2"/>
              </a:solidFill>
              <a:ln>
                <a:noFill/>
              </a:ln>
            </c:spPr>
            <c:extLst>
              <c:ext xmlns:c16="http://schemas.microsoft.com/office/drawing/2014/chart" uri="{C3380CC4-5D6E-409C-BE32-E72D297353CC}">
                <c16:uniqueId val="{0000000F-3617-4BA2-BBDF-43990054CD31}"/>
              </c:ext>
            </c:extLst>
          </c:dPt>
          <c:dPt>
            <c:idx val="1"/>
            <c:invertIfNegative val="0"/>
            <c:bubble3D val="0"/>
            <c:extLst>
              <c:ext xmlns:c16="http://schemas.microsoft.com/office/drawing/2014/chart" uri="{C3380CC4-5D6E-409C-BE32-E72D297353CC}">
                <c16:uniqueId val="{00000010-3617-4BA2-BBDF-43990054CD31}"/>
              </c:ext>
            </c:extLst>
          </c:dPt>
          <c:dPt>
            <c:idx val="2"/>
            <c:invertIfNegative val="0"/>
            <c:bubble3D val="0"/>
            <c:extLst>
              <c:ext xmlns:c16="http://schemas.microsoft.com/office/drawing/2014/chart" uri="{C3380CC4-5D6E-409C-BE32-E72D297353CC}">
                <c16:uniqueId val="{00000011-3617-4BA2-BBDF-43990054CD31}"/>
              </c:ext>
            </c:extLst>
          </c:dPt>
          <c:dPt>
            <c:idx val="3"/>
            <c:invertIfNegative val="0"/>
            <c:bubble3D val="0"/>
            <c:extLst>
              <c:ext xmlns:c16="http://schemas.microsoft.com/office/drawing/2014/chart" uri="{C3380CC4-5D6E-409C-BE32-E72D297353CC}">
                <c16:uniqueId val="{00000012-3617-4BA2-BBDF-43990054CD31}"/>
              </c:ext>
            </c:extLst>
          </c:dPt>
          <c:dPt>
            <c:idx val="4"/>
            <c:invertIfNegative val="0"/>
            <c:bubble3D val="0"/>
            <c:spPr>
              <a:solidFill>
                <a:srgbClr val="A7A9AC"/>
              </a:solidFill>
              <a:ln>
                <a:noFill/>
              </a:ln>
            </c:spPr>
            <c:extLst>
              <c:ext xmlns:c16="http://schemas.microsoft.com/office/drawing/2014/chart" uri="{C3380CC4-5D6E-409C-BE32-E72D297353CC}">
                <c16:uniqueId val="{00000013-3617-4BA2-BBDF-43990054CD31}"/>
              </c:ext>
            </c:extLst>
          </c:dPt>
          <c:dPt>
            <c:idx val="5"/>
            <c:invertIfNegative val="0"/>
            <c:bubble3D val="0"/>
            <c:spPr>
              <a:solidFill>
                <a:schemeClr val="bg2"/>
              </a:solidFill>
              <a:ln>
                <a:noFill/>
              </a:ln>
            </c:spPr>
            <c:extLst>
              <c:ext xmlns:c16="http://schemas.microsoft.com/office/drawing/2014/chart" uri="{C3380CC4-5D6E-409C-BE32-E72D297353CC}">
                <c16:uniqueId val="{00000014-3617-4BA2-BBDF-43990054CD31}"/>
              </c:ext>
            </c:extLst>
          </c:dPt>
          <c:dPt>
            <c:idx val="8"/>
            <c:invertIfNegative val="0"/>
            <c:bubble3D val="0"/>
            <c:spPr>
              <a:solidFill>
                <a:schemeClr val="tx2"/>
              </a:solidFill>
              <a:ln>
                <a:noFill/>
              </a:ln>
            </c:spPr>
            <c:extLst>
              <c:ext xmlns:c16="http://schemas.microsoft.com/office/drawing/2014/chart" uri="{C3380CC4-5D6E-409C-BE32-E72D297353CC}">
                <c16:uniqueId val="{0000001A-3617-4BA2-BBDF-43990054CD31}"/>
              </c:ext>
            </c:extLst>
          </c:dPt>
          <c:cat>
            <c:strRef>
              <c:f>Sheet1!$A$2:$A$7</c:f>
              <c:strCache>
                <c:ptCount val="6"/>
                <c:pt idx="0">
                  <c:v>31 December 2021</c:v>
                </c:pt>
                <c:pt idx="1">
                  <c:v>H1 2022
Adjusted EPS</c:v>
                </c:pt>
                <c:pt idx="2">
                  <c:v>Dividends</c:v>
                </c:pt>
                <c:pt idx="3">
                  <c:v>Realised and unrealised gains</c:v>
                </c:pt>
                <c:pt idx="4">
                  <c:v>Exchange rate and other</c:v>
                </c:pt>
                <c:pt idx="5">
                  <c:v>30 June 2022</c:v>
                </c:pt>
              </c:strCache>
            </c:strRef>
          </c:cat>
          <c:val>
            <c:numRef>
              <c:f>Sheet1!$C$2:$C$7</c:f>
              <c:numCache>
                <c:formatCode>0</c:formatCode>
                <c:ptCount val="6"/>
                <c:pt idx="0">
                  <c:v>1137</c:v>
                </c:pt>
                <c:pt idx="1">
                  <c:v>17</c:v>
                </c:pt>
                <c:pt idx="2">
                  <c:v>17</c:v>
                </c:pt>
                <c:pt idx="3">
                  <c:v>111</c:v>
                </c:pt>
                <c:pt idx="4">
                  <c:v>1</c:v>
                </c:pt>
                <c:pt idx="5">
                  <c:v>1249</c:v>
                </c:pt>
              </c:numCache>
            </c:numRef>
          </c:val>
          <c:extLst>
            <c:ext xmlns:c16="http://schemas.microsoft.com/office/drawing/2014/chart" uri="{C3380CC4-5D6E-409C-BE32-E72D297353CC}">
              <c16:uniqueId val="{0000001B-3617-4BA2-BBDF-43990054CD31}"/>
            </c:ext>
          </c:extLst>
        </c:ser>
        <c:dLbls>
          <c:showLegendKey val="0"/>
          <c:showVal val="0"/>
          <c:showCatName val="0"/>
          <c:showSerName val="0"/>
          <c:showPercent val="0"/>
          <c:showBubbleSize val="0"/>
        </c:dLbls>
        <c:gapWidth val="10"/>
        <c:overlap val="100"/>
        <c:axId val="437208760"/>
        <c:axId val="437209152"/>
      </c:barChart>
      <c:catAx>
        <c:axId val="437208760"/>
        <c:scaling>
          <c:orientation val="minMax"/>
        </c:scaling>
        <c:delete val="0"/>
        <c:axPos val="b"/>
        <c:numFmt formatCode="General" sourceLinked="1"/>
        <c:majorTickMark val="none"/>
        <c:minorTickMark val="none"/>
        <c:tickLblPos val="nextTo"/>
        <c:spPr>
          <a:ln>
            <a:noFill/>
          </a:ln>
        </c:spPr>
        <c:txPr>
          <a:bodyPr rot="0" vert="horz"/>
          <a:lstStyle/>
          <a:p>
            <a:pPr>
              <a:defRPr sz="1200">
                <a:solidFill>
                  <a:schemeClr val="tx1">
                    <a:lumMod val="65000"/>
                    <a:lumOff val="35000"/>
                  </a:schemeClr>
                </a:solidFill>
                <a:latin typeface="+mn-lt"/>
              </a:defRPr>
            </a:pPr>
            <a:endParaRPr lang="en-US"/>
          </a:p>
        </c:txPr>
        <c:crossAx val="437209152"/>
        <c:crosses val="autoZero"/>
        <c:auto val="1"/>
        <c:lblAlgn val="ctr"/>
        <c:lblOffset val="100"/>
        <c:tickLblSkip val="1"/>
        <c:noMultiLvlLbl val="0"/>
      </c:catAx>
      <c:valAx>
        <c:axId val="437209152"/>
        <c:scaling>
          <c:orientation val="minMax"/>
          <c:min val="550"/>
        </c:scaling>
        <c:delete val="1"/>
        <c:axPos val="l"/>
        <c:numFmt formatCode="0" sourceLinked="1"/>
        <c:majorTickMark val="out"/>
        <c:minorTickMark val="none"/>
        <c:tickLblPos val="nextTo"/>
        <c:crossAx val="437208760"/>
        <c:crosses val="autoZero"/>
        <c:crossBetween val="between"/>
      </c:valAx>
    </c:plotArea>
    <c:plotVisOnly val="1"/>
    <c:dispBlanksAs val="gap"/>
    <c:showDLblsOverMax val="0"/>
  </c:chart>
  <c:spPr>
    <a:noFill/>
  </c:spPr>
  <c:txPr>
    <a:bodyPr/>
    <a:lstStyle/>
    <a:p>
      <a:pPr>
        <a:defRPr sz="12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800" dirty="0">
                <a:effectLst/>
              </a:rPr>
              <a:t>Balance sheet, £m</a:t>
            </a:r>
            <a:endParaRPr lang="en-GB" dirty="0">
              <a:effectLst/>
            </a:endParaRPr>
          </a:p>
          <a:p>
            <a:pPr>
              <a:defRPr/>
            </a:pPr>
            <a:r>
              <a:rPr lang="en-GB" sz="1200" dirty="0">
                <a:effectLst/>
              </a:rPr>
              <a:t>(30 June 2022)</a:t>
            </a:r>
            <a:endParaRPr lang="en-GB" sz="1400" dirty="0">
              <a:effectLst/>
            </a:endParaRPr>
          </a:p>
        </c:rich>
      </c:tx>
      <c:layout>
        <c:manualLayout>
          <c:xMode val="edge"/>
          <c:yMode val="edge"/>
          <c:x val="0.36281705472126125"/>
          <c:y val="8.862690063703201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331805929481659"/>
          <c:y val="0.27161946818974669"/>
          <c:w val="0.85916854383632235"/>
          <c:h val="0.46694862117129171"/>
        </c:manualLayout>
      </c:layout>
      <c:barChart>
        <c:barDir val="col"/>
        <c:grouping val="stacked"/>
        <c:varyColors val="0"/>
        <c:ser>
          <c:idx val="0"/>
          <c:order val="0"/>
          <c:tx>
            <c:strRef>
              <c:f>Sheet1!$A$2</c:f>
              <c:strCache>
                <c:ptCount val="1"/>
                <c:pt idx="0">
                  <c:v>Euro gross assets</c:v>
                </c:pt>
              </c:strCache>
            </c:strRef>
          </c:tx>
          <c:spPr>
            <a:solidFill>
              <a:schemeClr val="accent1"/>
            </a:solidFill>
            <a:ln>
              <a:noFill/>
            </a:ln>
            <a:effectLst/>
          </c:spPr>
          <c:invertIfNegative val="0"/>
          <c:dLbls>
            <c:delete val="1"/>
          </c:dLbls>
          <c:cat>
            <c:strRef>
              <c:f>Sheet1!$B$1:$C$1</c:f>
              <c:strCache>
                <c:ptCount val="2"/>
                <c:pt idx="0">
                  <c:v>Euro gross assets</c:v>
                </c:pt>
                <c:pt idx="1">
                  <c:v>Euro liabilities</c:v>
                </c:pt>
              </c:strCache>
            </c:strRef>
          </c:cat>
          <c:val>
            <c:numRef>
              <c:f>Sheet1!$B$2:$C$2</c:f>
              <c:numCache>
                <c:formatCode>General</c:formatCode>
                <c:ptCount val="2"/>
                <c:pt idx="0" formatCode="0">
                  <c:v>6306</c:v>
                </c:pt>
              </c:numCache>
            </c:numRef>
          </c:val>
          <c:extLst>
            <c:ext xmlns:c16="http://schemas.microsoft.com/office/drawing/2014/chart" uri="{C3380CC4-5D6E-409C-BE32-E72D297353CC}">
              <c16:uniqueId val="{00000000-A329-2A4D-ADFA-A2C902E5414F}"/>
            </c:ext>
          </c:extLst>
        </c:ser>
        <c:ser>
          <c:idx val="1"/>
          <c:order val="1"/>
          <c:tx>
            <c:strRef>
              <c:f>Sheet1!$A$3</c:f>
              <c:strCache>
                <c:ptCount val="1"/>
                <c:pt idx="0">
                  <c:v>Euro debt</c:v>
                </c:pt>
              </c:strCache>
            </c:strRef>
          </c:tx>
          <c:spPr>
            <a:solidFill>
              <a:schemeClr val="accent2"/>
            </a:solidFill>
            <a:ln>
              <a:noFill/>
            </a:ln>
            <a:effectLst/>
          </c:spPr>
          <c:invertIfNegative val="0"/>
          <c:dLbls>
            <c:delete val="1"/>
          </c:dLbls>
          <c:cat>
            <c:strRef>
              <c:f>Sheet1!$B$1:$C$1</c:f>
              <c:strCache>
                <c:ptCount val="2"/>
                <c:pt idx="0">
                  <c:v>Euro gross assets</c:v>
                </c:pt>
                <c:pt idx="1">
                  <c:v>Euro liabilities</c:v>
                </c:pt>
              </c:strCache>
            </c:strRef>
          </c:cat>
          <c:val>
            <c:numRef>
              <c:f>Sheet1!$B$3:$C$3</c:f>
              <c:numCache>
                <c:formatCode>0</c:formatCode>
                <c:ptCount val="2"/>
                <c:pt idx="1">
                  <c:v>2696</c:v>
                </c:pt>
              </c:numCache>
            </c:numRef>
          </c:val>
          <c:extLst>
            <c:ext xmlns:c16="http://schemas.microsoft.com/office/drawing/2014/chart" uri="{C3380CC4-5D6E-409C-BE32-E72D297353CC}">
              <c16:uniqueId val="{00000001-A329-2A4D-ADFA-A2C902E5414F}"/>
            </c:ext>
          </c:extLst>
        </c:ser>
        <c:ser>
          <c:idx val="2"/>
          <c:order val="2"/>
          <c:tx>
            <c:strRef>
              <c:f>Sheet1!$A$4</c:f>
              <c:strCache>
                <c:ptCount val="1"/>
                <c:pt idx="0">
                  <c:v>Euro currency swaps</c:v>
                </c:pt>
              </c:strCache>
            </c:strRef>
          </c:tx>
          <c:spPr>
            <a:solidFill>
              <a:schemeClr val="accent3"/>
            </a:solidFill>
            <a:ln>
              <a:noFill/>
            </a:ln>
            <a:effectLst/>
          </c:spPr>
          <c:invertIfNegative val="0"/>
          <c:dLbls>
            <c:delete val="1"/>
          </c:dLbls>
          <c:cat>
            <c:strRef>
              <c:f>Sheet1!$B$1:$C$1</c:f>
              <c:strCache>
                <c:ptCount val="2"/>
                <c:pt idx="0">
                  <c:v>Euro gross assets</c:v>
                </c:pt>
                <c:pt idx="1">
                  <c:v>Euro liabilities</c:v>
                </c:pt>
              </c:strCache>
            </c:strRef>
          </c:cat>
          <c:val>
            <c:numRef>
              <c:f>Sheet1!$B$4:$C$4</c:f>
              <c:numCache>
                <c:formatCode>0</c:formatCode>
                <c:ptCount val="2"/>
                <c:pt idx="1">
                  <c:v>1066</c:v>
                </c:pt>
              </c:numCache>
            </c:numRef>
          </c:val>
          <c:extLst>
            <c:ext xmlns:c16="http://schemas.microsoft.com/office/drawing/2014/chart" uri="{C3380CC4-5D6E-409C-BE32-E72D297353CC}">
              <c16:uniqueId val="{00000002-A329-2A4D-ADFA-A2C902E5414F}"/>
            </c:ext>
          </c:extLst>
        </c:ser>
        <c:ser>
          <c:idx val="3"/>
          <c:order val="3"/>
          <c:tx>
            <c:strRef>
              <c:f>Sheet1!$A$5</c:f>
              <c:strCache>
                <c:ptCount val="1"/>
                <c:pt idx="0">
                  <c:v>Other euro liabilities</c:v>
                </c:pt>
              </c:strCache>
            </c:strRef>
          </c:tx>
          <c:spPr>
            <a:solidFill>
              <a:schemeClr val="accent4"/>
            </a:solidFill>
            <a:ln>
              <a:noFill/>
            </a:ln>
            <a:effectLst/>
          </c:spPr>
          <c:invertIfNegative val="0"/>
          <c:dLbls>
            <c:delete val="1"/>
          </c:dLbls>
          <c:cat>
            <c:strRef>
              <c:f>Sheet1!$B$1:$C$1</c:f>
              <c:strCache>
                <c:ptCount val="2"/>
                <c:pt idx="0">
                  <c:v>Euro gross assets</c:v>
                </c:pt>
                <c:pt idx="1">
                  <c:v>Euro liabilities</c:v>
                </c:pt>
              </c:strCache>
            </c:strRef>
          </c:cat>
          <c:val>
            <c:numRef>
              <c:f>Sheet1!$B$5:$C$5</c:f>
              <c:numCache>
                <c:formatCode>0</c:formatCode>
                <c:ptCount val="2"/>
                <c:pt idx="1">
                  <c:v>563</c:v>
                </c:pt>
              </c:numCache>
            </c:numRef>
          </c:val>
          <c:extLst>
            <c:ext xmlns:c16="http://schemas.microsoft.com/office/drawing/2014/chart" uri="{C3380CC4-5D6E-409C-BE32-E72D297353CC}">
              <c16:uniqueId val="{00000003-A329-2A4D-ADFA-A2C902E5414F}"/>
            </c:ext>
          </c:extLst>
        </c:ser>
        <c:dLbls>
          <c:dLblPos val="ctr"/>
          <c:showLegendKey val="0"/>
          <c:showVal val="1"/>
          <c:showCatName val="0"/>
          <c:showSerName val="0"/>
          <c:showPercent val="0"/>
          <c:showBubbleSize val="0"/>
        </c:dLbls>
        <c:gapWidth val="150"/>
        <c:overlap val="100"/>
        <c:axId val="441496608"/>
        <c:axId val="441497000"/>
      </c:barChart>
      <c:catAx>
        <c:axId val="441496608"/>
        <c:scaling>
          <c:orientation val="minMax"/>
        </c:scaling>
        <c:delete val="1"/>
        <c:axPos val="b"/>
        <c:numFmt formatCode="General" sourceLinked="1"/>
        <c:majorTickMark val="none"/>
        <c:minorTickMark val="none"/>
        <c:tickLblPos val="nextTo"/>
        <c:crossAx val="441497000"/>
        <c:crosses val="autoZero"/>
        <c:auto val="1"/>
        <c:lblAlgn val="ctr"/>
        <c:lblOffset val="100"/>
        <c:noMultiLvlLbl val="0"/>
      </c:catAx>
      <c:valAx>
        <c:axId val="441497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1496608"/>
        <c:crosses val="autoZero"/>
        <c:crossBetween val="between"/>
        <c:majorUnit val="1000"/>
      </c:valAx>
      <c:spPr>
        <a:noFill/>
        <a:ln>
          <a:noFill/>
        </a:ln>
        <a:effectLst/>
      </c:spPr>
    </c:plotArea>
    <c:legend>
      <c:legendPos val="b"/>
      <c:layout>
        <c:manualLayout>
          <c:xMode val="edge"/>
          <c:yMode val="edge"/>
          <c:x val="1.000696285521427E-3"/>
          <c:y val="0.68923954281080557"/>
          <c:w val="0.97967607304343485"/>
          <c:h val="0.2151013260189389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Delta BQ Light" panose="02000503040000020003" pitchFamily="2"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GB" sz="1800" dirty="0">
                <a:effectLst/>
              </a:rPr>
              <a:t>Income Statement, £m</a:t>
            </a:r>
            <a:endParaRPr lang="en-GB" dirty="0">
              <a:effectLst/>
            </a:endParaRPr>
          </a:p>
          <a:p>
            <a:pPr marL="0" marR="0" indent="0" algn="ctr"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en-GB" sz="1200" dirty="0">
                <a:effectLst/>
              </a:rPr>
              <a:t>(6 months to 30 June 2022)</a:t>
            </a:r>
          </a:p>
        </c:rich>
      </c:tx>
      <c:layout>
        <c:manualLayout>
          <c:xMode val="edge"/>
          <c:yMode val="edge"/>
          <c:x val="0.34220440641794553"/>
          <c:y val="8.8626900637032019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0.10331805929481659"/>
          <c:y val="0.27161946818974669"/>
          <c:w val="0.87978119213963812"/>
          <c:h val="0.46694862117129171"/>
        </c:manualLayout>
      </c:layout>
      <c:barChart>
        <c:barDir val="col"/>
        <c:grouping val="stacked"/>
        <c:varyColors val="0"/>
        <c:ser>
          <c:idx val="0"/>
          <c:order val="0"/>
          <c:tx>
            <c:strRef>
              <c:f>Sheet1!$A$2</c:f>
              <c:strCache>
                <c:ptCount val="1"/>
                <c:pt idx="0">
                  <c:v>Euro income</c:v>
                </c:pt>
              </c:strCache>
            </c:strRef>
          </c:tx>
          <c:spPr>
            <a:solidFill>
              <a:schemeClr val="accent1"/>
            </a:solidFill>
            <a:ln>
              <a:noFill/>
            </a:ln>
            <a:effectLst/>
          </c:spPr>
          <c:invertIfNegative val="0"/>
          <c:dLbls>
            <c:delete val="1"/>
          </c:dLbls>
          <c:cat>
            <c:strRef>
              <c:f>Sheet1!$B$1:$C$1</c:f>
              <c:strCache>
                <c:ptCount val="2"/>
                <c:pt idx="0">
                  <c:v>Euro income</c:v>
                </c:pt>
                <c:pt idx="1">
                  <c:v>Column4</c:v>
                </c:pt>
              </c:strCache>
            </c:strRef>
          </c:cat>
          <c:val>
            <c:numRef>
              <c:f>Sheet1!$B$2:$C$2</c:f>
              <c:numCache>
                <c:formatCode>General</c:formatCode>
                <c:ptCount val="2"/>
                <c:pt idx="0" formatCode="0.00">
                  <c:v>118.1</c:v>
                </c:pt>
              </c:numCache>
            </c:numRef>
          </c:val>
          <c:extLst>
            <c:ext xmlns:c16="http://schemas.microsoft.com/office/drawing/2014/chart" uri="{C3380CC4-5D6E-409C-BE32-E72D297353CC}">
              <c16:uniqueId val="{00000000-A329-2A4D-ADFA-A2C902E5414F}"/>
            </c:ext>
          </c:extLst>
        </c:ser>
        <c:ser>
          <c:idx val="1"/>
          <c:order val="1"/>
          <c:tx>
            <c:strRef>
              <c:f>Sheet1!$A$3</c:f>
              <c:strCache>
                <c:ptCount val="1"/>
                <c:pt idx="0">
                  <c:v>Euro Costs</c:v>
                </c:pt>
              </c:strCache>
            </c:strRef>
          </c:tx>
          <c:spPr>
            <a:solidFill>
              <a:schemeClr val="accent2"/>
            </a:solidFill>
            <a:ln>
              <a:noFill/>
            </a:ln>
            <a:effectLst/>
          </c:spPr>
          <c:invertIfNegative val="0"/>
          <c:dLbls>
            <c:delete val="1"/>
          </c:dLbls>
          <c:cat>
            <c:strRef>
              <c:f>Sheet1!$B$1:$C$1</c:f>
              <c:strCache>
                <c:ptCount val="2"/>
                <c:pt idx="0">
                  <c:v>Euro income</c:v>
                </c:pt>
                <c:pt idx="1">
                  <c:v>Column4</c:v>
                </c:pt>
              </c:strCache>
            </c:strRef>
          </c:cat>
          <c:val>
            <c:numRef>
              <c:f>Sheet1!$B$3:$C$3</c:f>
              <c:numCache>
                <c:formatCode>0.00</c:formatCode>
                <c:ptCount val="2"/>
                <c:pt idx="1">
                  <c:v>30.55</c:v>
                </c:pt>
              </c:numCache>
            </c:numRef>
          </c:val>
          <c:extLst>
            <c:ext xmlns:c16="http://schemas.microsoft.com/office/drawing/2014/chart" uri="{C3380CC4-5D6E-409C-BE32-E72D297353CC}">
              <c16:uniqueId val="{00000001-A329-2A4D-ADFA-A2C902E5414F}"/>
            </c:ext>
          </c:extLst>
        </c:ser>
        <c:ser>
          <c:idx val="2"/>
          <c:order val="2"/>
          <c:tx>
            <c:strRef>
              <c:f>Sheet1!$A$4</c:f>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Euro income</c:v>
                </c:pt>
                <c:pt idx="1">
                  <c:v>Column4</c:v>
                </c:pt>
              </c:strCache>
            </c:strRef>
          </c:cat>
          <c:val>
            <c:numRef>
              <c:f>Sheet1!$B$4:$C$4</c:f>
              <c:numCache>
                <c:formatCode>General</c:formatCode>
                <c:ptCount val="2"/>
              </c:numCache>
            </c:numRef>
          </c:val>
          <c:extLst>
            <c:ext xmlns:c16="http://schemas.microsoft.com/office/drawing/2014/chart" uri="{C3380CC4-5D6E-409C-BE32-E72D297353CC}">
              <c16:uniqueId val="{00000002-A329-2A4D-ADFA-A2C902E5414F}"/>
            </c:ext>
          </c:extLst>
        </c:ser>
        <c:ser>
          <c:idx val="3"/>
          <c:order val="3"/>
          <c:tx>
            <c:strRef>
              <c:f>Sheet1!$A$5</c:f>
              <c:strCache>
                <c:ptCount val="1"/>
              </c:strCache>
            </c:strRef>
          </c:tx>
          <c:spPr>
            <a:solidFill>
              <a:schemeClr val="accent4"/>
            </a:solidFill>
            <a:ln>
              <a:noFill/>
            </a:ln>
            <a:effectLst/>
          </c:spPr>
          <c:invertIfNegative val="0"/>
          <c:dLbls>
            <c:dLbl>
              <c:idx val="1"/>
              <c:layout>
                <c:manualLayout>
                  <c:x val="2.2902942559239721E-3"/>
                  <c:y val="-3.988210528666440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29-2A4D-ADFA-A2C902E5414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Euro income</c:v>
                </c:pt>
                <c:pt idx="1">
                  <c:v>Column4</c:v>
                </c:pt>
              </c:strCache>
            </c:strRef>
          </c:cat>
          <c:val>
            <c:numRef>
              <c:f>Sheet1!$B$5:$C$5</c:f>
              <c:numCache>
                <c:formatCode>General</c:formatCode>
                <c:ptCount val="2"/>
              </c:numCache>
            </c:numRef>
          </c:val>
          <c:extLst>
            <c:ext xmlns:c16="http://schemas.microsoft.com/office/drawing/2014/chart" uri="{C3380CC4-5D6E-409C-BE32-E72D297353CC}">
              <c16:uniqueId val="{00000003-A329-2A4D-ADFA-A2C902E5414F}"/>
            </c:ext>
          </c:extLst>
        </c:ser>
        <c:dLbls>
          <c:dLblPos val="ctr"/>
          <c:showLegendKey val="0"/>
          <c:showVal val="1"/>
          <c:showCatName val="0"/>
          <c:showSerName val="0"/>
          <c:showPercent val="0"/>
          <c:showBubbleSize val="0"/>
        </c:dLbls>
        <c:gapWidth val="150"/>
        <c:overlap val="100"/>
        <c:axId val="441496608"/>
        <c:axId val="441497000"/>
      </c:barChart>
      <c:catAx>
        <c:axId val="441496608"/>
        <c:scaling>
          <c:orientation val="minMax"/>
        </c:scaling>
        <c:delete val="1"/>
        <c:axPos val="b"/>
        <c:numFmt formatCode="General" sourceLinked="1"/>
        <c:majorTickMark val="none"/>
        <c:minorTickMark val="none"/>
        <c:tickLblPos val="nextTo"/>
        <c:crossAx val="441497000"/>
        <c:crosses val="autoZero"/>
        <c:auto val="1"/>
        <c:lblAlgn val="ctr"/>
        <c:lblOffset val="100"/>
        <c:noMultiLvlLbl val="0"/>
      </c:catAx>
      <c:valAx>
        <c:axId val="441497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1496608"/>
        <c:crosses val="autoZero"/>
        <c:crossBetween val="between"/>
        <c:majorUnit val="50"/>
      </c:valAx>
      <c:spPr>
        <a:noFill/>
        <a:ln>
          <a:noFill/>
        </a:ln>
        <a:effectLst/>
      </c:spPr>
    </c:plotArea>
    <c:legend>
      <c:legendPos val="b"/>
      <c:legendEntry>
        <c:idx val="2"/>
        <c:delete val="1"/>
      </c:legendEntry>
      <c:legendEntry>
        <c:idx val="3"/>
        <c:delete val="1"/>
      </c:legendEntry>
      <c:layout>
        <c:manualLayout>
          <c:xMode val="edge"/>
          <c:yMode val="edge"/>
          <c:x val="0.32980237285305203"/>
          <c:y val="0.772691190730324"/>
          <c:w val="0.43429731878677874"/>
          <c:h val="8.993711328227632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Delta BQ Light" panose="02000503040000020003" pitchFamily="2"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dirty="0">
                <a:effectLst/>
              </a:rPr>
              <a:t>Portfolio by type:</a:t>
            </a:r>
            <a:br>
              <a:rPr lang="en-GB" sz="1400" dirty="0">
                <a:effectLst/>
              </a:rPr>
            </a:br>
            <a:r>
              <a:rPr lang="en-GB" sz="1400" dirty="0">
                <a:effectLst/>
              </a:rPr>
              <a:t>(valuation, SEGRO share) </a:t>
            </a:r>
            <a:endParaRPr lang="en-GB" sz="1600" dirty="0">
              <a:effectLst/>
            </a:endParaRPr>
          </a:p>
        </c:rich>
      </c:tx>
      <c:layout>
        <c:manualLayout>
          <c:xMode val="edge"/>
          <c:yMode val="edge"/>
          <c:x val="0.29232634268516539"/>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433242954681564"/>
          <c:y val="2.4928983238464125E-2"/>
          <c:w val="0.66419042500834935"/>
          <c:h val="0.77294429796462494"/>
        </c:manualLayout>
      </c:layout>
      <c:doughnutChart>
        <c:varyColors val="1"/>
        <c:ser>
          <c:idx val="0"/>
          <c:order val="0"/>
          <c:tx>
            <c:strRef>
              <c:f>Sheet1!$B$1</c:f>
              <c:strCache>
                <c:ptCount val="1"/>
                <c:pt idx="0">
                  <c:v>Percentage</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1C8-E748-A8E6-D17E2DFEDCB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31C8-E748-A8E6-D17E2DFEDCB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1C8-E748-A8E6-D17E2DFEDCBD}"/>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31C8-E748-A8E6-D17E2DFEDCBD}"/>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31C8-E748-A8E6-D17E2DFEDCBD}"/>
              </c:ext>
            </c:extLst>
          </c:dPt>
          <c:cat>
            <c:strRef>
              <c:f>Sheet1!$A$2:$A$6</c:f>
              <c:strCache>
                <c:ptCount val="5"/>
                <c:pt idx="0">
                  <c:v>Other</c:v>
                </c:pt>
                <c:pt idx="1">
                  <c:v>UK big boxes warehouses</c:v>
                </c:pt>
                <c:pt idx="2">
                  <c:v>CE big boxes warehouses</c:v>
                </c:pt>
                <c:pt idx="3">
                  <c:v>CE urban warehouses</c:v>
                </c:pt>
                <c:pt idx="4">
                  <c:v>UK urban warehouses</c:v>
                </c:pt>
              </c:strCache>
            </c:strRef>
          </c:cat>
          <c:val>
            <c:numRef>
              <c:f>Sheet1!$B$2:$B$6</c:f>
              <c:numCache>
                <c:formatCode>0%</c:formatCode>
                <c:ptCount val="5"/>
                <c:pt idx="0">
                  <c:v>0.02</c:v>
                </c:pt>
                <c:pt idx="1">
                  <c:v>0.09</c:v>
                </c:pt>
                <c:pt idx="2">
                  <c:v>0.22</c:v>
                </c:pt>
                <c:pt idx="3">
                  <c:v>0.12</c:v>
                </c:pt>
                <c:pt idx="4">
                  <c:v>0.55000000000000004</c:v>
                </c:pt>
              </c:numCache>
            </c:numRef>
          </c:val>
          <c:extLst>
            <c:ext xmlns:c16="http://schemas.microsoft.com/office/drawing/2014/chart" uri="{C3380CC4-5D6E-409C-BE32-E72D297353CC}">
              <c16:uniqueId val="{0000000A-31C8-E748-A8E6-D17E2DFEDCB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862" b="0" i="0" u="none" strike="noStrike" kern="1200" spc="0" baseline="0">
                <a:solidFill>
                  <a:schemeClr val="tx2"/>
                </a:solidFill>
                <a:latin typeface="+mn-lt"/>
                <a:ea typeface="+mn-ea"/>
                <a:cs typeface="+mn-cs"/>
              </a:defRPr>
            </a:pPr>
            <a:r>
              <a:rPr lang="en-US" dirty="0"/>
              <a:t>Development-led growth</a:t>
            </a:r>
            <a:r>
              <a:rPr lang="en-US" baseline="30000" dirty="0"/>
              <a:t>1</a:t>
            </a:r>
          </a:p>
        </c:rich>
      </c:tx>
      <c:layout>
        <c:manualLayout>
          <c:xMode val="edge"/>
          <c:yMode val="edge"/>
          <c:x val="0.32506371026790121"/>
          <c:y val="0"/>
        </c:manualLayout>
      </c:layout>
      <c:overlay val="0"/>
      <c:spPr>
        <a:noFill/>
        <a:ln>
          <a:noFill/>
        </a:ln>
        <a:effectLst/>
      </c:spPr>
      <c:txPr>
        <a:bodyPr rot="0" spcFirstLastPara="1" vertOverflow="ellipsis" vert="horz" wrap="square" anchor="ctr" anchorCtr="1"/>
        <a:lstStyle/>
        <a:p>
          <a:pPr algn="ctr" rtl="0">
            <a:defRPr sz="1862"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24485303288350019"/>
          <c:y val="0.15511116960992227"/>
          <c:w val="0.71535805493916371"/>
          <c:h val="0.64845645146211495"/>
        </c:manualLayout>
      </c:layout>
      <c:barChart>
        <c:barDir val="col"/>
        <c:grouping val="stacked"/>
        <c:varyColors val="0"/>
        <c:ser>
          <c:idx val="1"/>
          <c:order val="0"/>
          <c:tx>
            <c:strRef>
              <c:f>Sheet1!$B$1</c:f>
              <c:strCache>
                <c:ptCount val="1"/>
                <c:pt idx="0">
                  <c:v>Total</c:v>
                </c:pt>
              </c:strCache>
            </c:strRef>
          </c:tx>
          <c:spPr>
            <a:solidFill>
              <a:schemeClr val="tx2">
                <a:lumMod val="20000"/>
                <a:lumOff val="80000"/>
              </a:schemeClr>
            </a:solidFill>
            <a:ln>
              <a:noFill/>
            </a:ln>
            <a:effectLst/>
          </c:spPr>
          <c:invertIfNegative val="0"/>
          <c:dPt>
            <c:idx val="0"/>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1-D2AA-BE47-81B0-38E6D756A825}"/>
              </c:ext>
            </c:extLst>
          </c:dPt>
          <c:dPt>
            <c:idx val="1"/>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3-D2AA-BE47-81B0-38E6D756A825}"/>
              </c:ext>
            </c:extLst>
          </c:dPt>
          <c:dPt>
            <c:idx val="2"/>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5-D2AA-BE47-81B0-38E6D756A825}"/>
              </c:ext>
            </c:extLst>
          </c:dPt>
          <c:dPt>
            <c:idx val="3"/>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7-D2AA-BE47-81B0-38E6D756A825}"/>
              </c:ext>
            </c:extLst>
          </c:dPt>
          <c:dPt>
            <c:idx val="4"/>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9-D2AA-BE47-81B0-38E6D756A825}"/>
              </c:ext>
            </c:extLst>
          </c:dPt>
          <c:dPt>
            <c:idx val="5"/>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B-D2AA-BE47-81B0-38E6D756A825}"/>
              </c:ext>
            </c:extLst>
          </c:dPt>
          <c:dPt>
            <c:idx val="6"/>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D-D2AA-BE47-81B0-38E6D756A825}"/>
              </c:ext>
            </c:extLst>
          </c:dPt>
          <c:dPt>
            <c:idx val="7"/>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F-D2AA-BE47-81B0-38E6D756A825}"/>
              </c:ext>
            </c:extLst>
          </c:dPt>
          <c:dPt>
            <c:idx val="8"/>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12-EF33-416D-BE0D-79312BC09144}"/>
              </c:ext>
            </c:extLst>
          </c:dPt>
          <c:dPt>
            <c:idx val="9"/>
            <c:invertIfNegative val="0"/>
            <c:bubble3D val="0"/>
            <c:spPr>
              <a:solidFill>
                <a:schemeClr val="bg2"/>
              </a:solidFill>
              <a:ln>
                <a:noFill/>
              </a:ln>
              <a:effectLst/>
            </c:spPr>
            <c:extLst>
              <c:ext xmlns:c16="http://schemas.microsoft.com/office/drawing/2014/chart" uri="{C3380CC4-5D6E-409C-BE32-E72D297353CC}">
                <c16:uniqueId val="{00000011-D2AA-BE47-81B0-38E6D756A825}"/>
              </c:ext>
            </c:extLst>
          </c:dPt>
          <c:cat>
            <c:strRef>
              <c:f>Sheet1!$A$2:$A$11</c:f>
              <c:strCache>
                <c:ptCount val="10"/>
                <c:pt idx="0">
                  <c:v>2012</c:v>
                </c:pt>
                <c:pt idx="1">
                  <c:v>2013</c:v>
                </c:pt>
                <c:pt idx="2">
                  <c:v>2014</c:v>
                </c:pt>
                <c:pt idx="3">
                  <c:v>2015</c:v>
                </c:pt>
                <c:pt idx="4">
                  <c:v>2016</c:v>
                </c:pt>
                <c:pt idx="5">
                  <c:v>2017</c:v>
                </c:pt>
                <c:pt idx="6">
                  <c:v>2018</c:v>
                </c:pt>
                <c:pt idx="7">
                  <c:v>2019</c:v>
                </c:pt>
                <c:pt idx="8">
                  <c:v>2021</c:v>
                </c:pt>
                <c:pt idx="9">
                  <c:v>1H22</c:v>
                </c:pt>
              </c:strCache>
            </c:strRef>
          </c:cat>
          <c:val>
            <c:numRef>
              <c:f>Sheet1!$B$2:$B$11</c:f>
              <c:numCache>
                <c:formatCode>#,##0.0</c:formatCode>
                <c:ptCount val="10"/>
                <c:pt idx="0">
                  <c:v>102.1</c:v>
                </c:pt>
                <c:pt idx="1">
                  <c:v>110.6</c:v>
                </c:pt>
                <c:pt idx="2">
                  <c:v>157.30000000000001</c:v>
                </c:pt>
                <c:pt idx="3">
                  <c:v>164.4</c:v>
                </c:pt>
                <c:pt idx="4">
                  <c:v>301.89999999999998</c:v>
                </c:pt>
                <c:pt idx="5" formatCode="0.0">
                  <c:v>414.4</c:v>
                </c:pt>
                <c:pt idx="6" formatCode="0.0">
                  <c:v>548</c:v>
                </c:pt>
                <c:pt idx="7" formatCode="0.0">
                  <c:v>409</c:v>
                </c:pt>
                <c:pt idx="8" formatCode="0.0">
                  <c:v>654</c:v>
                </c:pt>
                <c:pt idx="9" formatCode="0.0">
                  <c:v>364</c:v>
                </c:pt>
              </c:numCache>
            </c:numRef>
          </c:val>
          <c:extLst>
            <c:ext xmlns:c16="http://schemas.microsoft.com/office/drawing/2014/chart" uri="{C3380CC4-5D6E-409C-BE32-E72D297353CC}">
              <c16:uniqueId val="{00000012-D2AA-BE47-81B0-38E6D756A825}"/>
            </c:ext>
          </c:extLst>
        </c:ser>
        <c:ser>
          <c:idx val="0"/>
          <c:order val="1"/>
          <c:tx>
            <c:strRef>
              <c:f>Sheet1!$C$1</c:f>
              <c:strCache>
                <c:ptCount val="1"/>
                <c:pt idx="0">
                  <c:v>Column1</c:v>
                </c:pt>
              </c:strCache>
            </c:strRef>
          </c:tx>
          <c:spPr>
            <a:solidFill>
              <a:schemeClr val="accent1"/>
            </a:solidFill>
            <a:ln>
              <a:noFill/>
            </a:ln>
            <a:effectLst/>
          </c:spPr>
          <c:invertIfNegative val="0"/>
          <c:cat>
            <c:strRef>
              <c:f>Sheet1!$A$2:$A$11</c:f>
              <c:strCache>
                <c:ptCount val="10"/>
                <c:pt idx="0">
                  <c:v>2012</c:v>
                </c:pt>
                <c:pt idx="1">
                  <c:v>2013</c:v>
                </c:pt>
                <c:pt idx="2">
                  <c:v>2014</c:v>
                </c:pt>
                <c:pt idx="3">
                  <c:v>2015</c:v>
                </c:pt>
                <c:pt idx="4">
                  <c:v>2016</c:v>
                </c:pt>
                <c:pt idx="5">
                  <c:v>2017</c:v>
                </c:pt>
                <c:pt idx="6">
                  <c:v>2018</c:v>
                </c:pt>
                <c:pt idx="7">
                  <c:v>2019</c:v>
                </c:pt>
                <c:pt idx="8">
                  <c:v>2021</c:v>
                </c:pt>
                <c:pt idx="9">
                  <c:v>1H22</c:v>
                </c:pt>
              </c:strCache>
            </c:strRef>
          </c:cat>
          <c:val>
            <c:numRef>
              <c:f>Sheet1!$C$2:$C$11</c:f>
              <c:numCache>
                <c:formatCode>General</c:formatCode>
                <c:ptCount val="10"/>
              </c:numCache>
            </c:numRef>
          </c:val>
          <c:extLst>
            <c:ext xmlns:c16="http://schemas.microsoft.com/office/drawing/2014/chart" uri="{C3380CC4-5D6E-409C-BE32-E72D297353CC}">
              <c16:uniqueId val="{00000013-D2AA-BE47-81B0-38E6D756A825}"/>
            </c:ext>
          </c:extLst>
        </c:ser>
        <c:dLbls>
          <c:showLegendKey val="0"/>
          <c:showVal val="0"/>
          <c:showCatName val="0"/>
          <c:showSerName val="0"/>
          <c:showPercent val="0"/>
          <c:showBubbleSize val="0"/>
        </c:dLbls>
        <c:gapWidth val="150"/>
        <c:overlap val="100"/>
        <c:axId val="441497392"/>
        <c:axId val="441497784"/>
      </c:barChart>
      <c:catAx>
        <c:axId val="441497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441497784"/>
        <c:crosses val="autoZero"/>
        <c:auto val="1"/>
        <c:lblAlgn val="ctr"/>
        <c:lblOffset val="100"/>
        <c:noMultiLvlLbl val="0"/>
      </c:catAx>
      <c:valAx>
        <c:axId val="441497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2"/>
                    </a:solidFill>
                    <a:latin typeface="+mn-lt"/>
                    <a:ea typeface="+mn-ea"/>
                    <a:cs typeface="+mn-cs"/>
                  </a:defRPr>
                </a:pPr>
                <a:r>
                  <a:rPr lang="en-GB"/>
                  <a:t>Development capex, £m</a:t>
                </a:r>
              </a:p>
            </c:rich>
          </c:tx>
          <c:layout>
            <c:manualLayout>
              <c:xMode val="edge"/>
              <c:yMode val="edge"/>
              <c:x val="0.10700890840261512"/>
              <c:y val="0.30130996140074956"/>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41497392"/>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2"/>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862" b="0" i="0" u="none" strike="noStrike" kern="1200" spc="0" baseline="0">
                <a:solidFill>
                  <a:schemeClr val="tx2"/>
                </a:solidFill>
                <a:latin typeface="+mn-lt"/>
                <a:ea typeface="+mn-ea"/>
                <a:cs typeface="+mn-cs"/>
              </a:defRPr>
            </a:pPr>
            <a:r>
              <a:rPr lang="en-US"/>
              <a:t>The majority of which is pre-let</a:t>
            </a:r>
          </a:p>
        </c:rich>
      </c:tx>
      <c:layout>
        <c:manualLayout>
          <c:xMode val="edge"/>
          <c:yMode val="edge"/>
          <c:x val="0.19740556678149601"/>
          <c:y val="7.2779447828919583E-2"/>
        </c:manualLayout>
      </c:layout>
      <c:overlay val="0"/>
      <c:spPr>
        <a:noFill/>
        <a:ln>
          <a:noFill/>
        </a:ln>
        <a:effectLst/>
      </c:spPr>
      <c:txPr>
        <a:bodyPr rot="0" spcFirstLastPara="1" vertOverflow="ellipsis" vert="horz" wrap="square" anchor="ctr" anchorCtr="1"/>
        <a:lstStyle/>
        <a:p>
          <a:pPr algn="ctr" rtl="0">
            <a:defRPr sz="1862"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5080765482803613"/>
          <c:y val="0.19612485256968398"/>
          <c:w val="0.79098228885083988"/>
          <c:h val="0.55192358731044477"/>
        </c:manualLayout>
      </c:layout>
      <c:barChart>
        <c:barDir val="col"/>
        <c:grouping val="stacked"/>
        <c:varyColors val="0"/>
        <c:ser>
          <c:idx val="0"/>
          <c:order val="0"/>
          <c:tx>
            <c:strRef>
              <c:f>Sheet1!$B$1</c:f>
              <c:strCache>
                <c:ptCount val="1"/>
                <c:pt idx="0">
                  <c:v>Pre-let</c:v>
                </c:pt>
              </c:strCache>
            </c:strRef>
          </c:tx>
          <c:spPr>
            <a:solidFill>
              <a:schemeClr val="bg2"/>
            </a:solidFill>
            <a:ln>
              <a:noFill/>
            </a:ln>
            <a:effectLst/>
          </c:spPr>
          <c:invertIfNegative val="0"/>
          <c:cat>
            <c:strRef>
              <c:f>Sheet1!$A$2:$A$11</c:f>
              <c:strCache>
                <c:ptCount val="10"/>
                <c:pt idx="0">
                  <c:v>2013</c:v>
                </c:pt>
                <c:pt idx="1">
                  <c:v>2014</c:v>
                </c:pt>
                <c:pt idx="2">
                  <c:v>2015</c:v>
                </c:pt>
                <c:pt idx="3">
                  <c:v>2016</c:v>
                </c:pt>
                <c:pt idx="4">
                  <c:v>2017</c:v>
                </c:pt>
                <c:pt idx="5">
                  <c:v>2018</c:v>
                </c:pt>
                <c:pt idx="6">
                  <c:v>2019</c:v>
                </c:pt>
                <c:pt idx="7">
                  <c:v>2020</c:v>
                </c:pt>
                <c:pt idx="8">
                  <c:v>2021</c:v>
                </c:pt>
                <c:pt idx="9">
                  <c:v>1H22</c:v>
                </c:pt>
              </c:strCache>
            </c:strRef>
          </c:cat>
          <c:val>
            <c:numRef>
              <c:f>Sheet1!$B$2:$B$11</c:f>
              <c:numCache>
                <c:formatCode>0%</c:formatCode>
                <c:ptCount val="10"/>
                <c:pt idx="0">
                  <c:v>0.73</c:v>
                </c:pt>
                <c:pt idx="1">
                  <c:v>0.62</c:v>
                </c:pt>
                <c:pt idx="2">
                  <c:v>0.55000000000000004</c:v>
                </c:pt>
                <c:pt idx="3">
                  <c:v>0.63600000000000001</c:v>
                </c:pt>
                <c:pt idx="4">
                  <c:v>0.82799999999999996</c:v>
                </c:pt>
                <c:pt idx="5">
                  <c:v>0.61</c:v>
                </c:pt>
                <c:pt idx="6">
                  <c:v>0.85</c:v>
                </c:pt>
                <c:pt idx="7">
                  <c:v>0.71</c:v>
                </c:pt>
                <c:pt idx="8">
                  <c:v>0.82</c:v>
                </c:pt>
                <c:pt idx="9">
                  <c:v>0.75</c:v>
                </c:pt>
              </c:numCache>
            </c:numRef>
          </c:val>
          <c:extLst xmlns:c15="http://schemas.microsoft.com/office/drawing/2012/chart">
            <c:ext xmlns:c16="http://schemas.microsoft.com/office/drawing/2014/chart" uri="{C3380CC4-5D6E-409C-BE32-E72D297353CC}">
              <c16:uniqueId val="{00000003-81AB-504B-95FE-E258F8347D74}"/>
            </c:ext>
          </c:extLst>
        </c:ser>
        <c:ser>
          <c:idx val="1"/>
          <c:order val="1"/>
          <c:tx>
            <c:strRef>
              <c:f>Sheet1!$C$1</c:f>
              <c:strCache>
                <c:ptCount val="1"/>
                <c:pt idx="0">
                  <c:v>Speculative</c:v>
                </c:pt>
              </c:strCache>
            </c:strRef>
          </c:tx>
          <c:spPr>
            <a:solidFill>
              <a:schemeClr val="tx2">
                <a:lumMod val="40000"/>
                <a:lumOff val="60000"/>
              </a:schemeClr>
            </a:solidFill>
            <a:ln>
              <a:noFill/>
            </a:ln>
            <a:effectLst/>
          </c:spPr>
          <c:invertIfNegative val="0"/>
          <c:cat>
            <c:strRef>
              <c:f>Sheet1!$A$2:$A$11</c:f>
              <c:strCache>
                <c:ptCount val="10"/>
                <c:pt idx="0">
                  <c:v>2013</c:v>
                </c:pt>
                <c:pt idx="1">
                  <c:v>2014</c:v>
                </c:pt>
                <c:pt idx="2">
                  <c:v>2015</c:v>
                </c:pt>
                <c:pt idx="3">
                  <c:v>2016</c:v>
                </c:pt>
                <c:pt idx="4">
                  <c:v>2017</c:v>
                </c:pt>
                <c:pt idx="5">
                  <c:v>2018</c:v>
                </c:pt>
                <c:pt idx="6">
                  <c:v>2019</c:v>
                </c:pt>
                <c:pt idx="7">
                  <c:v>2020</c:v>
                </c:pt>
                <c:pt idx="8">
                  <c:v>2021</c:v>
                </c:pt>
                <c:pt idx="9">
                  <c:v>1H22</c:v>
                </c:pt>
              </c:strCache>
            </c:strRef>
          </c:cat>
          <c:val>
            <c:numRef>
              <c:f>Sheet1!$C$2:$C$11</c:f>
              <c:numCache>
                <c:formatCode>0%</c:formatCode>
                <c:ptCount val="10"/>
                <c:pt idx="0">
                  <c:v>0.27</c:v>
                </c:pt>
                <c:pt idx="1">
                  <c:v>0.38</c:v>
                </c:pt>
                <c:pt idx="2">
                  <c:v>0.44999999999999996</c:v>
                </c:pt>
                <c:pt idx="3">
                  <c:v>0.36399999999999999</c:v>
                </c:pt>
                <c:pt idx="4">
                  <c:v>0.17200000000000004</c:v>
                </c:pt>
                <c:pt idx="5">
                  <c:v>0.39</c:v>
                </c:pt>
                <c:pt idx="6">
                  <c:v>0.15000000000000002</c:v>
                </c:pt>
                <c:pt idx="7">
                  <c:v>0.28999999999999998</c:v>
                </c:pt>
                <c:pt idx="8">
                  <c:v>0.18</c:v>
                </c:pt>
                <c:pt idx="9">
                  <c:v>0.25</c:v>
                </c:pt>
              </c:numCache>
            </c:numRef>
          </c:val>
          <c:extLst>
            <c:ext xmlns:c16="http://schemas.microsoft.com/office/drawing/2014/chart" uri="{C3380CC4-5D6E-409C-BE32-E72D297353CC}">
              <c16:uniqueId val="{00000000-81AB-504B-95FE-E258F8347D74}"/>
            </c:ext>
          </c:extLst>
        </c:ser>
        <c:dLbls>
          <c:showLegendKey val="0"/>
          <c:showVal val="0"/>
          <c:showCatName val="0"/>
          <c:showSerName val="0"/>
          <c:showPercent val="0"/>
          <c:showBubbleSize val="0"/>
        </c:dLbls>
        <c:gapWidth val="150"/>
        <c:overlap val="100"/>
        <c:axId val="442666048"/>
        <c:axId val="442666440"/>
        <c:extLst/>
      </c:barChart>
      <c:lineChart>
        <c:grouping val="standard"/>
        <c:varyColors val="0"/>
        <c:ser>
          <c:idx val="2"/>
          <c:order val="2"/>
          <c:tx>
            <c:strRef>
              <c:f>Sheet1!$D$1</c:f>
              <c:strCache>
                <c:ptCount val="1"/>
                <c:pt idx="0">
                  <c:v>Let at 30 June 2022</c:v>
                </c:pt>
              </c:strCache>
            </c:strRef>
          </c:tx>
          <c:spPr>
            <a:ln w="28575" cap="rnd">
              <a:noFill/>
              <a:round/>
            </a:ln>
            <a:effectLst/>
          </c:spPr>
          <c:marker>
            <c:symbol val="circle"/>
            <c:size val="5"/>
            <c:spPr>
              <a:solidFill>
                <a:schemeClr val="tx2"/>
              </a:solidFill>
              <a:ln w="9525">
                <a:solidFill>
                  <a:schemeClr val="tx2"/>
                </a:solidFill>
              </a:ln>
              <a:effectLst/>
            </c:spPr>
          </c:marker>
          <c:cat>
            <c:strRef>
              <c:f>Sheet1!$A$2:$A$11</c:f>
              <c:strCache>
                <c:ptCount val="10"/>
                <c:pt idx="0">
                  <c:v>2013</c:v>
                </c:pt>
                <c:pt idx="1">
                  <c:v>2014</c:v>
                </c:pt>
                <c:pt idx="2">
                  <c:v>2015</c:v>
                </c:pt>
                <c:pt idx="3">
                  <c:v>2016</c:v>
                </c:pt>
                <c:pt idx="4">
                  <c:v>2017</c:v>
                </c:pt>
                <c:pt idx="5">
                  <c:v>2018</c:v>
                </c:pt>
                <c:pt idx="6">
                  <c:v>2019</c:v>
                </c:pt>
                <c:pt idx="7">
                  <c:v>2020</c:v>
                </c:pt>
                <c:pt idx="8">
                  <c:v>2021</c:v>
                </c:pt>
                <c:pt idx="9">
                  <c:v>1H22</c:v>
                </c:pt>
              </c:strCache>
            </c:strRef>
          </c:cat>
          <c:val>
            <c:numRef>
              <c:f>Sheet1!$D$2:$D$11</c:f>
              <c:numCache>
                <c:formatCode>0%</c:formatCode>
                <c:ptCount val="10"/>
                <c:pt idx="0">
                  <c:v>1</c:v>
                </c:pt>
                <c:pt idx="1">
                  <c:v>1</c:v>
                </c:pt>
                <c:pt idx="2">
                  <c:v>1</c:v>
                </c:pt>
                <c:pt idx="3">
                  <c:v>1</c:v>
                </c:pt>
                <c:pt idx="4">
                  <c:v>1</c:v>
                </c:pt>
                <c:pt idx="5">
                  <c:v>1</c:v>
                </c:pt>
                <c:pt idx="6">
                  <c:v>1</c:v>
                </c:pt>
                <c:pt idx="7">
                  <c:v>0.99</c:v>
                </c:pt>
                <c:pt idx="8">
                  <c:v>0.98</c:v>
                </c:pt>
                <c:pt idx="9">
                  <c:v>0.86</c:v>
                </c:pt>
              </c:numCache>
            </c:numRef>
          </c:val>
          <c:smooth val="0"/>
          <c:extLst>
            <c:ext xmlns:c16="http://schemas.microsoft.com/office/drawing/2014/chart" uri="{C3380CC4-5D6E-409C-BE32-E72D297353CC}">
              <c16:uniqueId val="{00000001-81AB-504B-95FE-E258F8347D74}"/>
            </c:ext>
          </c:extLst>
        </c:ser>
        <c:dLbls>
          <c:showLegendKey val="0"/>
          <c:showVal val="0"/>
          <c:showCatName val="0"/>
          <c:showSerName val="0"/>
          <c:showPercent val="0"/>
          <c:showBubbleSize val="0"/>
        </c:dLbls>
        <c:marker val="1"/>
        <c:smooth val="0"/>
        <c:axId val="442666048"/>
        <c:axId val="442666440"/>
      </c:lineChart>
      <c:catAx>
        <c:axId val="44266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42666440"/>
        <c:crosses val="autoZero"/>
        <c:auto val="1"/>
        <c:lblAlgn val="ctr"/>
        <c:lblOffset val="100"/>
        <c:noMultiLvlLbl val="0"/>
      </c:catAx>
      <c:valAx>
        <c:axId val="4426664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42666048"/>
        <c:crosses val="autoZero"/>
        <c:crossBetween val="between"/>
        <c:majorUnit val="0.2"/>
      </c:valAx>
      <c:spPr>
        <a:noFill/>
        <a:ln>
          <a:noFill/>
        </a:ln>
        <a:effectLst/>
      </c:spPr>
    </c:plotArea>
    <c:legend>
      <c:legendPos val="b"/>
      <c:layout>
        <c:manualLayout>
          <c:xMode val="edge"/>
          <c:yMode val="edge"/>
          <c:x val="0.16254268475737313"/>
          <c:y val="0.86740154090423449"/>
          <c:w val="0.75539287403174615"/>
          <c:h val="4.663239251331573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2"/>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20805054474431"/>
          <c:y val="3.3435180248533813E-2"/>
          <c:w val="0.74407974024284462"/>
          <c:h val="0.71820658860681608"/>
        </c:manualLayout>
      </c:layout>
      <c:barChart>
        <c:barDir val="col"/>
        <c:grouping val="stacked"/>
        <c:varyColors val="0"/>
        <c:ser>
          <c:idx val="0"/>
          <c:order val="0"/>
          <c:tx>
            <c:strRef>
              <c:f>Sheet1!$B$1</c:f>
              <c:strCache>
                <c:ptCount val="1"/>
                <c:pt idx="0">
                  <c:v>Long-term and residual land bank</c:v>
                </c:pt>
              </c:strCache>
            </c:strRef>
          </c:tx>
          <c:spPr>
            <a:solidFill>
              <a:schemeClr val="bg2"/>
            </a:solidFill>
            <a:ln>
              <a:noFill/>
            </a:ln>
            <a:effectLst/>
          </c:spPr>
          <c:invertIfNegative val="0"/>
          <c:cat>
            <c:strRef>
              <c:f>Sheet1!$A$2:$A$13</c:f>
              <c:strCache>
                <c:ptCount val="12"/>
                <c:pt idx="0">
                  <c:v>2011</c:v>
                </c:pt>
                <c:pt idx="1">
                  <c:v>2012</c:v>
                </c:pt>
                <c:pt idx="2">
                  <c:v>2013</c:v>
                </c:pt>
                <c:pt idx="3">
                  <c:v>2014</c:v>
                </c:pt>
                <c:pt idx="4">
                  <c:v>2015</c:v>
                </c:pt>
                <c:pt idx="5">
                  <c:v>2016</c:v>
                </c:pt>
                <c:pt idx="6">
                  <c:v>2017</c:v>
                </c:pt>
                <c:pt idx="7">
                  <c:v>2018</c:v>
                </c:pt>
                <c:pt idx="8">
                  <c:v>2019</c:v>
                </c:pt>
                <c:pt idx="9">
                  <c:v>2020</c:v>
                </c:pt>
                <c:pt idx="10">
                  <c:v>2021</c:v>
                </c:pt>
                <c:pt idx="11">
                  <c:v>1H22</c:v>
                </c:pt>
              </c:strCache>
            </c:strRef>
          </c:cat>
          <c:val>
            <c:numRef>
              <c:f>Sheet1!$B$2:$B$13</c:f>
              <c:numCache>
                <c:formatCode>#,##0.0</c:formatCode>
                <c:ptCount val="12"/>
                <c:pt idx="0">
                  <c:v>170.8</c:v>
                </c:pt>
                <c:pt idx="1">
                  <c:v>99.5</c:v>
                </c:pt>
                <c:pt idx="2">
                  <c:v>54.8</c:v>
                </c:pt>
                <c:pt idx="3">
                  <c:v>36.5</c:v>
                </c:pt>
                <c:pt idx="4">
                  <c:v>33.800000000000004</c:v>
                </c:pt>
                <c:pt idx="5">
                  <c:v>23.5</c:v>
                </c:pt>
                <c:pt idx="6">
                  <c:v>48.5</c:v>
                </c:pt>
                <c:pt idx="7">
                  <c:v>26</c:v>
                </c:pt>
                <c:pt idx="8">
                  <c:v>35.4</c:v>
                </c:pt>
                <c:pt idx="9">
                  <c:v>21.8</c:v>
                </c:pt>
                <c:pt idx="10">
                  <c:v>15.4</c:v>
                </c:pt>
                <c:pt idx="11">
                  <c:v>16</c:v>
                </c:pt>
              </c:numCache>
            </c:numRef>
          </c:val>
          <c:extLst>
            <c:ext xmlns:c16="http://schemas.microsoft.com/office/drawing/2014/chart" uri="{C3380CC4-5D6E-409C-BE32-E72D297353CC}">
              <c16:uniqueId val="{00000000-3976-B844-82EC-4FE1DC7FB79B}"/>
            </c:ext>
          </c:extLst>
        </c:ser>
        <c:ser>
          <c:idx val="1"/>
          <c:order val="1"/>
          <c:tx>
            <c:strRef>
              <c:f>Sheet1!$C$1</c:f>
              <c:strCache>
                <c:ptCount val="1"/>
                <c:pt idx="0">
                  <c:v>Land for future development</c:v>
                </c:pt>
              </c:strCache>
            </c:strRef>
          </c:tx>
          <c:spPr>
            <a:solidFill>
              <a:schemeClr val="bg1">
                <a:lumMod val="65000"/>
              </a:schemeClr>
            </a:solidFill>
            <a:ln>
              <a:noFill/>
            </a:ln>
            <a:effectLst/>
          </c:spPr>
          <c:invertIfNegative val="0"/>
          <c:cat>
            <c:strRef>
              <c:f>Sheet1!$A$2:$A$13</c:f>
              <c:strCache>
                <c:ptCount val="12"/>
                <c:pt idx="0">
                  <c:v>2011</c:v>
                </c:pt>
                <c:pt idx="1">
                  <c:v>2012</c:v>
                </c:pt>
                <c:pt idx="2">
                  <c:v>2013</c:v>
                </c:pt>
                <c:pt idx="3">
                  <c:v>2014</c:v>
                </c:pt>
                <c:pt idx="4">
                  <c:v>2015</c:v>
                </c:pt>
                <c:pt idx="5">
                  <c:v>2016</c:v>
                </c:pt>
                <c:pt idx="6">
                  <c:v>2017</c:v>
                </c:pt>
                <c:pt idx="7">
                  <c:v>2018</c:v>
                </c:pt>
                <c:pt idx="8">
                  <c:v>2019</c:v>
                </c:pt>
                <c:pt idx="9">
                  <c:v>2020</c:v>
                </c:pt>
                <c:pt idx="10">
                  <c:v>2021</c:v>
                </c:pt>
                <c:pt idx="11">
                  <c:v>1H22</c:v>
                </c:pt>
              </c:strCache>
            </c:strRef>
          </c:cat>
          <c:val>
            <c:numRef>
              <c:f>Sheet1!$C$2:$C$13</c:f>
              <c:numCache>
                <c:formatCode>#,##0.0</c:formatCode>
                <c:ptCount val="12"/>
                <c:pt idx="0">
                  <c:v>170</c:v>
                </c:pt>
                <c:pt idx="1">
                  <c:v>176.2</c:v>
                </c:pt>
                <c:pt idx="2">
                  <c:v>197.7</c:v>
                </c:pt>
                <c:pt idx="3">
                  <c:v>165.7</c:v>
                </c:pt>
                <c:pt idx="4">
                  <c:v>250.6</c:v>
                </c:pt>
                <c:pt idx="5">
                  <c:v>392.1</c:v>
                </c:pt>
                <c:pt idx="6">
                  <c:v>401.4</c:v>
                </c:pt>
                <c:pt idx="7">
                  <c:v>471.6</c:v>
                </c:pt>
                <c:pt idx="8">
                  <c:v>423</c:v>
                </c:pt>
                <c:pt idx="9">
                  <c:v>633</c:v>
                </c:pt>
                <c:pt idx="10">
                  <c:v>782.5</c:v>
                </c:pt>
                <c:pt idx="11">
                  <c:v>1461</c:v>
                </c:pt>
              </c:numCache>
            </c:numRef>
          </c:val>
          <c:extLst>
            <c:ext xmlns:c16="http://schemas.microsoft.com/office/drawing/2014/chart" uri="{C3380CC4-5D6E-409C-BE32-E72D297353CC}">
              <c16:uniqueId val="{00000001-3976-B844-82EC-4FE1DC7FB79B}"/>
            </c:ext>
          </c:extLst>
        </c:ser>
        <c:ser>
          <c:idx val="2"/>
          <c:order val="2"/>
          <c:tx>
            <c:strRef>
              <c:f>Sheet1!$D$1</c:f>
              <c:strCache>
                <c:ptCount val="1"/>
                <c:pt idx="0">
                  <c:v>Alternative use</c:v>
                </c:pt>
              </c:strCache>
            </c:strRef>
          </c:tx>
          <c:spPr>
            <a:solidFill>
              <a:schemeClr val="tx2">
                <a:lumMod val="20000"/>
                <a:lumOff val="80000"/>
              </a:schemeClr>
            </a:solidFill>
            <a:ln>
              <a:noFill/>
            </a:ln>
            <a:effectLst/>
          </c:spPr>
          <c:invertIfNegative val="0"/>
          <c:cat>
            <c:strRef>
              <c:f>Sheet1!$A$2:$A$13</c:f>
              <c:strCache>
                <c:ptCount val="12"/>
                <c:pt idx="0">
                  <c:v>2011</c:v>
                </c:pt>
                <c:pt idx="1">
                  <c:v>2012</c:v>
                </c:pt>
                <c:pt idx="2">
                  <c:v>2013</c:v>
                </c:pt>
                <c:pt idx="3">
                  <c:v>2014</c:v>
                </c:pt>
                <c:pt idx="4">
                  <c:v>2015</c:v>
                </c:pt>
                <c:pt idx="5">
                  <c:v>2016</c:v>
                </c:pt>
                <c:pt idx="6">
                  <c:v>2017</c:v>
                </c:pt>
                <c:pt idx="7">
                  <c:v>2018</c:v>
                </c:pt>
                <c:pt idx="8">
                  <c:v>2019</c:v>
                </c:pt>
                <c:pt idx="9">
                  <c:v>2020</c:v>
                </c:pt>
                <c:pt idx="10">
                  <c:v>2021</c:v>
                </c:pt>
                <c:pt idx="11">
                  <c:v>1H22</c:v>
                </c:pt>
              </c:strCache>
            </c:strRef>
          </c:cat>
          <c:val>
            <c:numRef>
              <c:f>Sheet1!$D$2:$D$13</c:f>
              <c:numCache>
                <c:formatCode>General</c:formatCode>
                <c:ptCount val="12"/>
                <c:pt idx="4" formatCode="#,##0.0">
                  <c:v>50.4</c:v>
                </c:pt>
                <c:pt idx="5" formatCode="#,##0.0">
                  <c:v>101.9</c:v>
                </c:pt>
                <c:pt idx="6" formatCode="#,##0.0">
                  <c:v>46</c:v>
                </c:pt>
                <c:pt idx="7" formatCode="#,##0.0">
                  <c:v>42</c:v>
                </c:pt>
              </c:numCache>
            </c:numRef>
          </c:val>
          <c:extLst>
            <c:ext xmlns:c16="http://schemas.microsoft.com/office/drawing/2014/chart" uri="{C3380CC4-5D6E-409C-BE32-E72D297353CC}">
              <c16:uniqueId val="{00000002-3976-B844-82EC-4FE1DC7FB79B}"/>
            </c:ext>
          </c:extLst>
        </c:ser>
        <c:dLbls>
          <c:showLegendKey val="0"/>
          <c:showVal val="0"/>
          <c:showCatName val="0"/>
          <c:showSerName val="0"/>
          <c:showPercent val="0"/>
          <c:showBubbleSize val="0"/>
        </c:dLbls>
        <c:gapWidth val="150"/>
        <c:overlap val="100"/>
        <c:axId val="440043104"/>
        <c:axId val="447106296"/>
      </c:barChart>
      <c:lineChart>
        <c:grouping val="standard"/>
        <c:varyColors val="0"/>
        <c:ser>
          <c:idx val="3"/>
          <c:order val="3"/>
          <c:tx>
            <c:strRef>
              <c:f>Sheet1!$E$1</c:f>
              <c:strCache>
                <c:ptCount val="1"/>
                <c:pt idx="0">
                  <c:v>As % of portfolio (right hand scale)</c:v>
                </c:pt>
              </c:strCache>
            </c:strRef>
          </c:tx>
          <c:spPr>
            <a:ln w="28575" cap="rnd">
              <a:solidFill>
                <a:schemeClr val="tx2"/>
              </a:solidFill>
              <a:round/>
            </a:ln>
            <a:effectLst/>
          </c:spPr>
          <c:marker>
            <c:symbol val="none"/>
          </c:marker>
          <c:cat>
            <c:strRef>
              <c:f>Sheet1!$A$2:$A$13</c:f>
              <c:strCache>
                <c:ptCount val="12"/>
                <c:pt idx="0">
                  <c:v>2011</c:v>
                </c:pt>
                <c:pt idx="1">
                  <c:v>2012</c:v>
                </c:pt>
                <c:pt idx="2">
                  <c:v>2013</c:v>
                </c:pt>
                <c:pt idx="3">
                  <c:v>2014</c:v>
                </c:pt>
                <c:pt idx="4">
                  <c:v>2015</c:v>
                </c:pt>
                <c:pt idx="5">
                  <c:v>2016</c:v>
                </c:pt>
                <c:pt idx="6">
                  <c:v>2017</c:v>
                </c:pt>
                <c:pt idx="7">
                  <c:v>2018</c:v>
                </c:pt>
                <c:pt idx="8">
                  <c:v>2019</c:v>
                </c:pt>
                <c:pt idx="9">
                  <c:v>2020</c:v>
                </c:pt>
                <c:pt idx="10">
                  <c:v>2021</c:v>
                </c:pt>
                <c:pt idx="11">
                  <c:v>1H22</c:v>
                </c:pt>
              </c:strCache>
            </c:strRef>
          </c:cat>
          <c:val>
            <c:numRef>
              <c:f>Sheet1!$E$2:$E$13</c:f>
              <c:numCache>
                <c:formatCode>0.0%</c:formatCode>
                <c:ptCount val="12"/>
                <c:pt idx="0">
                  <c:v>6.6656235330934122E-2</c:v>
                </c:pt>
                <c:pt idx="1">
                  <c:v>5.9222821300453241E-2</c:v>
                </c:pt>
                <c:pt idx="2">
                  <c:v>6.0862438836261967E-2</c:v>
                </c:pt>
                <c:pt idx="3">
                  <c:v>4.2112717124172118E-2</c:v>
                </c:pt>
                <c:pt idx="4">
                  <c:v>4.9266473178494606E-2</c:v>
                </c:pt>
                <c:pt idx="5">
                  <c:v>6.5496265010874022E-2</c:v>
                </c:pt>
                <c:pt idx="6">
                  <c:v>5.5966760794655852E-2</c:v>
                </c:pt>
                <c:pt idx="7">
                  <c:v>5.2795755968169766E-2</c:v>
                </c:pt>
                <c:pt idx="8">
                  <c:v>4.4713662833230916E-2</c:v>
                </c:pt>
                <c:pt idx="9">
                  <c:v>5.0387835508495439E-2</c:v>
                </c:pt>
                <c:pt idx="10">
                  <c:v>4.2000000000000003E-2</c:v>
                </c:pt>
                <c:pt idx="11">
                  <c:v>7.2119140624999994E-2</c:v>
                </c:pt>
              </c:numCache>
            </c:numRef>
          </c:val>
          <c:smooth val="0"/>
          <c:extLst>
            <c:ext xmlns:c16="http://schemas.microsoft.com/office/drawing/2014/chart" uri="{C3380CC4-5D6E-409C-BE32-E72D297353CC}">
              <c16:uniqueId val="{00000003-3976-B844-82EC-4FE1DC7FB79B}"/>
            </c:ext>
          </c:extLst>
        </c:ser>
        <c:dLbls>
          <c:showLegendKey val="0"/>
          <c:showVal val="0"/>
          <c:showCatName val="0"/>
          <c:showSerName val="0"/>
          <c:showPercent val="0"/>
          <c:showBubbleSize val="0"/>
        </c:dLbls>
        <c:marker val="1"/>
        <c:smooth val="0"/>
        <c:axId val="447107080"/>
        <c:axId val="447106688"/>
      </c:lineChart>
      <c:catAx>
        <c:axId val="44004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106296"/>
        <c:crosses val="autoZero"/>
        <c:auto val="1"/>
        <c:lblAlgn val="ctr"/>
        <c:lblOffset val="100"/>
        <c:noMultiLvlLbl val="0"/>
      </c:catAx>
      <c:valAx>
        <c:axId val="44710629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Land bank value, £m</a:t>
                </a:r>
              </a:p>
            </c:rich>
          </c:tx>
          <c:layout>
            <c:manualLayout>
              <c:xMode val="edge"/>
              <c:yMode val="edge"/>
              <c:x val="1.1365826219655106E-2"/>
              <c:y val="0.1026309055118110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0043104"/>
        <c:crosses val="autoZero"/>
        <c:crossBetween val="between"/>
      </c:valAx>
      <c:valAx>
        <c:axId val="447106688"/>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107080"/>
        <c:crosses val="max"/>
        <c:crossBetween val="between"/>
      </c:valAx>
      <c:catAx>
        <c:axId val="447107080"/>
        <c:scaling>
          <c:orientation val="minMax"/>
        </c:scaling>
        <c:delete val="1"/>
        <c:axPos val="b"/>
        <c:numFmt formatCode="General" sourceLinked="1"/>
        <c:majorTickMark val="none"/>
        <c:minorTickMark val="none"/>
        <c:tickLblPos val="nextTo"/>
        <c:crossAx val="447106688"/>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
          <c:y val="0.88902803683765064"/>
          <c:w val="1"/>
          <c:h val="0.1098194344465872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dirty="0"/>
              <a:t>Net land </a:t>
            </a:r>
            <a:r>
              <a:rPr lang="en-US" dirty="0" err="1"/>
              <a:t>utilisation</a:t>
            </a:r>
            <a:r>
              <a:rPr lang="en-US" dirty="0"/>
              <a:t>, 2015-1H22 </a:t>
            </a:r>
          </a:p>
          <a:p>
            <a:pPr marL="0" marR="0" indent="0" algn="ctr"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en-US" sz="1400" dirty="0"/>
              <a:t>(Based on opening book value or acquisition value)</a:t>
            </a:r>
          </a:p>
        </c:rich>
      </c:tx>
      <c:layout>
        <c:manualLayout>
          <c:xMode val="edge"/>
          <c:yMode val="edge"/>
          <c:x val="0.14875909178772037"/>
          <c:y val="5.3780368845149404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manualLayout>
          <c:layoutTarget val="inner"/>
          <c:xMode val="edge"/>
          <c:yMode val="edge"/>
          <c:x val="0.14092011181517208"/>
          <c:y val="0.23363771510902048"/>
          <c:w val="0.83918246696315579"/>
          <c:h val="0.50261777626768733"/>
        </c:manualLayout>
      </c:layout>
      <c:barChart>
        <c:barDir val="col"/>
        <c:grouping val="stacked"/>
        <c:varyColors val="0"/>
        <c:ser>
          <c:idx val="0"/>
          <c:order val="0"/>
          <c:tx>
            <c:strRef>
              <c:f>Sheet1!$B$1</c:f>
              <c:strCache>
                <c:ptCount val="1"/>
                <c:pt idx="0">
                  <c:v>Land Acquired</c:v>
                </c:pt>
              </c:strCache>
            </c:strRef>
          </c:tx>
          <c:spPr>
            <a:solidFill>
              <a:schemeClr val="tx2"/>
            </a:solidFill>
            <a:ln>
              <a:noFill/>
            </a:ln>
            <a:effectLst/>
          </c:spPr>
          <c:invertIfNegative val="0"/>
          <c:cat>
            <c:strRef>
              <c:f>Sheet1!$A$2:$A$9</c:f>
              <c:strCache>
                <c:ptCount val="8"/>
                <c:pt idx="0">
                  <c:v>2015</c:v>
                </c:pt>
                <c:pt idx="1">
                  <c:v>2016</c:v>
                </c:pt>
                <c:pt idx="2">
                  <c:v>2017</c:v>
                </c:pt>
                <c:pt idx="3">
                  <c:v>2018</c:v>
                </c:pt>
                <c:pt idx="4">
                  <c:v>2019</c:v>
                </c:pt>
                <c:pt idx="5">
                  <c:v>2020</c:v>
                </c:pt>
                <c:pt idx="6">
                  <c:v>2021</c:v>
                </c:pt>
                <c:pt idx="7">
                  <c:v>1H22</c:v>
                </c:pt>
              </c:strCache>
            </c:strRef>
          </c:cat>
          <c:val>
            <c:numRef>
              <c:f>Sheet1!$B$2:$B$9</c:f>
              <c:numCache>
                <c:formatCode>General</c:formatCode>
                <c:ptCount val="8"/>
                <c:pt idx="0">
                  <c:v>221</c:v>
                </c:pt>
                <c:pt idx="1">
                  <c:v>155</c:v>
                </c:pt>
                <c:pt idx="2">
                  <c:v>92</c:v>
                </c:pt>
                <c:pt idx="3">
                  <c:v>140</c:v>
                </c:pt>
                <c:pt idx="4">
                  <c:v>147</c:v>
                </c:pt>
                <c:pt idx="5">
                  <c:v>286</c:v>
                </c:pt>
                <c:pt idx="6">
                  <c:v>326</c:v>
                </c:pt>
                <c:pt idx="7">
                  <c:v>220</c:v>
                </c:pt>
              </c:numCache>
            </c:numRef>
          </c:val>
          <c:extLst>
            <c:ext xmlns:c16="http://schemas.microsoft.com/office/drawing/2014/chart" uri="{C3380CC4-5D6E-409C-BE32-E72D297353CC}">
              <c16:uniqueId val="{00000000-40DD-7A4D-91DA-89068CD9ECBF}"/>
            </c:ext>
          </c:extLst>
        </c:ser>
        <c:ser>
          <c:idx val="1"/>
          <c:order val="1"/>
          <c:tx>
            <c:strRef>
              <c:f>Sheet1!$C$1</c:f>
              <c:strCache>
                <c:ptCount val="1"/>
                <c:pt idx="0">
                  <c:v>Land utilised for development</c:v>
                </c:pt>
              </c:strCache>
            </c:strRef>
          </c:tx>
          <c:spPr>
            <a:solidFill>
              <a:schemeClr val="bg2"/>
            </a:solidFill>
            <a:ln>
              <a:noFill/>
            </a:ln>
            <a:effectLst/>
          </c:spPr>
          <c:invertIfNegative val="0"/>
          <c:cat>
            <c:strRef>
              <c:f>Sheet1!$A$2:$A$9</c:f>
              <c:strCache>
                <c:ptCount val="8"/>
                <c:pt idx="0">
                  <c:v>2015</c:v>
                </c:pt>
                <c:pt idx="1">
                  <c:v>2016</c:v>
                </c:pt>
                <c:pt idx="2">
                  <c:v>2017</c:v>
                </c:pt>
                <c:pt idx="3">
                  <c:v>2018</c:v>
                </c:pt>
                <c:pt idx="4">
                  <c:v>2019</c:v>
                </c:pt>
                <c:pt idx="5">
                  <c:v>2020</c:v>
                </c:pt>
                <c:pt idx="6">
                  <c:v>2021</c:v>
                </c:pt>
                <c:pt idx="7">
                  <c:v>1H22</c:v>
                </c:pt>
              </c:strCache>
            </c:strRef>
          </c:cat>
          <c:val>
            <c:numRef>
              <c:f>Sheet1!$C$2:$C$9</c:f>
              <c:numCache>
                <c:formatCode>General</c:formatCode>
                <c:ptCount val="8"/>
                <c:pt idx="0">
                  <c:v>-72</c:v>
                </c:pt>
                <c:pt idx="1">
                  <c:v>-63</c:v>
                </c:pt>
                <c:pt idx="2">
                  <c:v>-84</c:v>
                </c:pt>
                <c:pt idx="3">
                  <c:v>-188</c:v>
                </c:pt>
                <c:pt idx="4">
                  <c:v>-166</c:v>
                </c:pt>
                <c:pt idx="5">
                  <c:v>-185</c:v>
                </c:pt>
                <c:pt idx="6">
                  <c:v>-325</c:v>
                </c:pt>
                <c:pt idx="7">
                  <c:v>-102</c:v>
                </c:pt>
              </c:numCache>
            </c:numRef>
          </c:val>
          <c:extLst>
            <c:ext xmlns:c16="http://schemas.microsoft.com/office/drawing/2014/chart" uri="{C3380CC4-5D6E-409C-BE32-E72D297353CC}">
              <c16:uniqueId val="{00000001-40DD-7A4D-91DA-89068CD9ECBF}"/>
            </c:ext>
          </c:extLst>
        </c:ser>
        <c:ser>
          <c:idx val="2"/>
          <c:order val="2"/>
          <c:tx>
            <c:strRef>
              <c:f>Sheet1!$D$1</c:f>
              <c:strCache>
                <c:ptCount val="1"/>
                <c:pt idx="0">
                  <c:v>Land disposed</c:v>
                </c:pt>
              </c:strCache>
            </c:strRef>
          </c:tx>
          <c:spPr>
            <a:solidFill>
              <a:schemeClr val="tx2">
                <a:lumMod val="20000"/>
                <a:lumOff val="80000"/>
              </a:schemeClr>
            </a:solidFill>
            <a:ln>
              <a:noFill/>
            </a:ln>
            <a:effectLst/>
          </c:spPr>
          <c:invertIfNegative val="0"/>
          <c:cat>
            <c:strRef>
              <c:f>Sheet1!$A$2:$A$9</c:f>
              <c:strCache>
                <c:ptCount val="8"/>
                <c:pt idx="0">
                  <c:v>2015</c:v>
                </c:pt>
                <c:pt idx="1">
                  <c:v>2016</c:v>
                </c:pt>
                <c:pt idx="2">
                  <c:v>2017</c:v>
                </c:pt>
                <c:pt idx="3">
                  <c:v>2018</c:v>
                </c:pt>
                <c:pt idx="4">
                  <c:v>2019</c:v>
                </c:pt>
                <c:pt idx="5">
                  <c:v>2020</c:v>
                </c:pt>
                <c:pt idx="6">
                  <c:v>2021</c:v>
                </c:pt>
                <c:pt idx="7">
                  <c:v>1H22</c:v>
                </c:pt>
              </c:strCache>
            </c:strRef>
          </c:cat>
          <c:val>
            <c:numRef>
              <c:f>Sheet1!$D$2:$D$9</c:f>
              <c:numCache>
                <c:formatCode>General</c:formatCode>
                <c:ptCount val="8"/>
                <c:pt idx="0">
                  <c:v>-14</c:v>
                </c:pt>
                <c:pt idx="1">
                  <c:v>-24</c:v>
                </c:pt>
                <c:pt idx="2">
                  <c:v>-92</c:v>
                </c:pt>
                <c:pt idx="3">
                  <c:v>-70</c:v>
                </c:pt>
                <c:pt idx="4">
                  <c:v>-9</c:v>
                </c:pt>
                <c:pt idx="5">
                  <c:v>-15</c:v>
                </c:pt>
                <c:pt idx="6">
                  <c:v>-41</c:v>
                </c:pt>
                <c:pt idx="7">
                  <c:v>-9</c:v>
                </c:pt>
              </c:numCache>
            </c:numRef>
          </c:val>
          <c:extLst>
            <c:ext xmlns:c16="http://schemas.microsoft.com/office/drawing/2014/chart" uri="{C3380CC4-5D6E-409C-BE32-E72D297353CC}">
              <c16:uniqueId val="{00000002-40DD-7A4D-91DA-89068CD9ECBF}"/>
            </c:ext>
          </c:extLst>
        </c:ser>
        <c:dLbls>
          <c:showLegendKey val="0"/>
          <c:showVal val="0"/>
          <c:showCatName val="0"/>
          <c:showSerName val="0"/>
          <c:showPercent val="0"/>
          <c:showBubbleSize val="0"/>
        </c:dLbls>
        <c:gapWidth val="219"/>
        <c:overlap val="100"/>
        <c:axId val="611788640"/>
        <c:axId val="611788968"/>
      </c:barChart>
      <c:lineChart>
        <c:grouping val="standard"/>
        <c:varyColors val="0"/>
        <c:ser>
          <c:idx val="3"/>
          <c:order val="3"/>
          <c:tx>
            <c:strRef>
              <c:f>Sheet1!$E$1</c:f>
              <c:strCache>
                <c:ptCount val="1"/>
                <c:pt idx="0">
                  <c:v>Net</c:v>
                </c:pt>
              </c:strCache>
            </c:strRef>
          </c:tx>
          <c:spPr>
            <a:ln w="25400" cap="rnd">
              <a:noFill/>
              <a:round/>
            </a:ln>
            <a:effectLst/>
          </c:spPr>
          <c:marker>
            <c:symbol val="circle"/>
            <c:size val="5"/>
            <c:spPr>
              <a:solidFill>
                <a:schemeClr val="tx1"/>
              </a:solidFill>
              <a:ln w="9525">
                <a:solidFill>
                  <a:schemeClr val="tx1"/>
                </a:solidFill>
              </a:ln>
              <a:effectLst/>
            </c:spPr>
          </c:marker>
          <c:cat>
            <c:strRef>
              <c:f>Sheet1!$A$2:$A$9</c:f>
              <c:strCache>
                <c:ptCount val="8"/>
                <c:pt idx="0">
                  <c:v>2015</c:v>
                </c:pt>
                <c:pt idx="1">
                  <c:v>2016</c:v>
                </c:pt>
                <c:pt idx="2">
                  <c:v>2017</c:v>
                </c:pt>
                <c:pt idx="3">
                  <c:v>2018</c:v>
                </c:pt>
                <c:pt idx="4">
                  <c:v>2019</c:v>
                </c:pt>
                <c:pt idx="5">
                  <c:v>2020</c:v>
                </c:pt>
                <c:pt idx="6">
                  <c:v>2021</c:v>
                </c:pt>
                <c:pt idx="7">
                  <c:v>1H22</c:v>
                </c:pt>
              </c:strCache>
            </c:strRef>
          </c:cat>
          <c:val>
            <c:numRef>
              <c:f>Sheet1!$E$2:$E$9</c:f>
              <c:numCache>
                <c:formatCode>General</c:formatCode>
                <c:ptCount val="8"/>
                <c:pt idx="0">
                  <c:v>135</c:v>
                </c:pt>
                <c:pt idx="1">
                  <c:v>68</c:v>
                </c:pt>
                <c:pt idx="2">
                  <c:v>-84</c:v>
                </c:pt>
                <c:pt idx="3">
                  <c:v>-118</c:v>
                </c:pt>
                <c:pt idx="4">
                  <c:v>-28</c:v>
                </c:pt>
                <c:pt idx="5">
                  <c:v>86</c:v>
                </c:pt>
                <c:pt idx="6">
                  <c:v>-40</c:v>
                </c:pt>
                <c:pt idx="7">
                  <c:v>109</c:v>
                </c:pt>
              </c:numCache>
            </c:numRef>
          </c:val>
          <c:smooth val="0"/>
          <c:extLst>
            <c:ext xmlns:c16="http://schemas.microsoft.com/office/drawing/2014/chart" uri="{C3380CC4-5D6E-409C-BE32-E72D297353CC}">
              <c16:uniqueId val="{00000003-40DD-7A4D-91DA-89068CD9ECBF}"/>
            </c:ext>
          </c:extLst>
        </c:ser>
        <c:dLbls>
          <c:showLegendKey val="0"/>
          <c:showVal val="0"/>
          <c:showCatName val="0"/>
          <c:showSerName val="0"/>
          <c:showPercent val="0"/>
          <c:showBubbleSize val="0"/>
        </c:dLbls>
        <c:marker val="1"/>
        <c:smooth val="0"/>
        <c:axId val="611788640"/>
        <c:axId val="611788968"/>
      </c:lineChart>
      <c:catAx>
        <c:axId val="6117886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1788968"/>
        <c:crosses val="autoZero"/>
        <c:auto val="1"/>
        <c:lblAlgn val="ctr"/>
        <c:lblOffset val="100"/>
        <c:noMultiLvlLbl val="0"/>
      </c:catAx>
      <c:valAx>
        <c:axId val="611788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a:t>Land value, £m</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1788640"/>
        <c:crossesAt val="1"/>
        <c:crossBetween val="between"/>
      </c:valAx>
      <c:spPr>
        <a:noFill/>
        <a:ln>
          <a:noFill/>
        </a:ln>
        <a:effectLst/>
      </c:spPr>
    </c:plotArea>
    <c:legend>
      <c:legendPos val="b"/>
      <c:layout>
        <c:manualLayout>
          <c:xMode val="edge"/>
          <c:yMode val="edge"/>
          <c:x val="4.9999935628478473E-2"/>
          <c:y val="0.87281353780667748"/>
          <c:w val="0.89999994482441015"/>
          <c:h val="6.486400715809485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862" b="0" i="0" u="none" strike="noStrike" kern="1200" spc="0" baseline="0">
                <a:solidFill>
                  <a:schemeClr val="tx2"/>
                </a:solidFill>
                <a:latin typeface="+mn-lt"/>
                <a:ea typeface="+mn-ea"/>
                <a:cs typeface="+mn-cs"/>
              </a:defRPr>
            </a:pPr>
            <a:r>
              <a:rPr lang="en-US" sz="1600" dirty="0"/>
              <a:t>Assets under Management </a:t>
            </a:r>
            <a:br>
              <a:rPr lang="en-US" sz="1600" dirty="0"/>
            </a:br>
            <a:r>
              <a:rPr lang="en-US" sz="1600" dirty="0"/>
              <a:t>(as at 30</a:t>
            </a:r>
            <a:r>
              <a:rPr lang="en-US" sz="1600" baseline="0" dirty="0"/>
              <a:t> June 2022</a:t>
            </a:r>
            <a:r>
              <a:rPr lang="en-US" sz="1600" dirty="0"/>
              <a:t>)</a:t>
            </a:r>
          </a:p>
        </c:rich>
      </c:tx>
      <c:layout>
        <c:manualLayout>
          <c:xMode val="edge"/>
          <c:yMode val="edge"/>
          <c:x val="1.3797137844627305E-3"/>
          <c:y val="2.5629607879537205E-3"/>
        </c:manualLayout>
      </c:layout>
      <c:overlay val="0"/>
      <c:spPr>
        <a:noFill/>
        <a:ln>
          <a:noFill/>
        </a:ln>
        <a:effectLst/>
      </c:spPr>
      <c:txPr>
        <a:bodyPr rot="0" spcFirstLastPara="1" vertOverflow="ellipsis" vert="horz" wrap="square" anchor="ctr" anchorCtr="1"/>
        <a:lstStyle/>
        <a:p>
          <a:pPr algn="ctr" rtl="0">
            <a:defRPr sz="1862" b="0" i="0" u="none" strike="noStrike" kern="1200" spc="0" baseline="0">
              <a:solidFill>
                <a:schemeClr val="tx2"/>
              </a:solidFill>
              <a:latin typeface="+mn-lt"/>
              <a:ea typeface="+mn-ea"/>
              <a:cs typeface="+mn-cs"/>
            </a:defRPr>
          </a:pPr>
          <a:endParaRPr lang="en-US"/>
        </a:p>
      </c:txPr>
    </c:title>
    <c:autoTitleDeleted val="0"/>
    <c:plotArea>
      <c:layout>
        <c:manualLayout>
          <c:layoutTarget val="inner"/>
          <c:xMode val="edge"/>
          <c:yMode val="edge"/>
          <c:x val="0.1377816577364428"/>
          <c:y val="0.19046365605438836"/>
          <c:w val="0.8622183422635572"/>
          <c:h val="0.51356840097467205"/>
        </c:manualLayout>
      </c:layout>
      <c:barChart>
        <c:barDir val="col"/>
        <c:grouping val="stacked"/>
        <c:varyColors val="0"/>
        <c:ser>
          <c:idx val="1"/>
          <c:order val="0"/>
          <c:tx>
            <c:strRef>
              <c:f>Sheet1!$A$3</c:f>
              <c:strCache>
                <c:ptCount val="1"/>
                <c:pt idx="0">
                  <c:v>AUM at inception</c:v>
                </c:pt>
              </c:strCache>
            </c:strRef>
          </c:tx>
          <c:spPr>
            <a:solidFill>
              <a:schemeClr val="tx2"/>
            </a:solidFill>
            <a:ln>
              <a:noFill/>
            </a:ln>
            <a:effectLst/>
          </c:spPr>
          <c:invertIfNegative val="0"/>
          <c:cat>
            <c:strRef>
              <c:f>Sheet1!$B$1:$G$1</c:f>
              <c:strCache>
                <c:ptCount val="6"/>
                <c:pt idx="0">
                  <c:v>Germany</c:v>
                </c:pt>
                <c:pt idx="1">
                  <c:v>Poland/
Czech</c:v>
                </c:pt>
                <c:pt idx="2">
                  <c:v>Italy</c:v>
                </c:pt>
                <c:pt idx="3">
                  <c:v>France</c:v>
                </c:pt>
                <c:pt idx="4">
                  <c:v>Spain</c:v>
                </c:pt>
                <c:pt idx="5">
                  <c:v>Netherlands</c:v>
                </c:pt>
              </c:strCache>
            </c:strRef>
          </c:cat>
          <c:val>
            <c:numRef>
              <c:f>Sheet1!$B$3:$G$3</c:f>
              <c:numCache>
                <c:formatCode>#,##0.0000</c:formatCode>
                <c:ptCount val="6"/>
                <c:pt idx="0">
                  <c:v>0.140155</c:v>
                </c:pt>
                <c:pt idx="1">
                  <c:v>0.4316914</c:v>
                </c:pt>
                <c:pt idx="2">
                  <c:v>0</c:v>
                </c:pt>
                <c:pt idx="3">
                  <c:v>0.33985500000000002</c:v>
                </c:pt>
                <c:pt idx="4">
                  <c:v>0</c:v>
                </c:pt>
                <c:pt idx="5">
                  <c:v>8.8107000000000005E-2</c:v>
                </c:pt>
              </c:numCache>
            </c:numRef>
          </c:val>
          <c:extLst>
            <c:ext xmlns:c16="http://schemas.microsoft.com/office/drawing/2014/chart" uri="{C3380CC4-5D6E-409C-BE32-E72D297353CC}">
              <c16:uniqueId val="{00000000-5470-42EF-8974-82AC8014B702}"/>
            </c:ext>
          </c:extLst>
        </c:ser>
        <c:ser>
          <c:idx val="0"/>
          <c:order val="1"/>
          <c:tx>
            <c:strRef>
              <c:f>Sheet1!$A$4</c:f>
              <c:strCache>
                <c:ptCount val="1"/>
                <c:pt idx="0">
                  <c:v>AUM Growth</c:v>
                </c:pt>
              </c:strCache>
            </c:strRef>
          </c:tx>
          <c:spPr>
            <a:solidFill>
              <a:schemeClr val="bg2"/>
            </a:solidFill>
            <a:ln>
              <a:noFill/>
            </a:ln>
            <a:effectLst/>
          </c:spPr>
          <c:invertIfNegative val="0"/>
          <c:cat>
            <c:strRef>
              <c:f>Sheet1!$B$1:$G$1</c:f>
              <c:strCache>
                <c:ptCount val="6"/>
                <c:pt idx="0">
                  <c:v>Germany</c:v>
                </c:pt>
                <c:pt idx="1">
                  <c:v>Poland/
Czech</c:v>
                </c:pt>
                <c:pt idx="2">
                  <c:v>Italy</c:v>
                </c:pt>
                <c:pt idx="3">
                  <c:v>France</c:v>
                </c:pt>
                <c:pt idx="4">
                  <c:v>Spain</c:v>
                </c:pt>
                <c:pt idx="5">
                  <c:v>Netherlands</c:v>
                </c:pt>
              </c:strCache>
            </c:strRef>
          </c:cat>
          <c:val>
            <c:numRef>
              <c:f>Sheet1!$B$4:$G$4</c:f>
              <c:numCache>
                <c:formatCode>#,##0.0000</c:formatCode>
                <c:ptCount val="6"/>
                <c:pt idx="0">
                  <c:v>1.9854500000000002</c:v>
                </c:pt>
                <c:pt idx="1">
                  <c:v>1.1977845999999999</c:v>
                </c:pt>
                <c:pt idx="2">
                  <c:v>1.4496150000000001</c:v>
                </c:pt>
                <c:pt idx="3">
                  <c:v>1.074395</c:v>
                </c:pt>
                <c:pt idx="4">
                  <c:v>0.49381000000000003</c:v>
                </c:pt>
                <c:pt idx="5">
                  <c:v>0.37787150000000003</c:v>
                </c:pt>
              </c:numCache>
            </c:numRef>
          </c:val>
          <c:extLst>
            <c:ext xmlns:c16="http://schemas.microsoft.com/office/drawing/2014/chart" uri="{C3380CC4-5D6E-409C-BE32-E72D297353CC}">
              <c16:uniqueId val="{00000001-5470-42EF-8974-82AC8014B702}"/>
            </c:ext>
          </c:extLst>
        </c:ser>
        <c:dLbls>
          <c:showLegendKey val="0"/>
          <c:showVal val="0"/>
          <c:showCatName val="0"/>
          <c:showSerName val="0"/>
          <c:showPercent val="0"/>
          <c:showBubbleSize val="0"/>
        </c:dLbls>
        <c:gapWidth val="150"/>
        <c:overlap val="100"/>
        <c:axId val="392234736"/>
        <c:axId val="392235128"/>
      </c:barChart>
      <c:catAx>
        <c:axId val="392234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392235128"/>
        <c:crosses val="autoZero"/>
        <c:auto val="1"/>
        <c:lblAlgn val="ctr"/>
        <c:lblOffset val="100"/>
        <c:noMultiLvlLbl val="0"/>
      </c:catAx>
      <c:valAx>
        <c:axId val="392235128"/>
        <c:scaling>
          <c:orientation val="minMax"/>
          <c:max val="2.200000000000000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2"/>
                    </a:solidFill>
                    <a:latin typeface="+mn-lt"/>
                    <a:ea typeface="+mn-ea"/>
                    <a:cs typeface="+mn-cs"/>
                  </a:defRPr>
                </a:pPr>
                <a:r>
                  <a:rPr lang="en-GB"/>
                  <a:t>Assets under management, €bn</a:t>
                </a:r>
              </a:p>
            </c:rich>
          </c:tx>
          <c:layout>
            <c:manualLayout>
              <c:xMode val="edge"/>
              <c:yMode val="edge"/>
              <c:x val="1.0866277920350137E-2"/>
              <c:y val="0.2113740152374318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2"/>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9223473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2"/>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35378097807667"/>
          <c:y val="0.12376963072941102"/>
          <c:w val="0.5389404789671669"/>
          <c:h val="0.76267235622625251"/>
        </c:manualLayout>
      </c:layout>
      <c:doughnutChart>
        <c:varyColors val="1"/>
        <c:ser>
          <c:idx val="0"/>
          <c:order val="0"/>
          <c:tx>
            <c:strRef>
              <c:f>Sheet1!$B$1</c:f>
              <c:strCache>
                <c:ptCount val="1"/>
                <c:pt idx="0">
                  <c:v>AUM</c:v>
                </c:pt>
              </c:strCache>
            </c:strRef>
          </c:tx>
          <c:spPr>
            <a:ln w="15875">
              <a:solidFill>
                <a:srgbClr val="ECECEC"/>
              </a:solidFill>
            </a:ln>
          </c:spPr>
          <c:dPt>
            <c:idx val="0"/>
            <c:bubble3D val="0"/>
            <c:spPr>
              <a:solidFill>
                <a:schemeClr val="accent1"/>
              </a:solidFill>
              <a:ln w="15875">
                <a:solidFill>
                  <a:srgbClr val="ECECEC"/>
                </a:solidFill>
              </a:ln>
              <a:effectLst/>
            </c:spPr>
            <c:extLst>
              <c:ext xmlns:c16="http://schemas.microsoft.com/office/drawing/2014/chart" uri="{C3380CC4-5D6E-409C-BE32-E72D297353CC}">
                <c16:uniqueId val="{00000001-6E58-5F4B-B929-24A8D7185D93}"/>
              </c:ext>
            </c:extLst>
          </c:dPt>
          <c:dPt>
            <c:idx val="1"/>
            <c:bubble3D val="0"/>
            <c:spPr>
              <a:solidFill>
                <a:schemeClr val="accent2"/>
              </a:solidFill>
              <a:ln w="15875">
                <a:solidFill>
                  <a:srgbClr val="ECECEC"/>
                </a:solidFill>
              </a:ln>
              <a:effectLst/>
            </c:spPr>
            <c:extLst>
              <c:ext xmlns:c16="http://schemas.microsoft.com/office/drawing/2014/chart" uri="{C3380CC4-5D6E-409C-BE32-E72D297353CC}">
                <c16:uniqueId val="{00000003-6E58-5F4B-B929-24A8D7185D93}"/>
              </c:ext>
            </c:extLst>
          </c:dPt>
          <c:dPt>
            <c:idx val="2"/>
            <c:bubble3D val="0"/>
            <c:spPr>
              <a:solidFill>
                <a:schemeClr val="accent3"/>
              </a:solidFill>
              <a:ln w="15875">
                <a:solidFill>
                  <a:srgbClr val="ECECEC"/>
                </a:solidFill>
              </a:ln>
              <a:effectLst/>
            </c:spPr>
            <c:extLst>
              <c:ext xmlns:c16="http://schemas.microsoft.com/office/drawing/2014/chart" uri="{C3380CC4-5D6E-409C-BE32-E72D297353CC}">
                <c16:uniqueId val="{00000005-6E58-5F4B-B929-24A8D7185D93}"/>
              </c:ext>
            </c:extLst>
          </c:dPt>
          <c:dPt>
            <c:idx val="3"/>
            <c:bubble3D val="0"/>
            <c:spPr>
              <a:solidFill>
                <a:schemeClr val="accent4"/>
              </a:solidFill>
              <a:ln w="15875">
                <a:solidFill>
                  <a:srgbClr val="ECECEC"/>
                </a:solidFill>
              </a:ln>
              <a:effectLst/>
            </c:spPr>
            <c:extLst>
              <c:ext xmlns:c16="http://schemas.microsoft.com/office/drawing/2014/chart" uri="{C3380CC4-5D6E-409C-BE32-E72D297353CC}">
                <c16:uniqueId val="{00000007-6E58-5F4B-B929-24A8D7185D93}"/>
              </c:ext>
            </c:extLst>
          </c:dPt>
          <c:dPt>
            <c:idx val="4"/>
            <c:bubble3D val="0"/>
            <c:spPr>
              <a:solidFill>
                <a:schemeClr val="accent5"/>
              </a:solidFill>
              <a:ln w="15875">
                <a:solidFill>
                  <a:srgbClr val="ECECEC"/>
                </a:solidFill>
              </a:ln>
              <a:effectLst/>
            </c:spPr>
            <c:extLst>
              <c:ext xmlns:c16="http://schemas.microsoft.com/office/drawing/2014/chart" uri="{C3380CC4-5D6E-409C-BE32-E72D297353CC}">
                <c16:uniqueId val="{00000009-6E58-5F4B-B929-24A8D7185D93}"/>
              </c:ext>
            </c:extLst>
          </c:dPt>
          <c:dPt>
            <c:idx val="5"/>
            <c:bubble3D val="0"/>
            <c:spPr>
              <a:solidFill>
                <a:schemeClr val="accent6"/>
              </a:solidFill>
              <a:ln w="15875">
                <a:solidFill>
                  <a:srgbClr val="ECECEC"/>
                </a:solidFill>
              </a:ln>
              <a:effectLst/>
            </c:spPr>
            <c:extLst>
              <c:ext xmlns:c16="http://schemas.microsoft.com/office/drawing/2014/chart" uri="{C3380CC4-5D6E-409C-BE32-E72D297353CC}">
                <c16:uniqueId val="{0000000B-6E58-5F4B-B929-24A8D7185D93}"/>
              </c:ext>
            </c:extLst>
          </c:dPt>
          <c:dPt>
            <c:idx val="6"/>
            <c:bubble3D val="0"/>
            <c:spPr>
              <a:solidFill>
                <a:srgbClr val="A7A9AC"/>
              </a:solidFill>
              <a:ln w="15875">
                <a:solidFill>
                  <a:srgbClr val="ECECEC"/>
                </a:solidFill>
              </a:ln>
              <a:effectLst/>
            </c:spPr>
            <c:extLst>
              <c:ext xmlns:c16="http://schemas.microsoft.com/office/drawing/2014/chart" uri="{C3380CC4-5D6E-409C-BE32-E72D297353CC}">
                <c16:uniqueId val="{0000000D-6E58-5F4B-B929-24A8D7185D93}"/>
              </c:ext>
            </c:extLst>
          </c:dPt>
          <c:dPt>
            <c:idx val="7"/>
            <c:bubble3D val="0"/>
            <c:spPr>
              <a:solidFill>
                <a:srgbClr val="6D6E71"/>
              </a:solidFill>
              <a:ln w="15875">
                <a:solidFill>
                  <a:srgbClr val="ECECEC"/>
                </a:solidFill>
              </a:ln>
              <a:effectLst/>
            </c:spPr>
            <c:extLst>
              <c:ext xmlns:c16="http://schemas.microsoft.com/office/drawing/2014/chart" uri="{C3380CC4-5D6E-409C-BE32-E72D297353CC}">
                <c16:uniqueId val="{0000000F-6E58-5F4B-B929-24A8D7185D93}"/>
              </c:ext>
            </c:extLst>
          </c:dPt>
          <c:dLbls>
            <c:dLbl>
              <c:idx val="0"/>
              <c:layout>
                <c:manualLayout>
                  <c:x val="7.6334292282095179E-2"/>
                  <c:y val="-6.043159733860743E-2"/>
                </c:manualLayout>
              </c:layout>
              <c:tx>
                <c:rich>
                  <a:bodyPr/>
                  <a:lstStyle/>
                  <a:p>
                    <a:fld id="{F9D491B6-7AF5-4978-B9E9-4A9BD79CF1F4}" type="CATEGORYNAME">
                      <a:rPr lang="en-US" smtClean="0"/>
                      <a:pPr/>
                      <a:t>[CATEGORY NAME]</a:t>
                    </a:fld>
                    <a:r>
                      <a:rPr lang="en-US" baseline="0" dirty="0"/>
                      <a:t> </a:t>
                    </a:r>
                  </a:p>
                  <a:p>
                    <a:fld id="{5F5D42F7-0299-4EE1-A18B-D4836DABC1EF}" type="VALUE">
                      <a:rPr lang="en-US" baseline="0" smtClean="0"/>
                      <a:pPr/>
                      <a:t>[VALUE]</a:t>
                    </a:fld>
                    <a:endParaRPr lang="en-GB"/>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2206434250565988"/>
                      <c:h val="0.13842785429604856"/>
                    </c:manualLayout>
                  </c15:layout>
                  <c15:dlblFieldTable/>
                  <c15:showDataLabelsRange val="0"/>
                </c:ext>
                <c:ext xmlns:c16="http://schemas.microsoft.com/office/drawing/2014/chart" uri="{C3380CC4-5D6E-409C-BE32-E72D297353CC}">
                  <c16:uniqueId val="{00000001-6E58-5F4B-B929-24A8D7185D93}"/>
                </c:ext>
              </c:extLst>
            </c:dLbl>
            <c:dLbl>
              <c:idx val="1"/>
              <c:layout>
                <c:manualLayout>
                  <c:x val="0.10310853588058566"/>
                  <c:y val="9.0564729143786077E-2"/>
                </c:manualLayout>
              </c:layout>
              <c:tx>
                <c:rich>
                  <a:bodyPr rot="0" spcFirstLastPara="1" vertOverflow="ellipsis" vert="horz" wrap="square" anchor="ctr" anchorCtr="0"/>
                  <a:lstStyle/>
                  <a:p>
                    <a:pPr algn="ctr">
                      <a:defRPr lang="en-GB" sz="1000" b="0" i="0" u="none" strike="noStrike" kern="1200" baseline="0">
                        <a:solidFill>
                          <a:schemeClr val="tx1">
                            <a:lumMod val="65000"/>
                            <a:lumOff val="35000"/>
                          </a:schemeClr>
                        </a:solidFill>
                        <a:latin typeface="+mj-lt"/>
                        <a:ea typeface="+mn-ea"/>
                        <a:cs typeface="+mn-cs"/>
                      </a:defRPr>
                    </a:pPr>
                    <a:fld id="{3A0F3BEA-424F-42A2-A5CD-399AED2227AE}" type="CATEGORYNAME">
                      <a:rPr lang="en-US" b="0" smtClean="0">
                        <a:solidFill>
                          <a:schemeClr val="tx1">
                            <a:lumMod val="65000"/>
                            <a:lumOff val="35000"/>
                          </a:schemeClr>
                        </a:solidFill>
                        <a:latin typeface="+mj-lt"/>
                      </a:rPr>
                      <a:pPr algn="ctr">
                        <a:defRPr>
                          <a:solidFill>
                            <a:schemeClr val="tx1">
                              <a:lumMod val="65000"/>
                              <a:lumOff val="35000"/>
                            </a:schemeClr>
                          </a:solidFill>
                          <a:latin typeface="+mj-lt"/>
                        </a:defRPr>
                      </a:pPr>
                      <a:t>[CATEGORY NAME]</a:t>
                    </a:fld>
                    <a:r>
                      <a:rPr lang="en-US" b="0" baseline="0" dirty="0">
                        <a:solidFill>
                          <a:schemeClr val="tx1">
                            <a:lumMod val="65000"/>
                            <a:lumOff val="35000"/>
                          </a:schemeClr>
                        </a:solidFill>
                        <a:latin typeface="+mj-lt"/>
                      </a:rPr>
                      <a:t> </a:t>
                    </a:r>
                    <a:fld id="{074BD1DC-6F68-4C07-A98F-E24E9AB38DCD}" type="VALUE">
                      <a:rPr lang="en-US" b="0" baseline="0" smtClean="0">
                        <a:solidFill>
                          <a:schemeClr val="tx1">
                            <a:lumMod val="65000"/>
                            <a:lumOff val="35000"/>
                          </a:schemeClr>
                        </a:solidFill>
                        <a:latin typeface="+mj-lt"/>
                      </a:rPr>
                      <a:pPr algn="ctr">
                        <a:defRPr>
                          <a:solidFill>
                            <a:schemeClr val="tx1">
                              <a:lumMod val="65000"/>
                              <a:lumOff val="35000"/>
                            </a:schemeClr>
                          </a:solidFill>
                          <a:latin typeface="+mj-lt"/>
                        </a:defRPr>
                      </a:pPr>
                      <a:t>[VALUE]</a:t>
                    </a:fld>
                    <a:endParaRPr lang="en-US" b="0" baseline="0" dirty="0">
                      <a:solidFill>
                        <a:schemeClr val="tx1">
                          <a:lumMod val="65000"/>
                          <a:lumOff val="35000"/>
                        </a:schemeClr>
                      </a:solidFill>
                      <a:latin typeface="+mj-lt"/>
                    </a:endParaRPr>
                  </a:p>
                </c:rich>
              </c:tx>
              <c:spPr>
                <a:noFill/>
                <a:ln>
                  <a:noFill/>
                </a:ln>
                <a:effectLst/>
              </c:spPr>
              <c:txPr>
                <a:bodyPr rot="0" spcFirstLastPara="1" vertOverflow="ellipsis" vert="horz" wrap="square" anchor="ctr" anchorCtr="0"/>
                <a:lstStyle/>
                <a:p>
                  <a:pPr algn="ctr">
                    <a:defRPr lang="en-GB" sz="1000" b="0" i="0" u="none" strike="noStrike" kern="1200" baseline="0">
                      <a:solidFill>
                        <a:schemeClr val="tx1">
                          <a:lumMod val="65000"/>
                          <a:lumOff val="35000"/>
                        </a:schemeClr>
                      </a:solidFill>
                      <a:latin typeface="+mj-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8415854516478636"/>
                      <c:h val="0.21021378074995378"/>
                    </c:manualLayout>
                  </c15:layout>
                  <c15:dlblFieldTable/>
                  <c15:showDataLabelsRange val="0"/>
                </c:ext>
                <c:ext xmlns:c16="http://schemas.microsoft.com/office/drawing/2014/chart" uri="{C3380CC4-5D6E-409C-BE32-E72D297353CC}">
                  <c16:uniqueId val="{00000003-6E58-5F4B-B929-24A8D7185D93}"/>
                </c:ext>
              </c:extLst>
            </c:dLbl>
            <c:dLbl>
              <c:idx val="2"/>
              <c:delete val="1"/>
              <c:extLst>
                <c:ext xmlns:c15="http://schemas.microsoft.com/office/drawing/2012/chart" uri="{CE6537A1-D6FC-4f65-9D91-7224C49458BB}"/>
                <c:ext xmlns:c16="http://schemas.microsoft.com/office/drawing/2014/chart" uri="{C3380CC4-5D6E-409C-BE32-E72D297353CC}">
                  <c16:uniqueId val="{00000005-6E58-5F4B-B929-24A8D7185D93}"/>
                </c:ext>
              </c:extLst>
            </c:dLbl>
            <c:dLbl>
              <c:idx val="3"/>
              <c:layout>
                <c:manualLayout>
                  <c:x val="-9.3438572308272558E-2"/>
                  <c:y val="7.9982522670504291E-2"/>
                </c:manualLayout>
              </c:layout>
              <c:tx>
                <c:rich>
                  <a:bodyPr rot="0" spcFirstLastPara="1" vertOverflow="ellipsis" vert="horz" wrap="square" anchor="ctr" anchorCtr="0"/>
                  <a:lstStyle/>
                  <a:p>
                    <a:pPr algn="ctr">
                      <a:defRPr lang="en-GB" sz="1000" b="0" i="0" u="none" strike="noStrike" kern="1200" baseline="0">
                        <a:solidFill>
                          <a:schemeClr val="tx1">
                            <a:lumMod val="65000"/>
                            <a:lumOff val="35000"/>
                          </a:schemeClr>
                        </a:solidFill>
                        <a:latin typeface="+mj-lt"/>
                        <a:ea typeface="+mn-ea"/>
                        <a:cs typeface="+mn-cs"/>
                      </a:defRPr>
                    </a:pPr>
                    <a:fld id="{CA156505-02EB-401B-923D-8FB2809EF42D}" type="CATEGORYNAME">
                      <a:rPr lang="en-US" b="0" smtClean="0">
                        <a:solidFill>
                          <a:schemeClr val="tx1">
                            <a:lumMod val="65000"/>
                            <a:lumOff val="35000"/>
                          </a:schemeClr>
                        </a:solidFill>
                        <a:latin typeface="+mj-lt"/>
                      </a:rPr>
                      <a:pPr algn="ctr">
                        <a:defRPr>
                          <a:solidFill>
                            <a:schemeClr val="tx1">
                              <a:lumMod val="65000"/>
                              <a:lumOff val="35000"/>
                            </a:schemeClr>
                          </a:solidFill>
                          <a:latin typeface="+mj-lt"/>
                        </a:defRPr>
                      </a:pPr>
                      <a:t>[CATEGORY NAME]</a:t>
                    </a:fld>
                    <a:r>
                      <a:rPr lang="en-US" b="0" baseline="0" dirty="0">
                        <a:solidFill>
                          <a:schemeClr val="tx1">
                            <a:lumMod val="65000"/>
                            <a:lumOff val="35000"/>
                          </a:schemeClr>
                        </a:solidFill>
                        <a:latin typeface="+mj-lt"/>
                      </a:rPr>
                      <a:t> </a:t>
                    </a:r>
                  </a:p>
                  <a:p>
                    <a:pPr algn="ctr">
                      <a:defRPr>
                        <a:solidFill>
                          <a:schemeClr val="tx1">
                            <a:lumMod val="65000"/>
                            <a:lumOff val="35000"/>
                          </a:schemeClr>
                        </a:solidFill>
                        <a:latin typeface="+mj-lt"/>
                      </a:defRPr>
                    </a:pPr>
                    <a:fld id="{41CA1643-9C1D-43BF-9B61-2CBF3202DB1F}" type="VALUE">
                      <a:rPr lang="en-US" b="0" baseline="0" smtClean="0">
                        <a:solidFill>
                          <a:schemeClr val="tx1">
                            <a:lumMod val="65000"/>
                            <a:lumOff val="35000"/>
                          </a:schemeClr>
                        </a:solidFill>
                        <a:latin typeface="+mj-lt"/>
                      </a:rPr>
                      <a:pPr algn="ctr">
                        <a:defRPr>
                          <a:solidFill>
                            <a:schemeClr val="tx1">
                              <a:lumMod val="65000"/>
                              <a:lumOff val="35000"/>
                            </a:schemeClr>
                          </a:solidFill>
                          <a:latin typeface="+mj-lt"/>
                        </a:defRPr>
                      </a:pPr>
                      <a:t>[VALUE]</a:t>
                    </a:fld>
                    <a:endParaRPr lang="en-GB"/>
                  </a:p>
                </c:rich>
              </c:tx>
              <c:spPr>
                <a:noFill/>
                <a:ln>
                  <a:noFill/>
                </a:ln>
                <a:effectLst/>
              </c:spPr>
              <c:txPr>
                <a:bodyPr rot="0" spcFirstLastPara="1" vertOverflow="ellipsis" vert="horz" wrap="square" anchor="ctr" anchorCtr="0"/>
                <a:lstStyle/>
                <a:p>
                  <a:pPr algn="ctr">
                    <a:defRPr lang="en-GB" sz="1000" b="0" i="0" u="none" strike="noStrike" kern="1200" baseline="0">
                      <a:solidFill>
                        <a:schemeClr val="tx1">
                          <a:lumMod val="65000"/>
                          <a:lumOff val="35000"/>
                        </a:schemeClr>
                      </a:solidFill>
                      <a:latin typeface="+mj-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8618696428664586"/>
                      <c:h val="0.13857170877071406"/>
                    </c:manualLayout>
                  </c15:layout>
                  <c15:dlblFieldTable/>
                  <c15:showDataLabelsRange val="0"/>
                </c:ext>
                <c:ext xmlns:c16="http://schemas.microsoft.com/office/drawing/2014/chart" uri="{C3380CC4-5D6E-409C-BE32-E72D297353CC}">
                  <c16:uniqueId val="{00000007-6E58-5F4B-B929-24A8D7185D93}"/>
                </c:ext>
              </c:extLst>
            </c:dLbl>
            <c:dLbl>
              <c:idx val="4"/>
              <c:layout>
                <c:manualLayout>
                  <c:x val="-0.10310834266100842"/>
                  <c:y val="4.5495037444556021E-3"/>
                </c:manualLayout>
              </c:layout>
              <c:tx>
                <c:rich>
                  <a:bodyPr rot="0" spcFirstLastPara="1" vertOverflow="ellipsis" vert="horz" wrap="square" anchor="ctr" anchorCtr="0"/>
                  <a:lstStyle/>
                  <a:p>
                    <a:pPr algn="ctr">
                      <a:defRPr lang="en-GB" sz="1000" b="0" i="0" u="none" strike="noStrike" kern="1200" baseline="0">
                        <a:solidFill>
                          <a:schemeClr val="tx1">
                            <a:lumMod val="65000"/>
                            <a:lumOff val="35000"/>
                          </a:schemeClr>
                        </a:solidFill>
                        <a:latin typeface="+mj-lt"/>
                        <a:ea typeface="+mn-ea"/>
                        <a:cs typeface="+mn-cs"/>
                      </a:defRPr>
                    </a:pPr>
                    <a:fld id="{E75B1442-C5BA-4428-B0C0-1FEC6944CD3B}" type="CATEGORYNAME">
                      <a:rPr lang="en-US" b="0" smtClean="0">
                        <a:solidFill>
                          <a:schemeClr val="tx1">
                            <a:lumMod val="65000"/>
                            <a:lumOff val="35000"/>
                          </a:schemeClr>
                        </a:solidFill>
                        <a:latin typeface="+mj-lt"/>
                      </a:rPr>
                      <a:pPr algn="ctr">
                        <a:defRPr>
                          <a:solidFill>
                            <a:schemeClr val="tx1">
                              <a:lumMod val="65000"/>
                              <a:lumOff val="35000"/>
                            </a:schemeClr>
                          </a:solidFill>
                          <a:latin typeface="+mj-lt"/>
                        </a:defRPr>
                      </a:pPr>
                      <a:t>[CATEGORY NAME]</a:t>
                    </a:fld>
                    <a:endParaRPr lang="en-US" b="0" baseline="0" dirty="0">
                      <a:solidFill>
                        <a:schemeClr val="tx1">
                          <a:lumMod val="65000"/>
                          <a:lumOff val="35000"/>
                        </a:schemeClr>
                      </a:solidFill>
                      <a:latin typeface="+mj-lt"/>
                    </a:endParaRPr>
                  </a:p>
                  <a:p>
                    <a:pPr algn="ctr">
                      <a:defRPr>
                        <a:solidFill>
                          <a:schemeClr val="tx1">
                            <a:lumMod val="65000"/>
                            <a:lumOff val="35000"/>
                          </a:schemeClr>
                        </a:solidFill>
                        <a:latin typeface="+mj-lt"/>
                      </a:defRPr>
                    </a:pPr>
                    <a:r>
                      <a:rPr lang="en-US" b="0" baseline="0" dirty="0">
                        <a:solidFill>
                          <a:schemeClr val="tx1">
                            <a:lumMod val="65000"/>
                            <a:lumOff val="35000"/>
                          </a:schemeClr>
                        </a:solidFill>
                        <a:latin typeface="+mj-lt"/>
                      </a:rPr>
                      <a:t> </a:t>
                    </a:r>
                    <a:fld id="{B73A17DB-6FAD-491D-A2D7-E3B1EA75BBAC}" type="VALUE">
                      <a:rPr lang="en-US" b="0" baseline="0" dirty="0">
                        <a:solidFill>
                          <a:schemeClr val="tx1">
                            <a:lumMod val="65000"/>
                            <a:lumOff val="35000"/>
                          </a:schemeClr>
                        </a:solidFill>
                        <a:latin typeface="+mj-lt"/>
                      </a:rPr>
                      <a:pPr algn="ctr">
                        <a:defRPr>
                          <a:solidFill>
                            <a:schemeClr val="tx1">
                              <a:lumMod val="65000"/>
                              <a:lumOff val="35000"/>
                            </a:schemeClr>
                          </a:solidFill>
                          <a:latin typeface="+mj-lt"/>
                        </a:defRPr>
                      </a:pPr>
                      <a:t>[VALUE]</a:t>
                    </a:fld>
                    <a:endParaRPr lang="en-US" b="0" baseline="0" dirty="0">
                      <a:solidFill>
                        <a:schemeClr val="tx1">
                          <a:lumMod val="65000"/>
                          <a:lumOff val="35000"/>
                        </a:schemeClr>
                      </a:solidFill>
                      <a:latin typeface="+mj-lt"/>
                    </a:endParaRPr>
                  </a:p>
                </c:rich>
              </c:tx>
              <c:spPr>
                <a:noFill/>
                <a:ln>
                  <a:noFill/>
                </a:ln>
                <a:effectLst/>
              </c:spPr>
              <c:txPr>
                <a:bodyPr rot="0" spcFirstLastPara="1" vertOverflow="ellipsis" vert="horz" wrap="square" anchor="ctr" anchorCtr="0"/>
                <a:lstStyle/>
                <a:p>
                  <a:pPr algn="ctr">
                    <a:defRPr lang="en-GB" sz="1000" b="0" i="0" u="none" strike="noStrike" kern="1200" baseline="0">
                      <a:solidFill>
                        <a:schemeClr val="tx1">
                          <a:lumMod val="65000"/>
                          <a:lumOff val="35000"/>
                        </a:schemeClr>
                      </a:solidFill>
                      <a:latin typeface="+mj-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599857270659319"/>
                      <c:h val="0.13857165198646115"/>
                    </c:manualLayout>
                  </c15:layout>
                  <c15:dlblFieldTable/>
                  <c15:showDataLabelsRange val="0"/>
                </c:ext>
                <c:ext xmlns:c16="http://schemas.microsoft.com/office/drawing/2014/chart" uri="{C3380CC4-5D6E-409C-BE32-E72D297353CC}">
                  <c16:uniqueId val="{00000009-6E58-5F4B-B929-24A8D7185D93}"/>
                </c:ext>
              </c:extLst>
            </c:dLbl>
            <c:dLbl>
              <c:idx val="5"/>
              <c:layout>
                <c:manualLayout>
                  <c:x val="-8.5858471683381149E-2"/>
                  <c:y val="-5.8021822921641986E-2"/>
                </c:manualLayout>
              </c:layout>
              <c:tx>
                <c:rich>
                  <a:bodyPr/>
                  <a:lstStyle/>
                  <a:p>
                    <a:fld id="{495DBA5F-2C37-4673-B580-C048672044BB}" type="CATEGORYNAME">
                      <a:rPr lang="en-US" smtClean="0"/>
                      <a:pPr/>
                      <a:t>[CATEGORY NAME]</a:t>
                    </a:fld>
                    <a:r>
                      <a:rPr lang="en-US" baseline="0" dirty="0"/>
                      <a:t> </a:t>
                    </a:r>
                  </a:p>
                  <a:p>
                    <a:fld id="{13753B77-756D-4938-B03C-853E4018565A}" type="VALUE">
                      <a:rPr lang="en-US" baseline="0" smtClean="0"/>
                      <a:pPr/>
                      <a:t>[VALUE]</a:t>
                    </a:fld>
                    <a:endParaRPr lang="en-GB"/>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4010795950658675"/>
                      <c:h val="0.17356339121238512"/>
                    </c:manualLayout>
                  </c15:layout>
                  <c15:dlblFieldTable/>
                  <c15:showDataLabelsRange val="0"/>
                </c:ext>
                <c:ext xmlns:c16="http://schemas.microsoft.com/office/drawing/2014/chart" uri="{C3380CC4-5D6E-409C-BE32-E72D297353CC}">
                  <c16:uniqueId val="{0000000B-6E58-5F4B-B929-24A8D7185D93}"/>
                </c:ext>
              </c:extLst>
            </c:dLbl>
            <c:dLbl>
              <c:idx val="6"/>
              <c:layout>
                <c:manualLayout>
                  <c:x val="-5.2445106801155224E-2"/>
                  <c:y val="-8.6460495978575011E-2"/>
                </c:manualLayout>
              </c:layout>
              <c:tx>
                <c:rich>
                  <a:bodyPr/>
                  <a:lstStyle/>
                  <a:p>
                    <a:fld id="{483DC830-B6B7-4873-ADD5-1440873AC250}" type="CATEGORYNAME">
                      <a:rPr lang="en-US" smtClean="0"/>
                      <a:pPr/>
                      <a:t>[CATEGORY NAME]</a:t>
                    </a:fld>
                    <a:endParaRPr lang="en-US" baseline="0" dirty="0"/>
                  </a:p>
                  <a:p>
                    <a:fld id="{65D0E7B9-B896-47F3-A49C-4261BA0085C3}" type="VALUE">
                      <a:rPr lang="en-US" baseline="0" smtClean="0"/>
                      <a:pPr/>
                      <a:t>[VALUE]</a:t>
                    </a:fld>
                    <a:endParaRPr lang="en-GB"/>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0348743947155216"/>
                      <c:h val="0.14923191884911899"/>
                    </c:manualLayout>
                  </c15:layout>
                  <c15:dlblFieldTable/>
                  <c15:showDataLabelsRange val="0"/>
                </c:ext>
                <c:ext xmlns:c16="http://schemas.microsoft.com/office/drawing/2014/chart" uri="{C3380CC4-5D6E-409C-BE32-E72D297353CC}">
                  <c16:uniqueId val="{0000000D-6E58-5F4B-B929-24A8D7185D93}"/>
                </c:ext>
              </c:extLst>
            </c:dLbl>
            <c:dLbl>
              <c:idx val="7"/>
              <c:layout>
                <c:manualLayout>
                  <c:x val="-1.992789431816579E-2"/>
                  <c:y val="-0.10872487280607795"/>
                </c:manualLayout>
              </c:layout>
              <c:tx>
                <c:rich>
                  <a:bodyPr/>
                  <a:lstStyle/>
                  <a:p>
                    <a:fld id="{091F5AFE-7B79-44A3-AF82-F10EB4593A63}" type="CATEGORYNAME">
                      <a:rPr lang="en-US" dirty="0"/>
                      <a:pPr/>
                      <a:t>[CATEGORY NAME]</a:t>
                    </a:fld>
                    <a:r>
                      <a:rPr lang="en-US" baseline="0" dirty="0"/>
                      <a:t>, </a:t>
                    </a:r>
                    <a:fld id="{7BD74586-274F-4E8C-8405-A4CD58458CF6}" type="VALUE">
                      <a:rPr lang="en-US" baseline="0" dirty="0"/>
                      <a:pPr/>
                      <a:t>[VALUE]</a:t>
                    </a:fld>
                    <a:endParaRPr lang="en-US" baseline="0" dirty="0"/>
                  </a:p>
                </c:rich>
              </c:tx>
              <c:showLegendKey val="0"/>
              <c:showVal val="1"/>
              <c:showCatName val="1"/>
              <c:showSerName val="0"/>
              <c:showPercent val="0"/>
              <c:showBubbleSize val="0"/>
              <c:separator>, </c:separator>
              <c:extLst>
                <c:ext xmlns:c15="http://schemas.microsoft.com/office/drawing/2012/chart" uri="{CE6537A1-D6FC-4f65-9D91-7224C49458BB}">
                  <c15:layout>
                    <c:manualLayout>
                      <c:w val="0.11431160018850502"/>
                      <c:h val="0.1251776984301492"/>
                    </c:manualLayout>
                  </c15:layout>
                  <c15:dlblFieldTable/>
                  <c15:showDataLabelsRange val="0"/>
                </c:ext>
                <c:ext xmlns:c16="http://schemas.microsoft.com/office/drawing/2014/chart" uri="{C3380CC4-5D6E-409C-BE32-E72D297353CC}">
                  <c16:uniqueId val="{0000000F-6E58-5F4B-B929-24A8D7185D93}"/>
                </c:ext>
              </c:extLst>
            </c:dLbl>
            <c:spPr>
              <a:noFill/>
              <a:ln>
                <a:noFill/>
              </a:ln>
              <a:effectLst/>
            </c:spPr>
            <c:txPr>
              <a:bodyPr rot="0" spcFirstLastPara="1" vertOverflow="ellipsis" vert="horz" wrap="square" anchor="ctr" anchorCtr="1"/>
              <a:lstStyle/>
              <a:p>
                <a:pPr>
                  <a:defRPr lang="en-GB" sz="1000" b="0" i="0" u="none" strike="noStrike" kern="1200" baseline="0">
                    <a:solidFill>
                      <a:schemeClr val="tx1">
                        <a:lumMod val="65000"/>
                        <a:lumOff val="35000"/>
                      </a:schemeClr>
                    </a:solidFill>
                    <a:latin typeface="+mj-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Sheet1!$A$2:$A$9</c:f>
              <c:strCache>
                <c:ptCount val="8"/>
                <c:pt idx="0">
                  <c:v>London</c:v>
                </c:pt>
                <c:pt idx="1">
                  <c:v>Thames Valley</c:v>
                </c:pt>
                <c:pt idx="2">
                  <c:v>National Logistics</c:v>
                </c:pt>
                <c:pt idx="3">
                  <c:v>Germany</c:v>
                </c:pt>
                <c:pt idx="4">
                  <c:v>France</c:v>
                </c:pt>
                <c:pt idx="5">
                  <c:v>Italy</c:v>
                </c:pt>
                <c:pt idx="6">
                  <c:v>Poland</c:v>
                </c:pt>
                <c:pt idx="7">
                  <c:v>Other</c:v>
                </c:pt>
              </c:strCache>
            </c:strRef>
          </c:cat>
          <c:val>
            <c:numRef>
              <c:f>Sheet1!$B$2:$B$9</c:f>
              <c:numCache>
                <c:formatCode>"£"#,##0.0"bn";\-"£"#,##0.0"bn"</c:formatCode>
                <c:ptCount val="8"/>
                <c:pt idx="0">
                  <c:v>8.1</c:v>
                </c:pt>
                <c:pt idx="1">
                  <c:v>3.5</c:v>
                </c:pt>
                <c:pt idx="2">
                  <c:v>2</c:v>
                </c:pt>
                <c:pt idx="3">
                  <c:v>2.9</c:v>
                </c:pt>
                <c:pt idx="4">
                  <c:v>2.7</c:v>
                </c:pt>
                <c:pt idx="5">
                  <c:v>1.9</c:v>
                </c:pt>
                <c:pt idx="6">
                  <c:v>1.4</c:v>
                </c:pt>
                <c:pt idx="7">
                  <c:v>1.3000000000000043</c:v>
                </c:pt>
              </c:numCache>
            </c:numRef>
          </c:val>
          <c:extLst>
            <c:ext xmlns:c16="http://schemas.microsoft.com/office/drawing/2014/chart" uri="{C3380CC4-5D6E-409C-BE32-E72D297353CC}">
              <c16:uniqueId val="{00000010-6E58-5F4B-B929-24A8D7185D93}"/>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lgn="ctr" rtl="0">
        <a:defRPr lang="en-GB" sz="1000" b="0" i="0" u="none" strike="noStrike" kern="1200" baseline="0">
          <a:solidFill>
            <a:srgbClr val="6D6E71"/>
          </a:solidFill>
          <a:latin typeface="Delta BQ Light" panose="02000503040000020003" pitchFamily="50" charset="0"/>
          <a:ea typeface="+mn-ea"/>
          <a:cs typeface="+mn-cs"/>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dirty="0">
                <a:effectLst/>
              </a:rPr>
              <a:t>European industrial investment volumes</a:t>
            </a:r>
            <a:endParaRPr lang="en-GB" sz="1600" dirty="0">
              <a:effectLst/>
            </a:endParaRPr>
          </a:p>
          <a:p>
            <a:pPr>
              <a:defRPr/>
            </a:pPr>
            <a:r>
              <a:rPr lang="en-GB" sz="1100" b="0" dirty="0">
                <a:effectLst/>
              </a:rPr>
              <a:t>By geography, €bn</a:t>
            </a:r>
            <a:endParaRPr lang="en-GB" sz="1200" dirty="0">
              <a:effectLst/>
            </a:endParaRPr>
          </a:p>
        </c:rich>
      </c:tx>
      <c:layout>
        <c:manualLayout>
          <c:xMode val="edge"/>
          <c:yMode val="edge"/>
          <c:x val="0.28381958332039392"/>
          <c:y val="1.06225171434462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959198977891344"/>
          <c:y val="0.12868552205280562"/>
          <c:w val="0.7816067659148983"/>
          <c:h val="0.68302032455553763"/>
        </c:manualLayout>
      </c:layout>
      <c:barChart>
        <c:barDir val="col"/>
        <c:grouping val="stacked"/>
        <c:varyColors val="0"/>
        <c:ser>
          <c:idx val="0"/>
          <c:order val="0"/>
          <c:tx>
            <c:strRef>
              <c:f>Sheet1!$B$1</c:f>
              <c:strCache>
                <c:ptCount val="1"/>
                <c:pt idx="0">
                  <c:v>UK</c:v>
                </c:pt>
              </c:strCache>
            </c:strRef>
          </c:tx>
          <c:spPr>
            <a:solidFill>
              <a:schemeClr val="accent1"/>
            </a:solidFill>
            <a:ln>
              <a:noFill/>
            </a:ln>
            <a:effectLst/>
          </c:spPr>
          <c:invertIfNegative val="0"/>
          <c:cat>
            <c:strRef>
              <c:f>Sheet1!$A$2:$A$18</c:f>
              <c:strCach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1H22</c:v>
                </c:pt>
              </c:strCache>
            </c:strRef>
          </c:cat>
          <c:val>
            <c:numRef>
              <c:f>Sheet1!$B$2:$B$18</c:f>
              <c:numCache>
                <c:formatCode>General</c:formatCode>
                <c:ptCount val="17"/>
                <c:pt idx="0">
                  <c:v>7.9751840990185743</c:v>
                </c:pt>
                <c:pt idx="1">
                  <c:v>6.7684852198958394</c:v>
                </c:pt>
                <c:pt idx="2">
                  <c:v>3.3089832070469853</c:v>
                </c:pt>
                <c:pt idx="3">
                  <c:v>3.5136417282223702</c:v>
                </c:pt>
                <c:pt idx="4">
                  <c:v>3.8748183572292323</c:v>
                </c:pt>
                <c:pt idx="5">
                  <c:v>3.856313881754875</c:v>
                </c:pt>
                <c:pt idx="6">
                  <c:v>3.6512533162832264</c:v>
                </c:pt>
                <c:pt idx="7">
                  <c:v>6.1611772443503146</c:v>
                </c:pt>
                <c:pt idx="8">
                  <c:v>9.235671619981531</c:v>
                </c:pt>
                <c:pt idx="9">
                  <c:v>9.3189955970942986</c:v>
                </c:pt>
                <c:pt idx="10">
                  <c:v>7.6533012759387491</c:v>
                </c:pt>
                <c:pt idx="11">
                  <c:v>14.566019078999759</c:v>
                </c:pt>
                <c:pt idx="12">
                  <c:v>9.0925080127567046</c:v>
                </c:pt>
                <c:pt idx="13">
                  <c:v>7.4753124816492198</c:v>
                </c:pt>
                <c:pt idx="14">
                  <c:v>10.335000000000001</c:v>
                </c:pt>
                <c:pt idx="15" formatCode="#,##0.0000000">
                  <c:v>19.279</c:v>
                </c:pt>
                <c:pt idx="16" formatCode="#,##0.00000">
                  <c:v>8.4269999999999996</c:v>
                </c:pt>
              </c:numCache>
            </c:numRef>
          </c:val>
          <c:extLst xmlns:c15="http://schemas.microsoft.com/office/drawing/2012/chart">
            <c:ext xmlns:c16="http://schemas.microsoft.com/office/drawing/2014/chart" uri="{C3380CC4-5D6E-409C-BE32-E72D297353CC}">
              <c16:uniqueId val="{00000005-152C-0147-B6D0-7B36239B7A41}"/>
            </c:ext>
          </c:extLst>
        </c:ser>
        <c:ser>
          <c:idx val="1"/>
          <c:order val="1"/>
          <c:tx>
            <c:strRef>
              <c:f>Sheet1!$C$1</c:f>
              <c:strCache>
                <c:ptCount val="1"/>
                <c:pt idx="0">
                  <c:v>Germany </c:v>
                </c:pt>
              </c:strCache>
            </c:strRef>
          </c:tx>
          <c:spPr>
            <a:solidFill>
              <a:schemeClr val="accent5"/>
            </a:solidFill>
            <a:ln>
              <a:noFill/>
            </a:ln>
            <a:effectLst/>
          </c:spPr>
          <c:invertIfNegative val="0"/>
          <c:cat>
            <c:strRef>
              <c:f>Sheet1!$A$2:$A$18</c:f>
              <c:strCach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1H22</c:v>
                </c:pt>
              </c:strCache>
            </c:strRef>
          </c:cat>
          <c:val>
            <c:numRef>
              <c:f>Sheet1!$C$2:$C$18</c:f>
              <c:numCache>
                <c:formatCode>General</c:formatCode>
                <c:ptCount val="17"/>
                <c:pt idx="0">
                  <c:v>1.1678079585134982</c:v>
                </c:pt>
                <c:pt idx="1">
                  <c:v>2.2330681815743447</c:v>
                </c:pt>
                <c:pt idx="2">
                  <c:v>2.4010000135302545</c:v>
                </c:pt>
                <c:pt idx="3">
                  <c:v>0.45952500230073917</c:v>
                </c:pt>
                <c:pt idx="4">
                  <c:v>0.86631100178882481</c:v>
                </c:pt>
                <c:pt idx="5">
                  <c:v>0.90374499793723229</c:v>
                </c:pt>
                <c:pt idx="6">
                  <c:v>1.6711539933457973</c:v>
                </c:pt>
                <c:pt idx="7">
                  <c:v>2.1430779925882812</c:v>
                </c:pt>
                <c:pt idx="8">
                  <c:v>3.3830059945993121</c:v>
                </c:pt>
                <c:pt idx="9">
                  <c:v>3.9133570114616303</c:v>
                </c:pt>
                <c:pt idx="10">
                  <c:v>4.4201682057082659</c:v>
                </c:pt>
                <c:pt idx="11">
                  <c:v>8.6868267120271927</c:v>
                </c:pt>
                <c:pt idx="12">
                  <c:v>6.884966670751572</c:v>
                </c:pt>
                <c:pt idx="13">
                  <c:v>6.9660000000000002</c:v>
                </c:pt>
                <c:pt idx="14">
                  <c:v>7.7009999999999996</c:v>
                </c:pt>
                <c:pt idx="15" formatCode="#,##0.0000000">
                  <c:v>10.031000000000001</c:v>
                </c:pt>
                <c:pt idx="16" formatCode="#,##0.00000">
                  <c:v>6.0419999999999998</c:v>
                </c:pt>
              </c:numCache>
            </c:numRef>
          </c:val>
          <c:extLst>
            <c:ext xmlns:c16="http://schemas.microsoft.com/office/drawing/2014/chart" uri="{C3380CC4-5D6E-409C-BE32-E72D297353CC}">
              <c16:uniqueId val="{00000000-152C-0147-B6D0-7B36239B7A41}"/>
            </c:ext>
          </c:extLst>
        </c:ser>
        <c:ser>
          <c:idx val="2"/>
          <c:order val="2"/>
          <c:tx>
            <c:strRef>
              <c:f>Sheet1!$D$1</c:f>
              <c:strCache>
                <c:ptCount val="1"/>
                <c:pt idx="0">
                  <c:v>France</c:v>
                </c:pt>
              </c:strCache>
            </c:strRef>
          </c:tx>
          <c:spPr>
            <a:solidFill>
              <a:schemeClr val="accent4"/>
            </a:solidFill>
            <a:ln>
              <a:noFill/>
            </a:ln>
            <a:effectLst/>
          </c:spPr>
          <c:invertIfNegative val="0"/>
          <c:cat>
            <c:strRef>
              <c:f>Sheet1!$A$2:$A$18</c:f>
              <c:strCach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1H22</c:v>
                </c:pt>
              </c:strCache>
            </c:strRef>
          </c:cat>
          <c:val>
            <c:numRef>
              <c:f>Sheet1!$D$2:$D$18</c:f>
              <c:numCache>
                <c:formatCode>General</c:formatCode>
                <c:ptCount val="17"/>
                <c:pt idx="0">
                  <c:v>1.9550096464157105</c:v>
                </c:pt>
                <c:pt idx="1">
                  <c:v>3.316016156226397</c:v>
                </c:pt>
                <c:pt idx="2">
                  <c:v>1.4931611299216745</c:v>
                </c:pt>
                <c:pt idx="3">
                  <c:v>0.6200085962414742</c:v>
                </c:pt>
                <c:pt idx="4">
                  <c:v>0.85602899444103242</c:v>
                </c:pt>
                <c:pt idx="5">
                  <c:v>0.98320999825000766</c:v>
                </c:pt>
                <c:pt idx="6">
                  <c:v>1.2917841080725194</c:v>
                </c:pt>
                <c:pt idx="7">
                  <c:v>1.9157194968163964</c:v>
                </c:pt>
                <c:pt idx="8">
                  <c:v>1.8386261054128417</c:v>
                </c:pt>
                <c:pt idx="9">
                  <c:v>2.3883783923313011</c:v>
                </c:pt>
                <c:pt idx="10">
                  <c:v>2.9931116982176902</c:v>
                </c:pt>
                <c:pt idx="11">
                  <c:v>5.1185164894461632</c:v>
                </c:pt>
                <c:pt idx="12">
                  <c:v>3.4865950112789874</c:v>
                </c:pt>
                <c:pt idx="13">
                  <c:v>6.2928227093368765</c:v>
                </c:pt>
                <c:pt idx="14">
                  <c:v>4.4325420058928433</c:v>
                </c:pt>
                <c:pt idx="15" formatCode="#,##0.0000000">
                  <c:v>6.6550000000000002</c:v>
                </c:pt>
                <c:pt idx="16" formatCode="#,##0.00000">
                  <c:v>2.9159999999999999</c:v>
                </c:pt>
              </c:numCache>
            </c:numRef>
          </c:val>
          <c:extLst>
            <c:ext xmlns:c16="http://schemas.microsoft.com/office/drawing/2014/chart" uri="{C3380CC4-5D6E-409C-BE32-E72D297353CC}">
              <c16:uniqueId val="{00000001-152C-0147-B6D0-7B36239B7A41}"/>
            </c:ext>
          </c:extLst>
        </c:ser>
        <c:ser>
          <c:idx val="3"/>
          <c:order val="3"/>
          <c:tx>
            <c:strRef>
              <c:f>Sheet1!$E$1</c:f>
              <c:strCache>
                <c:ptCount val="1"/>
                <c:pt idx="0">
                  <c:v>CEE</c:v>
                </c:pt>
              </c:strCache>
            </c:strRef>
          </c:tx>
          <c:spPr>
            <a:solidFill>
              <a:schemeClr val="accent3"/>
            </a:solidFill>
            <a:ln>
              <a:noFill/>
            </a:ln>
            <a:effectLst/>
          </c:spPr>
          <c:invertIfNegative val="0"/>
          <c:cat>
            <c:strRef>
              <c:f>Sheet1!$A$2:$A$18</c:f>
              <c:strCach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1H22</c:v>
                </c:pt>
              </c:strCache>
            </c:strRef>
          </c:cat>
          <c:val>
            <c:numRef>
              <c:f>Sheet1!$E$2:$E$18</c:f>
              <c:numCache>
                <c:formatCode>General</c:formatCode>
                <c:ptCount val="17"/>
                <c:pt idx="0">
                  <c:v>0.4097700004677638</c:v>
                </c:pt>
                <c:pt idx="1">
                  <c:v>0.66919000077247626</c:v>
                </c:pt>
                <c:pt idx="2">
                  <c:v>0.3878010323047637</c:v>
                </c:pt>
                <c:pt idx="3">
                  <c:v>0.12189999961853031</c:v>
                </c:pt>
                <c:pt idx="4">
                  <c:v>0.29850000095367429</c:v>
                </c:pt>
                <c:pt idx="5">
                  <c:v>0.77742100286483762</c:v>
                </c:pt>
                <c:pt idx="6">
                  <c:v>0.54765545059740517</c:v>
                </c:pt>
                <c:pt idx="7">
                  <c:v>1.1301100857125055</c:v>
                </c:pt>
                <c:pt idx="8">
                  <c:v>1.5517999995218046</c:v>
                </c:pt>
                <c:pt idx="9">
                  <c:v>1.2772251420021057</c:v>
                </c:pt>
                <c:pt idx="10">
                  <c:v>2.4808246000409127</c:v>
                </c:pt>
                <c:pt idx="11">
                  <c:v>2.1125285809040069</c:v>
                </c:pt>
                <c:pt idx="12">
                  <c:v>2.7604628458023073</c:v>
                </c:pt>
                <c:pt idx="13">
                  <c:v>2.3078271940946582</c:v>
                </c:pt>
                <c:pt idx="14">
                  <c:v>3.154756429195404</c:v>
                </c:pt>
                <c:pt idx="15" formatCode="#,##0.0000000">
                  <c:v>4.1059999999999999</c:v>
                </c:pt>
                <c:pt idx="16" formatCode="#,##0.00000">
                  <c:v>1.1399999999999999</c:v>
                </c:pt>
              </c:numCache>
            </c:numRef>
          </c:val>
          <c:extLst>
            <c:ext xmlns:c16="http://schemas.microsoft.com/office/drawing/2014/chart" uri="{C3380CC4-5D6E-409C-BE32-E72D297353CC}">
              <c16:uniqueId val="{00000002-152C-0147-B6D0-7B36239B7A41}"/>
            </c:ext>
          </c:extLst>
        </c:ser>
        <c:ser>
          <c:idx val="4"/>
          <c:order val="4"/>
          <c:tx>
            <c:strRef>
              <c:f>Sheet1!$F$1</c:f>
              <c:strCache>
                <c:ptCount val="1"/>
                <c:pt idx="0">
                  <c:v>Rest of Europe</c:v>
                </c:pt>
              </c:strCache>
            </c:strRef>
          </c:tx>
          <c:spPr>
            <a:solidFill>
              <a:schemeClr val="accent2"/>
            </a:solidFill>
            <a:ln>
              <a:noFill/>
            </a:ln>
            <a:effectLst/>
          </c:spPr>
          <c:invertIfNegative val="0"/>
          <c:cat>
            <c:strRef>
              <c:f>Sheet1!$A$2:$A$18</c:f>
              <c:strCach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1H22</c:v>
                </c:pt>
              </c:strCache>
            </c:strRef>
          </c:cat>
          <c:val>
            <c:numRef>
              <c:f>Sheet1!$F$2:$F$18</c:f>
              <c:numCache>
                <c:formatCode>General</c:formatCode>
                <c:ptCount val="17"/>
                <c:pt idx="0">
                  <c:v>4.5603741085529323</c:v>
                </c:pt>
                <c:pt idx="1">
                  <c:v>7.4902568406611678</c:v>
                </c:pt>
                <c:pt idx="2">
                  <c:v>4.7619430336859079</c:v>
                </c:pt>
                <c:pt idx="3">
                  <c:v>2.531738459058106</c:v>
                </c:pt>
                <c:pt idx="4">
                  <c:v>3.2429096410721541</c:v>
                </c:pt>
                <c:pt idx="5">
                  <c:v>3.1822013565152885</c:v>
                </c:pt>
                <c:pt idx="6">
                  <c:v>2.5294596067070962</c:v>
                </c:pt>
                <c:pt idx="7">
                  <c:v>5.640039672121409</c:v>
                </c:pt>
                <c:pt idx="8">
                  <c:v>7.6906145071536303</c:v>
                </c:pt>
                <c:pt idx="9">
                  <c:v>7.6871236893832684</c:v>
                </c:pt>
                <c:pt idx="10">
                  <c:v>8.6601182740032669</c:v>
                </c:pt>
                <c:pt idx="11">
                  <c:v>13.701253533683717</c:v>
                </c:pt>
                <c:pt idx="12">
                  <c:v>12.772271512567997</c:v>
                </c:pt>
                <c:pt idx="13">
                  <c:v>13.428491103280336</c:v>
                </c:pt>
                <c:pt idx="14">
                  <c:v>14.949710423283278</c:v>
                </c:pt>
                <c:pt idx="15" formatCode="#,##0.0000000">
                  <c:v>22.353000000000002</c:v>
                </c:pt>
                <c:pt idx="16" formatCode="#,##0.00000">
                  <c:v>12.673</c:v>
                </c:pt>
              </c:numCache>
            </c:numRef>
          </c:val>
          <c:extLst>
            <c:ext xmlns:c16="http://schemas.microsoft.com/office/drawing/2014/chart" uri="{C3380CC4-5D6E-409C-BE32-E72D297353CC}">
              <c16:uniqueId val="{00000003-152C-0147-B6D0-7B36239B7A41}"/>
            </c:ext>
          </c:extLst>
        </c:ser>
        <c:dLbls>
          <c:showLegendKey val="0"/>
          <c:showVal val="0"/>
          <c:showCatName val="0"/>
          <c:showSerName val="0"/>
          <c:showPercent val="0"/>
          <c:showBubbleSize val="0"/>
        </c:dLbls>
        <c:gapWidth val="150"/>
        <c:overlap val="100"/>
        <c:axId val="447111784"/>
        <c:axId val="447112176"/>
        <c:extLst/>
      </c:barChart>
      <c:catAx>
        <c:axId val="447111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112176"/>
        <c:crosses val="autoZero"/>
        <c:auto val="1"/>
        <c:lblAlgn val="ctr"/>
        <c:lblOffset val="100"/>
        <c:noMultiLvlLbl val="0"/>
      </c:catAx>
      <c:valAx>
        <c:axId val="447112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111784"/>
        <c:crosses val="autoZero"/>
        <c:crossBetween val="between"/>
      </c:valAx>
      <c:spPr>
        <a:noFill/>
        <a:ln>
          <a:noFill/>
        </a:ln>
        <a:effectLst/>
      </c:spPr>
    </c:plotArea>
    <c:legend>
      <c:legendPos val="b"/>
      <c:layout>
        <c:manualLayout>
          <c:xMode val="edge"/>
          <c:yMode val="edge"/>
          <c:x val="0.21118844074506574"/>
          <c:y val="0.94610222625376017"/>
          <c:w val="0.63605149269635053"/>
          <c:h val="5.389777374623977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Delta BQ Light" panose="02000503040000020003" pitchFamily="2"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dirty="0">
                <a:effectLst/>
              </a:rPr>
              <a:t>European industrial investment volumes</a:t>
            </a:r>
            <a:endParaRPr lang="en-GB" sz="1600" dirty="0">
              <a:effectLst/>
            </a:endParaRPr>
          </a:p>
          <a:p>
            <a:pPr>
              <a:defRPr/>
            </a:pPr>
            <a:r>
              <a:rPr lang="en-GB" sz="1100" b="0" dirty="0">
                <a:effectLst/>
              </a:rPr>
              <a:t>By quarter, €bn</a:t>
            </a:r>
            <a:endParaRPr lang="en-GB" sz="1200" dirty="0">
              <a:effectLst/>
            </a:endParaRPr>
          </a:p>
        </c:rich>
      </c:tx>
      <c:layout>
        <c:manualLayout>
          <c:xMode val="edge"/>
          <c:yMode val="edge"/>
          <c:x val="0.23607347405869011"/>
          <c:y val="1.042774486264217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664770761866609"/>
          <c:y val="0.12156800439443233"/>
          <c:w val="0.84455107389790274"/>
          <c:h val="0.67154820604813314"/>
        </c:manualLayout>
      </c:layout>
      <c:barChart>
        <c:barDir val="col"/>
        <c:grouping val="stacked"/>
        <c:varyColors val="0"/>
        <c:ser>
          <c:idx val="0"/>
          <c:order val="0"/>
          <c:tx>
            <c:strRef>
              <c:f>Sheet1!$B$14</c:f>
              <c:strCache>
                <c:ptCount val="1"/>
                <c:pt idx="0">
                  <c:v>Q1</c:v>
                </c:pt>
              </c:strCache>
            </c:strRef>
          </c:tx>
          <c:spPr>
            <a:solidFill>
              <a:schemeClr val="accent1"/>
            </a:solidFill>
            <a:ln>
              <a:noFill/>
            </a:ln>
            <a:effectLst/>
          </c:spPr>
          <c:invertIfNegative val="0"/>
          <c:cat>
            <c:strRef>
              <c:f>Sheet1!$A$15:$A$31</c:f>
              <c:strCach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1H22</c:v>
                </c:pt>
              </c:strCache>
            </c:strRef>
          </c:cat>
          <c:val>
            <c:numRef>
              <c:f>Sheet1!$B$15:$B$31</c:f>
              <c:numCache>
                <c:formatCode>0.00</c:formatCode>
                <c:ptCount val="17"/>
                <c:pt idx="0">
                  <c:v>2.6950482948720453</c:v>
                </c:pt>
                <c:pt idx="1">
                  <c:v>4.6927001484036452</c:v>
                </c:pt>
                <c:pt idx="2">
                  <c:v>4.5083465625643733</c:v>
                </c:pt>
                <c:pt idx="3">
                  <c:v>1.4199458940550684</c:v>
                </c:pt>
                <c:pt idx="4">
                  <c:v>1.7310753397345542</c:v>
                </c:pt>
                <c:pt idx="5">
                  <c:v>2.7346091013438998</c:v>
                </c:pt>
                <c:pt idx="6">
                  <c:v>1.8088325529173026</c:v>
                </c:pt>
                <c:pt idx="7">
                  <c:v>3.9971137423217291</c:v>
                </c:pt>
                <c:pt idx="8">
                  <c:v>5.0587203495688735</c:v>
                </c:pt>
                <c:pt idx="9">
                  <c:v>3.8865173321068287</c:v>
                </c:pt>
                <c:pt idx="10">
                  <c:v>6.3668361985236412</c:v>
                </c:pt>
                <c:pt idx="11">
                  <c:v>7.1539391407594088</c:v>
                </c:pt>
                <c:pt idx="12">
                  <c:v>8.2755900117456918</c:v>
                </c:pt>
                <c:pt idx="13">
                  <c:v>6.9554763159193111</c:v>
                </c:pt>
                <c:pt idx="14">
                  <c:v>10.515854843236506</c:v>
                </c:pt>
                <c:pt idx="15" formatCode="#,##0">
                  <c:v>11.43</c:v>
                </c:pt>
                <c:pt idx="16" formatCode="#,##0">
                  <c:v>17.359000000000002</c:v>
                </c:pt>
              </c:numCache>
            </c:numRef>
          </c:val>
          <c:extLst xmlns:c15="http://schemas.microsoft.com/office/drawing/2012/chart">
            <c:ext xmlns:c16="http://schemas.microsoft.com/office/drawing/2014/chart" uri="{C3380CC4-5D6E-409C-BE32-E72D297353CC}">
              <c16:uniqueId val="{00000004-8DB4-5849-8260-FE2FBC1D2AD6}"/>
            </c:ext>
          </c:extLst>
        </c:ser>
        <c:ser>
          <c:idx val="1"/>
          <c:order val="1"/>
          <c:tx>
            <c:strRef>
              <c:f>Sheet1!$C$14</c:f>
              <c:strCache>
                <c:ptCount val="1"/>
                <c:pt idx="0">
                  <c:v>Q2</c:v>
                </c:pt>
              </c:strCache>
            </c:strRef>
          </c:tx>
          <c:spPr>
            <a:solidFill>
              <a:schemeClr val="accent4"/>
            </a:solidFill>
            <a:ln>
              <a:noFill/>
            </a:ln>
            <a:effectLst/>
          </c:spPr>
          <c:invertIfNegative val="0"/>
          <c:cat>
            <c:strRef>
              <c:f>Sheet1!$A$15:$A$31</c:f>
              <c:strCach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1H22</c:v>
                </c:pt>
              </c:strCache>
            </c:strRef>
          </c:cat>
          <c:val>
            <c:numRef>
              <c:f>Sheet1!$C$15:$C$31</c:f>
              <c:numCache>
                <c:formatCode>0.00</c:formatCode>
                <c:ptCount val="17"/>
                <c:pt idx="0">
                  <c:v>4.5772706757585864</c:v>
                </c:pt>
                <c:pt idx="1">
                  <c:v>5.6606150186657906</c:v>
                </c:pt>
                <c:pt idx="2">
                  <c:v>2.7175036716312171</c:v>
                </c:pt>
                <c:pt idx="3">
                  <c:v>1.4860595772415404</c:v>
                </c:pt>
                <c:pt idx="4">
                  <c:v>2.7350176105462021</c:v>
                </c:pt>
                <c:pt idx="5">
                  <c:v>1.9713653176128867</c:v>
                </c:pt>
                <c:pt idx="6">
                  <c:v>2.3239117435514927</c:v>
                </c:pt>
                <c:pt idx="7">
                  <c:v>3.3225702781677255</c:v>
                </c:pt>
                <c:pt idx="8">
                  <c:v>4.6502645977735515</c:v>
                </c:pt>
                <c:pt idx="9">
                  <c:v>6.8127891582492754</c:v>
                </c:pt>
                <c:pt idx="10">
                  <c:v>4.7317774948924782</c:v>
                </c:pt>
                <c:pt idx="11">
                  <c:v>19.258890625864268</c:v>
                </c:pt>
                <c:pt idx="12">
                  <c:v>7.4605102635473033</c:v>
                </c:pt>
                <c:pt idx="13">
                  <c:v>7.2114072420746105</c:v>
                </c:pt>
                <c:pt idx="14">
                  <c:v>4.9201396553218357</c:v>
                </c:pt>
                <c:pt idx="15" formatCode="#,##0">
                  <c:v>15.112</c:v>
                </c:pt>
                <c:pt idx="16" formatCode="#,##0">
                  <c:v>13.84</c:v>
                </c:pt>
              </c:numCache>
            </c:numRef>
          </c:val>
          <c:extLst>
            <c:ext xmlns:c16="http://schemas.microsoft.com/office/drawing/2014/chart" uri="{C3380CC4-5D6E-409C-BE32-E72D297353CC}">
              <c16:uniqueId val="{00000000-8DB4-5849-8260-FE2FBC1D2AD6}"/>
            </c:ext>
          </c:extLst>
        </c:ser>
        <c:ser>
          <c:idx val="2"/>
          <c:order val="2"/>
          <c:tx>
            <c:strRef>
              <c:f>Sheet1!$D$14</c:f>
              <c:strCache>
                <c:ptCount val="1"/>
                <c:pt idx="0">
                  <c:v>Q3</c:v>
                </c:pt>
              </c:strCache>
            </c:strRef>
          </c:tx>
          <c:spPr>
            <a:solidFill>
              <a:schemeClr val="accent3"/>
            </a:solidFill>
            <a:ln>
              <a:noFill/>
            </a:ln>
            <a:effectLst/>
          </c:spPr>
          <c:invertIfNegative val="0"/>
          <c:cat>
            <c:strRef>
              <c:f>Sheet1!$A$15:$A$31</c:f>
              <c:strCach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1H22</c:v>
                </c:pt>
              </c:strCache>
            </c:strRef>
          </c:cat>
          <c:val>
            <c:numRef>
              <c:f>Sheet1!$D$15:$D$31</c:f>
              <c:numCache>
                <c:formatCode>0.00</c:formatCode>
                <c:ptCount val="17"/>
                <c:pt idx="0">
                  <c:v>4.3279695666134357</c:v>
                </c:pt>
                <c:pt idx="1">
                  <c:v>4.7402457926422361</c:v>
                </c:pt>
                <c:pt idx="2">
                  <c:v>2.7436787478923796</c:v>
                </c:pt>
                <c:pt idx="3">
                  <c:v>1.725641407251358</c:v>
                </c:pt>
                <c:pt idx="4">
                  <c:v>1.7292893548756838</c:v>
                </c:pt>
                <c:pt idx="5">
                  <c:v>1.9875857920646667</c:v>
                </c:pt>
                <c:pt idx="6">
                  <c:v>2.4352408364713201</c:v>
                </c:pt>
                <c:pt idx="7">
                  <c:v>3.5063712607920161</c:v>
                </c:pt>
                <c:pt idx="8">
                  <c:v>5.49025592210144</c:v>
                </c:pt>
                <c:pt idx="9">
                  <c:v>5.2228696124777194</c:v>
                </c:pt>
                <c:pt idx="10">
                  <c:v>4.3831512859314676</c:v>
                </c:pt>
                <c:pt idx="11">
                  <c:v>5.7365048847645541</c:v>
                </c:pt>
                <c:pt idx="12">
                  <c:v>7.3578631236553189</c:v>
                </c:pt>
                <c:pt idx="13">
                  <c:v>9.3040949207767838</c:v>
                </c:pt>
                <c:pt idx="14">
                  <c:v>7.8068395830094826</c:v>
                </c:pt>
                <c:pt idx="15" formatCode="#,##0">
                  <c:v>13.166</c:v>
                </c:pt>
              </c:numCache>
            </c:numRef>
          </c:val>
          <c:extLst>
            <c:ext xmlns:c16="http://schemas.microsoft.com/office/drawing/2014/chart" uri="{C3380CC4-5D6E-409C-BE32-E72D297353CC}">
              <c16:uniqueId val="{00000001-8DB4-5849-8260-FE2FBC1D2AD6}"/>
            </c:ext>
          </c:extLst>
        </c:ser>
        <c:ser>
          <c:idx val="3"/>
          <c:order val="3"/>
          <c:tx>
            <c:strRef>
              <c:f>Sheet1!$E$14</c:f>
              <c:strCache>
                <c:ptCount val="1"/>
                <c:pt idx="0">
                  <c:v>Q4</c:v>
                </c:pt>
              </c:strCache>
            </c:strRef>
          </c:tx>
          <c:spPr>
            <a:solidFill>
              <a:schemeClr val="accent2"/>
            </a:solidFill>
            <a:ln>
              <a:noFill/>
            </a:ln>
            <a:effectLst/>
          </c:spPr>
          <c:invertIfNegative val="0"/>
          <c:cat>
            <c:strRef>
              <c:f>Sheet1!$A$15:$A$31</c:f>
              <c:strCach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1H22</c:v>
                </c:pt>
              </c:strCache>
            </c:strRef>
          </c:cat>
          <c:val>
            <c:numRef>
              <c:f>Sheet1!$E$15:$E$31</c:f>
              <c:numCache>
                <c:formatCode>0.00</c:formatCode>
                <c:ptCount val="17"/>
                <c:pt idx="0">
                  <c:v>4.4678572757244117</c:v>
                </c:pt>
                <c:pt idx="1">
                  <c:v>5.3834554394185545</c:v>
                </c:pt>
                <c:pt idx="2">
                  <c:v>2.3833594344016165</c:v>
                </c:pt>
                <c:pt idx="3">
                  <c:v>2.6151669068932533</c:v>
                </c:pt>
                <c:pt idx="4">
                  <c:v>2.9431856903284785</c:v>
                </c:pt>
                <c:pt idx="5">
                  <c:v>3.0093310263007877</c:v>
                </c:pt>
                <c:pt idx="6">
                  <c:v>3.1233213420659305</c:v>
                </c:pt>
                <c:pt idx="7">
                  <c:v>6.1640692103074324</c:v>
                </c:pt>
                <c:pt idx="8">
                  <c:v>8.5004773572252521</c:v>
                </c:pt>
                <c:pt idx="9">
                  <c:v>8.6629037294387814</c:v>
                </c:pt>
                <c:pt idx="10">
                  <c:v>10.725759074561299</c:v>
                </c:pt>
                <c:pt idx="11">
                  <c:v>12.035809743672612</c:v>
                </c:pt>
                <c:pt idx="12">
                  <c:v>11.902840654209257</c:v>
                </c:pt>
                <c:pt idx="13">
                  <c:v>12.952995905444025</c:v>
                </c:pt>
                <c:pt idx="14">
                  <c:v>17.184942270215604</c:v>
                </c:pt>
                <c:pt idx="15" formatCode="#,##0">
                  <c:v>22.335000000000001</c:v>
                </c:pt>
              </c:numCache>
            </c:numRef>
          </c:val>
          <c:extLst>
            <c:ext xmlns:c16="http://schemas.microsoft.com/office/drawing/2014/chart" uri="{C3380CC4-5D6E-409C-BE32-E72D297353CC}">
              <c16:uniqueId val="{00000002-8DB4-5849-8260-FE2FBC1D2AD6}"/>
            </c:ext>
          </c:extLst>
        </c:ser>
        <c:dLbls>
          <c:showLegendKey val="0"/>
          <c:showVal val="0"/>
          <c:showCatName val="0"/>
          <c:showSerName val="0"/>
          <c:showPercent val="0"/>
          <c:showBubbleSize val="0"/>
        </c:dLbls>
        <c:gapWidth val="150"/>
        <c:overlap val="100"/>
        <c:axId val="447112960"/>
        <c:axId val="447113352"/>
        <c:extLst/>
      </c:barChart>
      <c:catAx>
        <c:axId val="447112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113352"/>
        <c:crosses val="autoZero"/>
        <c:auto val="1"/>
        <c:lblAlgn val="ctr"/>
        <c:lblOffset val="100"/>
        <c:noMultiLvlLbl val="0"/>
      </c:catAx>
      <c:valAx>
        <c:axId val="447113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112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Delta BQ Light" panose="02000503040000020003" pitchFamily="2"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169364555059643E-2"/>
          <c:y val="0.16569660638349229"/>
          <c:w val="0.69361730030543134"/>
          <c:h val="0.74337536040444308"/>
        </c:manualLayout>
      </c:layout>
      <c:lineChart>
        <c:grouping val="standard"/>
        <c:varyColors val="0"/>
        <c:ser>
          <c:idx val="0"/>
          <c:order val="0"/>
          <c:tx>
            <c:strRef>
              <c:f>Sheet1!$B$1</c:f>
              <c:strCache>
                <c:ptCount val="1"/>
                <c:pt idx="0">
                  <c:v> London</c:v>
                </c:pt>
              </c:strCache>
            </c:strRef>
          </c:tx>
          <c:spPr>
            <a:ln w="28575" cap="rnd">
              <a:solidFill>
                <a:schemeClr val="accent1"/>
              </a:solidFill>
              <a:round/>
            </a:ln>
            <a:effectLst/>
          </c:spPr>
          <c:marker>
            <c:symbol val="none"/>
          </c:marker>
          <c:cat>
            <c:strRef>
              <c:f>Sheet1!$A$2:$A$20</c:f>
              <c:strCach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1H22</c:v>
                </c:pt>
              </c:strCache>
            </c:strRef>
          </c:cat>
          <c:val>
            <c:numRef>
              <c:f>Sheet1!$B$2:$B$20</c:f>
              <c:numCache>
                <c:formatCode>0.0</c:formatCode>
                <c:ptCount val="19"/>
                <c:pt idx="0">
                  <c:v>6.25</c:v>
                </c:pt>
                <c:pt idx="1">
                  <c:v>5.65</c:v>
                </c:pt>
                <c:pt idx="2">
                  <c:v>5</c:v>
                </c:pt>
                <c:pt idx="3">
                  <c:v>5.5</c:v>
                </c:pt>
                <c:pt idx="4">
                  <c:v>7.75</c:v>
                </c:pt>
                <c:pt idx="5">
                  <c:v>6.5</c:v>
                </c:pt>
                <c:pt idx="6">
                  <c:v>6.5</c:v>
                </c:pt>
                <c:pt idx="7">
                  <c:v>6.25</c:v>
                </c:pt>
                <c:pt idx="8">
                  <c:v>6.25</c:v>
                </c:pt>
                <c:pt idx="9">
                  <c:v>5.0999999999999996</c:v>
                </c:pt>
                <c:pt idx="10">
                  <c:v>4.5999999999999996</c:v>
                </c:pt>
                <c:pt idx="11">
                  <c:v>4.5</c:v>
                </c:pt>
                <c:pt idx="12">
                  <c:v>4.5</c:v>
                </c:pt>
                <c:pt idx="13">
                  <c:v>4.5</c:v>
                </c:pt>
                <c:pt idx="14">
                  <c:v>4.5</c:v>
                </c:pt>
                <c:pt idx="15">
                  <c:v>4.5</c:v>
                </c:pt>
                <c:pt idx="16">
                  <c:v>4.2</c:v>
                </c:pt>
                <c:pt idx="17">
                  <c:v>3.5</c:v>
                </c:pt>
                <c:pt idx="18">
                  <c:v>3.25</c:v>
                </c:pt>
              </c:numCache>
            </c:numRef>
          </c:val>
          <c:smooth val="0"/>
          <c:extLst>
            <c:ext xmlns:c16="http://schemas.microsoft.com/office/drawing/2014/chart" uri="{C3380CC4-5D6E-409C-BE32-E72D297353CC}">
              <c16:uniqueId val="{00000000-A3B7-2E46-8A17-B06ECE2F19C3}"/>
            </c:ext>
          </c:extLst>
        </c:ser>
        <c:ser>
          <c:idx val="1"/>
          <c:order val="1"/>
          <c:tx>
            <c:strRef>
              <c:f>Sheet1!$C$1</c:f>
              <c:strCache>
                <c:ptCount val="1"/>
                <c:pt idx="0">
                  <c:v> Paris</c:v>
                </c:pt>
              </c:strCache>
            </c:strRef>
          </c:tx>
          <c:spPr>
            <a:ln w="28575" cap="rnd">
              <a:solidFill>
                <a:schemeClr val="accent2"/>
              </a:solidFill>
              <a:round/>
            </a:ln>
            <a:effectLst/>
          </c:spPr>
          <c:marker>
            <c:symbol val="none"/>
          </c:marker>
          <c:cat>
            <c:strRef>
              <c:f>Sheet1!$A$2:$A$20</c:f>
              <c:strCach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1H22</c:v>
                </c:pt>
              </c:strCache>
            </c:strRef>
          </c:cat>
          <c:val>
            <c:numRef>
              <c:f>Sheet1!$C$2:$C$20</c:f>
              <c:numCache>
                <c:formatCode>0.0</c:formatCode>
                <c:ptCount val="19"/>
                <c:pt idx="0">
                  <c:v>7.5</c:v>
                </c:pt>
                <c:pt idx="1">
                  <c:v>6.5</c:v>
                </c:pt>
                <c:pt idx="2">
                  <c:v>6</c:v>
                </c:pt>
                <c:pt idx="3">
                  <c:v>6</c:v>
                </c:pt>
                <c:pt idx="4">
                  <c:v>7.5</c:v>
                </c:pt>
                <c:pt idx="5">
                  <c:v>8.25</c:v>
                </c:pt>
                <c:pt idx="6">
                  <c:v>7.15</c:v>
                </c:pt>
                <c:pt idx="7">
                  <c:v>7.15</c:v>
                </c:pt>
                <c:pt idx="8">
                  <c:v>7.5</c:v>
                </c:pt>
                <c:pt idx="9">
                  <c:v>7</c:v>
                </c:pt>
                <c:pt idx="10">
                  <c:v>6.75</c:v>
                </c:pt>
                <c:pt idx="11">
                  <c:v>6</c:v>
                </c:pt>
                <c:pt idx="12">
                  <c:v>5.5</c:v>
                </c:pt>
                <c:pt idx="13">
                  <c:v>4.75</c:v>
                </c:pt>
                <c:pt idx="14">
                  <c:v>4.5</c:v>
                </c:pt>
                <c:pt idx="15">
                  <c:v>4</c:v>
                </c:pt>
                <c:pt idx="16">
                  <c:v>3.8</c:v>
                </c:pt>
                <c:pt idx="17">
                  <c:v>3.25</c:v>
                </c:pt>
                <c:pt idx="18">
                  <c:v>3.5</c:v>
                </c:pt>
              </c:numCache>
            </c:numRef>
          </c:val>
          <c:smooth val="0"/>
          <c:extLst>
            <c:ext xmlns:c16="http://schemas.microsoft.com/office/drawing/2014/chart" uri="{C3380CC4-5D6E-409C-BE32-E72D297353CC}">
              <c16:uniqueId val="{00000001-A3B7-2E46-8A17-B06ECE2F19C3}"/>
            </c:ext>
          </c:extLst>
        </c:ser>
        <c:ser>
          <c:idx val="2"/>
          <c:order val="2"/>
          <c:tx>
            <c:strRef>
              <c:f>Sheet1!$D$1</c:f>
              <c:strCache>
                <c:ptCount val="1"/>
                <c:pt idx="0">
                  <c:v> Dusseldorf</c:v>
                </c:pt>
              </c:strCache>
            </c:strRef>
          </c:tx>
          <c:spPr>
            <a:ln w="28575" cap="rnd">
              <a:solidFill>
                <a:schemeClr val="accent3"/>
              </a:solidFill>
              <a:round/>
            </a:ln>
            <a:effectLst/>
          </c:spPr>
          <c:marker>
            <c:symbol val="none"/>
          </c:marker>
          <c:cat>
            <c:strRef>
              <c:f>Sheet1!$A$2:$A$20</c:f>
              <c:strCach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1H22</c:v>
                </c:pt>
              </c:strCache>
            </c:strRef>
          </c:cat>
          <c:val>
            <c:numRef>
              <c:f>Sheet1!$D$2:$D$20</c:f>
              <c:numCache>
                <c:formatCode>0.0</c:formatCode>
                <c:ptCount val="19"/>
                <c:pt idx="0">
                  <c:v>7.7</c:v>
                </c:pt>
                <c:pt idx="1">
                  <c:v>8.8800000000000008</c:v>
                </c:pt>
                <c:pt idx="2">
                  <c:v>6.75</c:v>
                </c:pt>
                <c:pt idx="3">
                  <c:v>6.5</c:v>
                </c:pt>
                <c:pt idx="4">
                  <c:v>6.75</c:v>
                </c:pt>
                <c:pt idx="5">
                  <c:v>7.25</c:v>
                </c:pt>
                <c:pt idx="6">
                  <c:v>7</c:v>
                </c:pt>
                <c:pt idx="7">
                  <c:v>6.5</c:v>
                </c:pt>
                <c:pt idx="8">
                  <c:v>6.5</c:v>
                </c:pt>
                <c:pt idx="9">
                  <c:v>6.25</c:v>
                </c:pt>
                <c:pt idx="10">
                  <c:v>6</c:v>
                </c:pt>
                <c:pt idx="11">
                  <c:v>5.2</c:v>
                </c:pt>
                <c:pt idx="12">
                  <c:v>4.9000000000000004</c:v>
                </c:pt>
                <c:pt idx="13">
                  <c:v>4.4000000000000004</c:v>
                </c:pt>
                <c:pt idx="14">
                  <c:v>4</c:v>
                </c:pt>
                <c:pt idx="15">
                  <c:v>3.6</c:v>
                </c:pt>
                <c:pt idx="16">
                  <c:v>3.4</c:v>
                </c:pt>
                <c:pt idx="17">
                  <c:v>3.1</c:v>
                </c:pt>
                <c:pt idx="18">
                  <c:v>3.15</c:v>
                </c:pt>
              </c:numCache>
            </c:numRef>
          </c:val>
          <c:smooth val="0"/>
          <c:extLst>
            <c:ext xmlns:c16="http://schemas.microsoft.com/office/drawing/2014/chart" uri="{C3380CC4-5D6E-409C-BE32-E72D297353CC}">
              <c16:uniqueId val="{00000002-A3B7-2E46-8A17-B06ECE2F19C3}"/>
            </c:ext>
          </c:extLst>
        </c:ser>
        <c:ser>
          <c:idx val="3"/>
          <c:order val="3"/>
          <c:tx>
            <c:strRef>
              <c:f>Sheet1!$E$1</c:f>
              <c:strCache>
                <c:ptCount val="1"/>
                <c:pt idx="0">
                  <c:v> Warsaw</c:v>
                </c:pt>
              </c:strCache>
            </c:strRef>
          </c:tx>
          <c:spPr>
            <a:ln w="28575" cap="rnd">
              <a:solidFill>
                <a:schemeClr val="accent4"/>
              </a:solidFill>
              <a:round/>
            </a:ln>
            <a:effectLst/>
          </c:spPr>
          <c:marker>
            <c:symbol val="none"/>
          </c:marker>
          <c:cat>
            <c:strRef>
              <c:f>Sheet1!$A$2:$A$20</c:f>
              <c:strCach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1H22</c:v>
                </c:pt>
              </c:strCache>
            </c:strRef>
          </c:cat>
          <c:val>
            <c:numRef>
              <c:f>Sheet1!$E$2:$E$20</c:f>
              <c:numCache>
                <c:formatCode>0.0</c:formatCode>
                <c:ptCount val="19"/>
                <c:pt idx="0">
                  <c:v>10</c:v>
                </c:pt>
                <c:pt idx="1">
                  <c:v>8.5</c:v>
                </c:pt>
                <c:pt idx="2">
                  <c:v>7</c:v>
                </c:pt>
                <c:pt idx="3">
                  <c:v>6.5</c:v>
                </c:pt>
                <c:pt idx="4">
                  <c:v>7.75</c:v>
                </c:pt>
                <c:pt idx="5">
                  <c:v>8.75</c:v>
                </c:pt>
                <c:pt idx="6">
                  <c:v>7.75</c:v>
                </c:pt>
                <c:pt idx="7">
                  <c:v>7.75</c:v>
                </c:pt>
                <c:pt idx="8">
                  <c:v>7.5</c:v>
                </c:pt>
                <c:pt idx="9">
                  <c:v>7.4</c:v>
                </c:pt>
                <c:pt idx="10">
                  <c:v>7</c:v>
                </c:pt>
                <c:pt idx="11">
                  <c:v>6.35</c:v>
                </c:pt>
                <c:pt idx="12">
                  <c:v>6</c:v>
                </c:pt>
                <c:pt idx="13">
                  <c:v>6</c:v>
                </c:pt>
                <c:pt idx="14">
                  <c:v>6</c:v>
                </c:pt>
                <c:pt idx="15">
                  <c:v>5.9</c:v>
                </c:pt>
                <c:pt idx="16">
                  <c:v>5.5</c:v>
                </c:pt>
                <c:pt idx="17">
                  <c:v>4.3499999999999996</c:v>
                </c:pt>
                <c:pt idx="18">
                  <c:v>4.3499999999999996</c:v>
                </c:pt>
              </c:numCache>
            </c:numRef>
          </c:val>
          <c:smooth val="0"/>
          <c:extLst>
            <c:ext xmlns:c16="http://schemas.microsoft.com/office/drawing/2014/chart" uri="{C3380CC4-5D6E-409C-BE32-E72D297353CC}">
              <c16:uniqueId val="{00000003-A3B7-2E46-8A17-B06ECE2F19C3}"/>
            </c:ext>
          </c:extLst>
        </c:ser>
        <c:ser>
          <c:idx val="4"/>
          <c:order val="4"/>
          <c:tx>
            <c:strRef>
              <c:f>Sheet1!$F$1</c:f>
              <c:strCache>
                <c:ptCount val="1"/>
                <c:pt idx="0">
                  <c:v> UK 10-year bonds</c:v>
                </c:pt>
              </c:strCache>
            </c:strRef>
          </c:tx>
          <c:spPr>
            <a:ln w="28575" cap="rnd">
              <a:solidFill>
                <a:schemeClr val="accent5"/>
              </a:solidFill>
              <a:round/>
            </a:ln>
            <a:effectLst/>
          </c:spPr>
          <c:marker>
            <c:symbol val="none"/>
          </c:marker>
          <c:cat>
            <c:strRef>
              <c:f>Sheet1!$A$2:$A$20</c:f>
              <c:strCach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1H22</c:v>
                </c:pt>
              </c:strCache>
            </c:strRef>
          </c:cat>
          <c:val>
            <c:numRef>
              <c:f>Sheet1!$F$2:$F$20</c:f>
              <c:numCache>
                <c:formatCode>#,##0.0</c:formatCode>
                <c:ptCount val="19"/>
                <c:pt idx="0">
                  <c:v>4.5369999999999999</c:v>
                </c:pt>
                <c:pt idx="1">
                  <c:v>4.0999999999999996</c:v>
                </c:pt>
                <c:pt idx="2">
                  <c:v>4.7409999999999997</c:v>
                </c:pt>
                <c:pt idx="3">
                  <c:v>4.508</c:v>
                </c:pt>
                <c:pt idx="4">
                  <c:v>3.02</c:v>
                </c:pt>
                <c:pt idx="5">
                  <c:v>4.0149999999999997</c:v>
                </c:pt>
                <c:pt idx="6">
                  <c:v>3.3959999999999999</c:v>
                </c:pt>
                <c:pt idx="7">
                  <c:v>1.9770000000000001</c:v>
                </c:pt>
                <c:pt idx="8">
                  <c:v>1.8280000000000001</c:v>
                </c:pt>
                <c:pt idx="9">
                  <c:v>3.0219999999999998</c:v>
                </c:pt>
                <c:pt idx="10">
                  <c:v>1.65</c:v>
                </c:pt>
                <c:pt idx="11">
                  <c:v>1.43</c:v>
                </c:pt>
                <c:pt idx="12" formatCode="0.0">
                  <c:v>1.2</c:v>
                </c:pt>
                <c:pt idx="13" formatCode="0.0">
                  <c:v>1.2</c:v>
                </c:pt>
                <c:pt idx="14">
                  <c:v>1.2769999999999999</c:v>
                </c:pt>
                <c:pt idx="15" formatCode="0.0">
                  <c:v>0.8</c:v>
                </c:pt>
                <c:pt idx="16" formatCode="0.0">
                  <c:v>0.2</c:v>
                </c:pt>
                <c:pt idx="17" formatCode="0.0">
                  <c:v>0.97099999999999997</c:v>
                </c:pt>
                <c:pt idx="18" formatCode="0.0">
                  <c:v>2.2290000000000001</c:v>
                </c:pt>
              </c:numCache>
            </c:numRef>
          </c:val>
          <c:smooth val="0"/>
          <c:extLst>
            <c:ext xmlns:c16="http://schemas.microsoft.com/office/drawing/2014/chart" uri="{C3380CC4-5D6E-409C-BE32-E72D297353CC}">
              <c16:uniqueId val="{00000004-A3B7-2E46-8A17-B06ECE2F19C3}"/>
            </c:ext>
          </c:extLst>
        </c:ser>
        <c:ser>
          <c:idx val="5"/>
          <c:order val="5"/>
          <c:tx>
            <c:strRef>
              <c:f>Sheet1!$G$1</c:f>
              <c:strCache>
                <c:ptCount val="1"/>
                <c:pt idx="0">
                  <c:v> German 10-year bonds</c:v>
                </c:pt>
              </c:strCache>
            </c:strRef>
          </c:tx>
          <c:spPr>
            <a:ln w="28575" cap="rnd">
              <a:solidFill>
                <a:schemeClr val="accent6"/>
              </a:solidFill>
              <a:round/>
            </a:ln>
            <a:effectLst/>
          </c:spPr>
          <c:marker>
            <c:symbol val="none"/>
          </c:marker>
          <c:cat>
            <c:strRef>
              <c:f>Sheet1!$A$2:$A$20</c:f>
              <c:strCache>
                <c:ptCount val="19"/>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1H22</c:v>
                </c:pt>
              </c:strCache>
            </c:strRef>
          </c:cat>
          <c:val>
            <c:numRef>
              <c:f>Sheet1!$G$2:$G$20</c:f>
              <c:numCache>
                <c:formatCode>#,##0.0</c:formatCode>
                <c:ptCount val="19"/>
                <c:pt idx="0">
                  <c:v>3.6829999999999998</c:v>
                </c:pt>
                <c:pt idx="1">
                  <c:v>3.3090000000000002</c:v>
                </c:pt>
                <c:pt idx="2">
                  <c:v>3.948</c:v>
                </c:pt>
                <c:pt idx="3">
                  <c:v>4.3070000000000004</c:v>
                </c:pt>
                <c:pt idx="4">
                  <c:v>2.9510000000000001</c:v>
                </c:pt>
                <c:pt idx="5">
                  <c:v>3.387</c:v>
                </c:pt>
                <c:pt idx="6">
                  <c:v>2.9630000000000001</c:v>
                </c:pt>
                <c:pt idx="7">
                  <c:v>1.829</c:v>
                </c:pt>
                <c:pt idx="8">
                  <c:v>1.3160000000000001</c:v>
                </c:pt>
                <c:pt idx="9">
                  <c:v>1.929</c:v>
                </c:pt>
                <c:pt idx="10">
                  <c:v>0.37</c:v>
                </c:pt>
                <c:pt idx="11">
                  <c:v>0.24</c:v>
                </c:pt>
                <c:pt idx="12" formatCode="0.0">
                  <c:v>0.2</c:v>
                </c:pt>
                <c:pt idx="13" formatCode="0.0">
                  <c:v>0.4</c:v>
                </c:pt>
                <c:pt idx="14">
                  <c:v>0.24199999999999999</c:v>
                </c:pt>
                <c:pt idx="15" formatCode="0.0">
                  <c:v>-0.2</c:v>
                </c:pt>
                <c:pt idx="16" formatCode="0.0">
                  <c:v>-0.6</c:v>
                </c:pt>
                <c:pt idx="17" formatCode="0.0">
                  <c:v>0.17699999999999999</c:v>
                </c:pt>
                <c:pt idx="18" formatCode="0.0">
                  <c:v>1.3360000000000001</c:v>
                </c:pt>
              </c:numCache>
            </c:numRef>
          </c:val>
          <c:smooth val="0"/>
          <c:extLst>
            <c:ext xmlns:c16="http://schemas.microsoft.com/office/drawing/2014/chart" uri="{C3380CC4-5D6E-409C-BE32-E72D297353CC}">
              <c16:uniqueId val="{00000005-A3B7-2E46-8A17-B06ECE2F19C3}"/>
            </c:ext>
          </c:extLst>
        </c:ser>
        <c:dLbls>
          <c:showLegendKey val="0"/>
          <c:showVal val="0"/>
          <c:showCatName val="0"/>
          <c:showSerName val="0"/>
          <c:showPercent val="0"/>
          <c:showBubbleSize val="0"/>
        </c:dLbls>
        <c:smooth val="0"/>
        <c:axId val="447601920"/>
        <c:axId val="447602312"/>
      </c:lineChart>
      <c:catAx>
        <c:axId val="4476019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602312"/>
        <c:crosses val="autoZero"/>
        <c:auto val="1"/>
        <c:lblAlgn val="ctr"/>
        <c:lblOffset val="100"/>
        <c:noMultiLvlLbl val="0"/>
      </c:catAx>
      <c:valAx>
        <c:axId val="447602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Yield,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7601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96635908120158E-2"/>
          <c:y val="0.19821245877090943"/>
          <c:w val="0.87880224115848116"/>
          <c:h val="0.48513402285666424"/>
        </c:manualLayout>
      </c:layout>
      <c:barChart>
        <c:barDir val="col"/>
        <c:grouping val="stacked"/>
        <c:varyColors val="0"/>
        <c:ser>
          <c:idx val="0"/>
          <c:order val="0"/>
          <c:tx>
            <c:strRef>
              <c:f>Sheet1!$B$1</c:f>
              <c:strCache>
                <c:ptCount val="1"/>
                <c:pt idx="0">
                  <c:v> New </c:v>
                </c:pt>
              </c:strCache>
            </c:strRef>
          </c:tx>
          <c:spPr>
            <a:solidFill>
              <a:schemeClr val="bg2"/>
            </a:solidFill>
            <a:ln>
              <a:noFill/>
            </a:ln>
            <a:effectLst/>
          </c:spPr>
          <c:invertIfNegative val="0"/>
          <c:cat>
            <c:strRef>
              <c:f>Sheet1!$A$2:$A$17</c:f>
              <c:strCach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1H22</c:v>
                </c:pt>
              </c:strCache>
            </c:strRef>
          </c:cat>
          <c:val>
            <c:numRef>
              <c:f>Sheet1!$B$2:$B$17</c:f>
              <c:numCache>
                <c:formatCode>#,##0.00</c:formatCode>
                <c:ptCount val="16"/>
                <c:pt idx="0">
                  <c:v>1.469739199255121</c:v>
                </c:pt>
                <c:pt idx="1">
                  <c:v>2.2749887337057726</c:v>
                </c:pt>
                <c:pt idx="2">
                  <c:v>1.2333905027932961</c:v>
                </c:pt>
                <c:pt idx="3">
                  <c:v>2.3442995344506516</c:v>
                </c:pt>
                <c:pt idx="4">
                  <c:v>2.2470374301675977</c:v>
                </c:pt>
                <c:pt idx="5">
                  <c:v>1.8614769087523277</c:v>
                </c:pt>
                <c:pt idx="6">
                  <c:v>1.999771601489758</c:v>
                </c:pt>
                <c:pt idx="7">
                  <c:v>3.2851744878957168</c:v>
                </c:pt>
                <c:pt idx="8">
                  <c:v>2.2693530726256981</c:v>
                </c:pt>
                <c:pt idx="9">
                  <c:v>3.5244102420856609</c:v>
                </c:pt>
                <c:pt idx="10">
                  <c:v>2.438609422718808</c:v>
                </c:pt>
                <c:pt idx="11">
                  <c:v>3.4647249534450655</c:v>
                </c:pt>
                <c:pt idx="12">
                  <c:v>3.0458033519553074</c:v>
                </c:pt>
                <c:pt idx="13">
                  <c:v>4.8012638733705773</c:v>
                </c:pt>
                <c:pt idx="14">
                  <c:v>5.1407162942271878</c:v>
                </c:pt>
                <c:pt idx="15">
                  <c:v>2.6667857541899438</c:v>
                </c:pt>
              </c:numCache>
            </c:numRef>
          </c:val>
          <c:extLst>
            <c:ext xmlns:c16="http://schemas.microsoft.com/office/drawing/2014/chart" uri="{C3380CC4-5D6E-409C-BE32-E72D297353CC}">
              <c16:uniqueId val="{00000000-B6DA-9D45-B1E7-A3625AEBD7EA}"/>
            </c:ext>
          </c:extLst>
        </c:ser>
        <c:dLbls>
          <c:showLegendKey val="0"/>
          <c:showVal val="0"/>
          <c:showCatName val="0"/>
          <c:showSerName val="0"/>
          <c:showPercent val="0"/>
          <c:showBubbleSize val="0"/>
        </c:dLbls>
        <c:gapWidth val="150"/>
        <c:overlap val="100"/>
        <c:axId val="446123624"/>
        <c:axId val="446124016"/>
      </c:barChart>
      <c:catAx>
        <c:axId val="446123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446124016"/>
        <c:crosses val="autoZero"/>
        <c:auto val="1"/>
        <c:lblAlgn val="ctr"/>
        <c:lblOffset val="100"/>
        <c:noMultiLvlLbl val="0"/>
      </c:catAx>
      <c:valAx>
        <c:axId val="4461240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4612362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2"/>
          </a:solidFill>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541401217572353E-2"/>
          <c:y val="0.2779929676816304"/>
          <c:w val="0.89292384610227282"/>
          <c:h val="0.43330520236266212"/>
        </c:manualLayout>
      </c:layout>
      <c:barChart>
        <c:barDir val="col"/>
        <c:grouping val="stacked"/>
        <c:varyColors val="0"/>
        <c:ser>
          <c:idx val="1"/>
          <c:order val="1"/>
          <c:tx>
            <c:strRef>
              <c:f>Sheet1!$B$1</c:f>
              <c:strCache>
                <c:ptCount val="1"/>
                <c:pt idx="0">
                  <c:v>Total take-up</c:v>
                </c:pt>
              </c:strCache>
            </c:strRef>
          </c:tx>
          <c:spPr>
            <a:solidFill>
              <a:schemeClr val="bg2"/>
            </a:solidFill>
            <a:ln>
              <a:noFill/>
            </a:ln>
            <a:effectLst/>
          </c:spPr>
          <c:invertIfNegative val="0"/>
          <c:cat>
            <c:strRef>
              <c:f>Sheet1!$A$2:$A$13</c:f>
              <c:strCache>
                <c:ptCount val="12"/>
                <c:pt idx="0">
                  <c:v>2011</c:v>
                </c:pt>
                <c:pt idx="1">
                  <c:v>2012</c:v>
                </c:pt>
                <c:pt idx="2">
                  <c:v>2013</c:v>
                </c:pt>
                <c:pt idx="3">
                  <c:v>2014</c:v>
                </c:pt>
                <c:pt idx="4">
                  <c:v>2015</c:v>
                </c:pt>
                <c:pt idx="5">
                  <c:v>2016</c:v>
                </c:pt>
                <c:pt idx="6">
                  <c:v>2017</c:v>
                </c:pt>
                <c:pt idx="7">
                  <c:v>2018</c:v>
                </c:pt>
                <c:pt idx="8">
                  <c:v>2019</c:v>
                </c:pt>
                <c:pt idx="9">
                  <c:v>2020</c:v>
                </c:pt>
                <c:pt idx="10">
                  <c:v>2021</c:v>
                </c:pt>
                <c:pt idx="11">
                  <c:v>1H22</c:v>
                </c:pt>
              </c:strCache>
            </c:strRef>
          </c:cat>
          <c:val>
            <c:numRef>
              <c:f>Sheet1!$B$2:$B$13</c:f>
              <c:numCache>
                <c:formatCode>#,##0.00</c:formatCode>
                <c:ptCount val="12"/>
                <c:pt idx="0">
                  <c:v>4.78</c:v>
                </c:pt>
                <c:pt idx="1">
                  <c:v>4.3090000000000002</c:v>
                </c:pt>
                <c:pt idx="2">
                  <c:v>3.92</c:v>
                </c:pt>
                <c:pt idx="3">
                  <c:v>4.4400000000000004</c:v>
                </c:pt>
                <c:pt idx="4">
                  <c:v>5.1980000000000004</c:v>
                </c:pt>
                <c:pt idx="5">
                  <c:v>6.08</c:v>
                </c:pt>
                <c:pt idx="6">
                  <c:v>5.5209999999999999</c:v>
                </c:pt>
                <c:pt idx="7">
                  <c:v>6.4710000000000001</c:v>
                </c:pt>
                <c:pt idx="8">
                  <c:v>6.12</c:v>
                </c:pt>
                <c:pt idx="9">
                  <c:v>5.98</c:v>
                </c:pt>
                <c:pt idx="10" formatCode="#,##0">
                  <c:v>8.19</c:v>
                </c:pt>
                <c:pt idx="11" formatCode="#,##0">
                  <c:v>4.4800000000000004</c:v>
                </c:pt>
              </c:numCache>
            </c:numRef>
          </c:val>
          <c:extLst>
            <c:ext xmlns:c16="http://schemas.microsoft.com/office/drawing/2014/chart" uri="{C3380CC4-5D6E-409C-BE32-E72D297353CC}">
              <c16:uniqueId val="{00000000-63C5-F44E-85D6-B5D52233EBD5}"/>
            </c:ext>
          </c:extLst>
        </c:ser>
        <c:dLbls>
          <c:showLegendKey val="0"/>
          <c:showVal val="0"/>
          <c:showCatName val="0"/>
          <c:showSerName val="0"/>
          <c:showPercent val="0"/>
          <c:showBubbleSize val="0"/>
        </c:dLbls>
        <c:gapWidth val="150"/>
        <c:overlap val="100"/>
        <c:axId val="446129504"/>
        <c:axId val="446129896"/>
        <c:extLst>
          <c:ext xmlns:c15="http://schemas.microsoft.com/office/drawing/2012/chart" uri="{02D57815-91ED-43cb-92C2-25804820EDAC}">
            <c15:filteredBarSeries>
              <c15:ser>
                <c:idx val="0"/>
                <c:order val="0"/>
                <c:tx>
                  <c:strRef>
                    <c:extLst>
                      <c:ext uri="{02D57815-91ED-43cb-92C2-25804820EDAC}">
                        <c15:formulaRef>
                          <c15:sqref>Sheet1!$A$1</c15:sqref>
                        </c15:formulaRef>
                      </c:ext>
                    </c:extLst>
                    <c:strCache>
                      <c:ptCount val="1"/>
                      <c:pt idx="0">
                        <c:v>Column1</c:v>
                      </c:pt>
                    </c:strCache>
                  </c:strRef>
                </c:tx>
                <c:spPr>
                  <a:solidFill>
                    <a:schemeClr val="accent1"/>
                  </a:solidFill>
                  <a:ln>
                    <a:noFill/>
                  </a:ln>
                  <a:effectLst/>
                </c:spPr>
                <c:invertIfNegative val="0"/>
                <c:cat>
                  <c:strRef>
                    <c:extLst>
                      <c:ext uri="{02D57815-91ED-43cb-92C2-25804820EDAC}">
                        <c15:formulaRef>
                          <c15:sqref>Sheet1!$A$2:$A$13</c15:sqref>
                        </c15:formulaRef>
                      </c:ext>
                    </c:extLst>
                    <c:strCache>
                      <c:ptCount val="12"/>
                      <c:pt idx="0">
                        <c:v>2011</c:v>
                      </c:pt>
                      <c:pt idx="1">
                        <c:v>2012</c:v>
                      </c:pt>
                      <c:pt idx="2">
                        <c:v>2013</c:v>
                      </c:pt>
                      <c:pt idx="3">
                        <c:v>2014</c:v>
                      </c:pt>
                      <c:pt idx="4">
                        <c:v>2015</c:v>
                      </c:pt>
                      <c:pt idx="5">
                        <c:v>2016</c:v>
                      </c:pt>
                      <c:pt idx="6">
                        <c:v>2017</c:v>
                      </c:pt>
                      <c:pt idx="7">
                        <c:v>2018</c:v>
                      </c:pt>
                      <c:pt idx="8">
                        <c:v>2019</c:v>
                      </c:pt>
                      <c:pt idx="9">
                        <c:v>2020</c:v>
                      </c:pt>
                      <c:pt idx="10">
                        <c:v>2021</c:v>
                      </c:pt>
                      <c:pt idx="11">
                        <c:v>1H22</c:v>
                      </c:pt>
                    </c:strCache>
                  </c:strRef>
                </c:cat>
                <c:val>
                  <c:numRef>
                    <c:extLst>
                      <c:ext uri="{02D57815-91ED-43cb-92C2-25804820EDAC}">
                        <c15:formulaRef>
                          <c15:sqref>Sheet1!$A$2:$A$13</c15:sqref>
                        </c15:formulaRef>
                      </c:ext>
                    </c:extLst>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0</c:v>
                      </c:pt>
                    </c:numCache>
                  </c:numRef>
                </c:val>
                <c:extLst>
                  <c:ext xmlns:c16="http://schemas.microsoft.com/office/drawing/2014/chart" uri="{C3380CC4-5D6E-409C-BE32-E72D297353CC}">
                    <c16:uniqueId val="{00000001-63C5-F44E-85D6-B5D52233EBD5}"/>
                  </c:ext>
                </c:extLst>
              </c15:ser>
            </c15:filteredBarSeries>
          </c:ext>
        </c:extLst>
      </c:barChart>
      <c:catAx>
        <c:axId val="446129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446129896"/>
        <c:crosses val="autoZero"/>
        <c:auto val="1"/>
        <c:lblAlgn val="ctr"/>
        <c:lblOffset val="100"/>
        <c:noMultiLvlLbl val="0"/>
      </c:catAx>
      <c:valAx>
        <c:axId val="4461298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46129504"/>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solidFill>
            <a:schemeClr val="tx2"/>
          </a:solidFill>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168039867336093E-2"/>
          <c:y val="0.1751380373181321"/>
          <c:w val="0.90469979580923721"/>
          <c:h val="0.49863873882831228"/>
        </c:manualLayout>
      </c:layout>
      <c:barChart>
        <c:barDir val="col"/>
        <c:grouping val="stacked"/>
        <c:varyColors val="0"/>
        <c:ser>
          <c:idx val="1"/>
          <c:order val="1"/>
          <c:tx>
            <c:strRef>
              <c:f>Sheet1!$B$1</c:f>
              <c:strCache>
                <c:ptCount val="1"/>
                <c:pt idx="0">
                  <c:v>Total take-up</c:v>
                </c:pt>
              </c:strCache>
            </c:strRef>
          </c:tx>
          <c:spPr>
            <a:solidFill>
              <a:schemeClr val="bg2"/>
            </a:solidFill>
            <a:ln>
              <a:noFill/>
            </a:ln>
            <a:effectLst/>
          </c:spPr>
          <c:invertIfNegative val="0"/>
          <c:cat>
            <c:strRef>
              <c:f>Sheet1!$A$2:$A$16</c:f>
              <c:strCach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1H22</c:v>
                </c:pt>
              </c:strCache>
            </c:strRef>
          </c:cat>
          <c:val>
            <c:numRef>
              <c:f>Sheet1!$B$2:$B$16</c:f>
              <c:numCache>
                <c:formatCode>#,##0.00</c:formatCode>
                <c:ptCount val="15"/>
                <c:pt idx="0">
                  <c:v>3.0304520000000004</c:v>
                </c:pt>
                <c:pt idx="1">
                  <c:v>2.0998000000000001</c:v>
                </c:pt>
                <c:pt idx="2">
                  <c:v>2.3220000000000001</c:v>
                </c:pt>
                <c:pt idx="3">
                  <c:v>3.0306999999999999</c:v>
                </c:pt>
                <c:pt idx="4">
                  <c:v>2.1764000000000001</c:v>
                </c:pt>
                <c:pt idx="5">
                  <c:v>2.7770999999999999</c:v>
                </c:pt>
                <c:pt idx="6">
                  <c:v>2.5669</c:v>
                </c:pt>
                <c:pt idx="7">
                  <c:v>3.2964000000000002</c:v>
                </c:pt>
                <c:pt idx="8">
                  <c:v>4.0247999999999999</c:v>
                </c:pt>
                <c:pt idx="9">
                  <c:v>4.7827999999999999</c:v>
                </c:pt>
                <c:pt idx="10">
                  <c:v>4.4451999999999998</c:v>
                </c:pt>
                <c:pt idx="11">
                  <c:v>4.1358000000000006</c:v>
                </c:pt>
                <c:pt idx="12">
                  <c:v>4.0894000000000004</c:v>
                </c:pt>
                <c:pt idx="13">
                  <c:v>4.8064999999999998</c:v>
                </c:pt>
                <c:pt idx="14">
                  <c:v>1.9464000000000001</c:v>
                </c:pt>
              </c:numCache>
            </c:numRef>
          </c:val>
          <c:extLst>
            <c:ext xmlns:c16="http://schemas.microsoft.com/office/drawing/2014/chart" uri="{C3380CC4-5D6E-409C-BE32-E72D297353CC}">
              <c16:uniqueId val="{00000000-EA66-4C21-959A-5157CEE80158}"/>
            </c:ext>
          </c:extLst>
        </c:ser>
        <c:dLbls>
          <c:showLegendKey val="0"/>
          <c:showVal val="0"/>
          <c:showCatName val="0"/>
          <c:showSerName val="0"/>
          <c:showPercent val="0"/>
          <c:showBubbleSize val="0"/>
        </c:dLbls>
        <c:gapWidth val="150"/>
        <c:overlap val="100"/>
        <c:axId val="446125976"/>
        <c:axId val="446126368"/>
        <c:extLst>
          <c:ext xmlns:c15="http://schemas.microsoft.com/office/drawing/2012/chart" uri="{02D57815-91ED-43cb-92C2-25804820EDAC}">
            <c15:filteredBarSeries>
              <c15:ser>
                <c:idx val="0"/>
                <c:order val="0"/>
                <c:tx>
                  <c:strRef>
                    <c:extLst>
                      <c:ext uri="{02D57815-91ED-43cb-92C2-25804820EDAC}">
                        <c15:formulaRef>
                          <c15:sqref>Sheet1!$A$1</c15:sqref>
                        </c15:formulaRef>
                      </c:ext>
                    </c:extLst>
                    <c:strCache>
                      <c:ptCount val="1"/>
                      <c:pt idx="0">
                        <c:v>Column1</c:v>
                      </c:pt>
                    </c:strCache>
                  </c:strRef>
                </c:tx>
                <c:spPr>
                  <a:solidFill>
                    <a:schemeClr val="accent1"/>
                  </a:solidFill>
                  <a:ln>
                    <a:noFill/>
                  </a:ln>
                  <a:effectLst/>
                </c:spPr>
                <c:invertIfNegative val="0"/>
                <c:cat>
                  <c:strRef>
                    <c:extLst>
                      <c:ext uri="{02D57815-91ED-43cb-92C2-25804820EDAC}">
                        <c15:formulaRef>
                          <c15:sqref>Sheet1!$A$2:$A$16</c15:sqref>
                        </c15:formulaRef>
                      </c:ext>
                    </c:extLst>
                    <c:strCach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1H22</c:v>
                      </c:pt>
                    </c:strCache>
                  </c:strRef>
                </c:cat>
                <c:val>
                  <c:numRef>
                    <c:extLst>
                      <c:ext uri="{02D57815-91ED-43cb-92C2-25804820EDAC}">
                        <c15:formulaRef>
                          <c15:sqref>Sheet1!$A$2:$A$16</c15:sqref>
                        </c15:formulaRef>
                      </c:ext>
                    </c:extLst>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0</c:v>
                      </c:pt>
                    </c:numCache>
                  </c:numRef>
                </c:val>
                <c:extLst>
                  <c:ext xmlns:c16="http://schemas.microsoft.com/office/drawing/2014/chart" uri="{C3380CC4-5D6E-409C-BE32-E72D297353CC}">
                    <c16:uniqueId val="{00000001-EA66-4C21-959A-5157CEE80158}"/>
                  </c:ext>
                </c:extLst>
              </c15:ser>
            </c15:filteredBarSeries>
          </c:ext>
        </c:extLst>
      </c:barChart>
      <c:catAx>
        <c:axId val="44612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446126368"/>
        <c:crosses val="autoZero"/>
        <c:auto val="1"/>
        <c:lblAlgn val="ctr"/>
        <c:lblOffset val="100"/>
        <c:noMultiLvlLbl val="0"/>
      </c:catAx>
      <c:valAx>
        <c:axId val="4461263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4612597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2"/>
          </a:solidFill>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75637138483454"/>
          <c:y val="0.1350240143176118"/>
          <c:w val="0.87921529490482897"/>
          <c:h val="0.72612266342218779"/>
        </c:manualLayout>
      </c:layout>
      <c:barChart>
        <c:barDir val="col"/>
        <c:grouping val="clustered"/>
        <c:varyColors val="0"/>
        <c:ser>
          <c:idx val="0"/>
          <c:order val="0"/>
          <c:tx>
            <c:strRef>
              <c:f>Sheet1!$B$1</c:f>
              <c:strCache>
                <c:ptCount val="1"/>
                <c:pt idx="0">
                  <c:v>New / Early Marketed</c:v>
                </c:pt>
              </c:strCache>
            </c:strRef>
          </c:tx>
          <c:spPr>
            <a:solidFill>
              <a:schemeClr val="bg2"/>
            </a:solidFill>
            <a:ln>
              <a:noFill/>
            </a:ln>
            <a:effectLst/>
          </c:spPr>
          <c:invertIfNegative val="0"/>
          <c:cat>
            <c:strRef>
              <c:f>Sheet1!$A$2:$A$15</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1H22</c:v>
                </c:pt>
              </c:strCache>
            </c:strRef>
          </c:cat>
          <c:val>
            <c:numRef>
              <c:f>Sheet1!$B$2:$B$15</c:f>
              <c:numCache>
                <c:formatCode>#,##0.0</c:formatCode>
                <c:ptCount val="14"/>
                <c:pt idx="0">
                  <c:v>8.7486041899441336</c:v>
                </c:pt>
                <c:pt idx="1">
                  <c:v>7.375359776536313</c:v>
                </c:pt>
                <c:pt idx="2">
                  <c:v>7.9934367783985101</c:v>
                </c:pt>
                <c:pt idx="3">
                  <c:v>4.3831741154562387</c:v>
                </c:pt>
                <c:pt idx="4">
                  <c:v>3.8775427374301672</c:v>
                </c:pt>
                <c:pt idx="5">
                  <c:v>3.1534013035381747</c:v>
                </c:pt>
                <c:pt idx="6">
                  <c:v>2.7766131284916202</c:v>
                </c:pt>
                <c:pt idx="7">
                  <c:v>2.3647396648044694</c:v>
                </c:pt>
                <c:pt idx="8">
                  <c:v>2.6657692737430168</c:v>
                </c:pt>
                <c:pt idx="9">
                  <c:v>2.7340775605214156</c:v>
                </c:pt>
                <c:pt idx="10">
                  <c:v>3.2936433891992549</c:v>
                </c:pt>
                <c:pt idx="11">
                  <c:v>2.8952324022346367</c:v>
                </c:pt>
                <c:pt idx="12">
                  <c:v>1.6150189013035381</c:v>
                </c:pt>
                <c:pt idx="13" formatCode="#,##0">
                  <c:v>1.72</c:v>
                </c:pt>
              </c:numCache>
            </c:numRef>
          </c:val>
          <c:extLst>
            <c:ext xmlns:c16="http://schemas.microsoft.com/office/drawing/2014/chart" uri="{C3380CC4-5D6E-409C-BE32-E72D297353CC}">
              <c16:uniqueId val="{00000000-9206-2848-9903-7AF1F101D44D}"/>
            </c:ext>
          </c:extLst>
        </c:ser>
        <c:dLbls>
          <c:showLegendKey val="0"/>
          <c:showVal val="0"/>
          <c:showCatName val="0"/>
          <c:showSerName val="0"/>
          <c:showPercent val="0"/>
          <c:showBubbleSize val="0"/>
        </c:dLbls>
        <c:gapWidth val="150"/>
        <c:axId val="446130680"/>
        <c:axId val="447111000"/>
      </c:barChart>
      <c:lineChart>
        <c:grouping val="standard"/>
        <c:varyColors val="0"/>
        <c:ser>
          <c:idx val="1"/>
          <c:order val="1"/>
          <c:tx>
            <c:strRef>
              <c:f>Sheet1!$C$1</c:f>
              <c:strCache>
                <c:ptCount val="1"/>
                <c:pt idx="0">
                  <c:v>Vacancy rate</c:v>
                </c:pt>
              </c:strCache>
            </c:strRef>
          </c:tx>
          <c:spPr>
            <a:ln w="28575" cap="rnd">
              <a:solidFill>
                <a:schemeClr val="accent2"/>
              </a:solidFill>
              <a:round/>
            </a:ln>
            <a:effectLst/>
          </c:spPr>
          <c:marker>
            <c:symbol val="none"/>
          </c:marker>
          <c:cat>
            <c:strRef>
              <c:f>Sheet1!$A$2:$A$15</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1H22</c:v>
                </c:pt>
              </c:strCache>
            </c:strRef>
          </c:cat>
          <c:val>
            <c:numRef>
              <c:f>Sheet1!$C$2:$C$15</c:f>
              <c:numCache>
                <c:formatCode>0%</c:formatCode>
                <c:ptCount val="14"/>
                <c:pt idx="0">
                  <c:v>0.23</c:v>
                </c:pt>
                <c:pt idx="1">
                  <c:v>0.2</c:v>
                </c:pt>
                <c:pt idx="2">
                  <c:v>0.21</c:v>
                </c:pt>
                <c:pt idx="3">
                  <c:v>0.11</c:v>
                </c:pt>
                <c:pt idx="4">
                  <c:v>0.1</c:v>
                </c:pt>
                <c:pt idx="5">
                  <c:v>0.08</c:v>
                </c:pt>
                <c:pt idx="6">
                  <c:v>7.0000000000000007E-2</c:v>
                </c:pt>
                <c:pt idx="7">
                  <c:v>0.06</c:v>
                </c:pt>
                <c:pt idx="8">
                  <c:v>0.06</c:v>
                </c:pt>
                <c:pt idx="9">
                  <c:v>0.06</c:v>
                </c:pt>
                <c:pt idx="10">
                  <c:v>7.0000000000000007E-2</c:v>
                </c:pt>
                <c:pt idx="11">
                  <c:v>0.06</c:v>
                </c:pt>
                <c:pt idx="12">
                  <c:v>0.03</c:v>
                </c:pt>
                <c:pt idx="13">
                  <c:v>0.03</c:v>
                </c:pt>
              </c:numCache>
            </c:numRef>
          </c:val>
          <c:smooth val="0"/>
          <c:extLst>
            <c:ext xmlns:c16="http://schemas.microsoft.com/office/drawing/2014/chart" uri="{C3380CC4-5D6E-409C-BE32-E72D297353CC}">
              <c16:uniqueId val="{00000001-9206-2848-9903-7AF1F101D44D}"/>
            </c:ext>
          </c:extLst>
        </c:ser>
        <c:dLbls>
          <c:showLegendKey val="0"/>
          <c:showVal val="0"/>
          <c:showCatName val="0"/>
          <c:showSerName val="0"/>
          <c:showPercent val="0"/>
          <c:showBubbleSize val="0"/>
        </c:dLbls>
        <c:marker val="1"/>
        <c:smooth val="0"/>
        <c:axId val="276857584"/>
        <c:axId val="276865072"/>
      </c:lineChart>
      <c:catAx>
        <c:axId val="446130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447111000"/>
        <c:crosses val="autoZero"/>
        <c:auto val="1"/>
        <c:lblAlgn val="ctr"/>
        <c:lblOffset val="100"/>
        <c:noMultiLvlLbl val="0"/>
      </c:catAx>
      <c:valAx>
        <c:axId val="4471110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46130680"/>
        <c:crosses val="autoZero"/>
        <c:crossBetween val="between"/>
      </c:valAx>
      <c:valAx>
        <c:axId val="27686507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76857584"/>
        <c:crosses val="max"/>
        <c:crossBetween val="between"/>
      </c:valAx>
      <c:catAx>
        <c:axId val="276857584"/>
        <c:scaling>
          <c:orientation val="minMax"/>
        </c:scaling>
        <c:delete val="1"/>
        <c:axPos val="b"/>
        <c:numFmt formatCode="General" sourceLinked="1"/>
        <c:majorTickMark val="out"/>
        <c:minorTickMark val="none"/>
        <c:tickLblPos val="nextTo"/>
        <c:crossAx val="276865072"/>
        <c:crosses val="autoZero"/>
        <c:auto val="1"/>
        <c:lblAlgn val="ctr"/>
        <c:lblOffset val="100"/>
        <c:noMultiLvlLbl val="0"/>
      </c:catAx>
      <c:spPr>
        <a:noFill/>
        <a:ln>
          <a:noFill/>
        </a:ln>
        <a:effectLst/>
      </c:spPr>
    </c:plotArea>
    <c:legend>
      <c:legendPos val="t"/>
      <c:layout>
        <c:manualLayout>
          <c:xMode val="edge"/>
          <c:yMode val="edge"/>
          <c:x val="0.47613734074963832"/>
          <c:y val="0.17904380100889963"/>
          <c:w val="0.41668277609334281"/>
          <c:h val="0.1039143990348467"/>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Delta BQ Light" panose="02000503040000020003" pitchFamily="2" charset="0"/>
              <a:ea typeface="+mn-ea"/>
              <a:cs typeface="+mn-cs"/>
            </a:defRPr>
          </a:pPr>
          <a:endParaRPr lang="en-US"/>
        </a:p>
      </c:txPr>
    </c:legend>
    <c:plotVisOnly val="1"/>
    <c:dispBlanksAs val="gap"/>
    <c:showDLblsOverMax val="0"/>
  </c:chart>
  <c:spPr>
    <a:noFill/>
    <a:ln>
      <a:noFill/>
    </a:ln>
    <a:effectLst/>
  </c:spPr>
  <c:txPr>
    <a:bodyPr/>
    <a:lstStyle/>
    <a:p>
      <a:pPr>
        <a:defRPr>
          <a:solidFill>
            <a:schemeClr val="tx2"/>
          </a:solidFill>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07802915515302E-2"/>
          <c:y val="0.12510466648706503"/>
          <c:w val="0.89545871971672175"/>
          <c:h val="0.73087477593265959"/>
        </c:manualLayout>
      </c:layout>
      <c:barChart>
        <c:barDir val="col"/>
        <c:grouping val="stacked"/>
        <c:varyColors val="0"/>
        <c:ser>
          <c:idx val="0"/>
          <c:order val="0"/>
          <c:tx>
            <c:strRef>
              <c:f>Sheet1!$B$1</c:f>
              <c:strCache>
                <c:ptCount val="1"/>
                <c:pt idx="0">
                  <c:v>Grade A</c:v>
                </c:pt>
              </c:strCache>
            </c:strRef>
          </c:tx>
          <c:spPr>
            <a:solidFill>
              <a:schemeClr val="bg2"/>
            </a:solidFill>
            <a:ln>
              <a:noFill/>
            </a:ln>
            <a:effectLst/>
          </c:spPr>
          <c:invertIfNegative val="0"/>
          <c:cat>
            <c:strRef>
              <c:f>Sheet1!$A$2:$A$15</c:f>
              <c:strCach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1H22</c:v>
                </c:pt>
              </c:strCache>
            </c:strRef>
          </c:cat>
          <c:val>
            <c:numRef>
              <c:f>Sheet1!$B$2:$B$15</c:f>
              <c:numCache>
                <c:formatCode>#,##0.0</c:formatCode>
                <c:ptCount val="14"/>
                <c:pt idx="0">
                  <c:v>3.0763000000000003</c:v>
                </c:pt>
                <c:pt idx="1">
                  <c:v>3.6433</c:v>
                </c:pt>
                <c:pt idx="2">
                  <c:v>2.6743000000000001</c:v>
                </c:pt>
                <c:pt idx="3">
                  <c:v>2.6318999999999999</c:v>
                </c:pt>
                <c:pt idx="4">
                  <c:v>2.3971999999999998</c:v>
                </c:pt>
                <c:pt idx="5">
                  <c:v>2.5436000000000001</c:v>
                </c:pt>
                <c:pt idx="6">
                  <c:v>2.1959</c:v>
                </c:pt>
                <c:pt idx="7">
                  <c:v>2.2151000000000001</c:v>
                </c:pt>
                <c:pt idx="8">
                  <c:v>1.8203</c:v>
                </c:pt>
                <c:pt idx="9">
                  <c:v>1.8132000000000001</c:v>
                </c:pt>
                <c:pt idx="10">
                  <c:v>2.2048000000000001</c:v>
                </c:pt>
                <c:pt idx="11">
                  <c:v>2.4521999999999999</c:v>
                </c:pt>
                <c:pt idx="12">
                  <c:v>2.0399000000000003</c:v>
                </c:pt>
                <c:pt idx="13">
                  <c:v>1.6549</c:v>
                </c:pt>
              </c:numCache>
            </c:numRef>
          </c:val>
          <c:extLst>
            <c:ext xmlns:c16="http://schemas.microsoft.com/office/drawing/2014/chart" uri="{C3380CC4-5D6E-409C-BE32-E72D297353CC}">
              <c16:uniqueId val="{00000000-C5B7-4136-9F6E-6BF87EE541F9}"/>
            </c:ext>
          </c:extLst>
        </c:ser>
        <c:dLbls>
          <c:showLegendKey val="0"/>
          <c:showVal val="0"/>
          <c:showCatName val="0"/>
          <c:showSerName val="0"/>
          <c:showPercent val="0"/>
          <c:showBubbleSize val="0"/>
        </c:dLbls>
        <c:gapWidth val="150"/>
        <c:overlap val="100"/>
        <c:axId val="447109432"/>
        <c:axId val="441500528"/>
        <c:extLst/>
      </c:barChart>
      <c:catAx>
        <c:axId val="447109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441500528"/>
        <c:crosses val="autoZero"/>
        <c:auto val="1"/>
        <c:lblAlgn val="ctr"/>
        <c:lblOffset val="100"/>
        <c:noMultiLvlLbl val="0"/>
      </c:catAx>
      <c:valAx>
        <c:axId val="4415005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447109432"/>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solidFill>
            <a:schemeClr val="tx2"/>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Sheet1!$B$1</c:f>
              <c:strCache>
                <c:ptCount val="1"/>
                <c:pt idx="0">
                  <c:v>Urban</c:v>
                </c:pt>
              </c:strCache>
            </c:strRef>
          </c:tx>
          <c:spPr>
            <a:solidFill>
              <a:schemeClr val="tx2"/>
            </a:solidFill>
            <a:ln>
              <a:noFill/>
            </a:ln>
            <a:effectLst/>
          </c:spPr>
          <c:invertIfNegative val="0"/>
          <c:dPt>
            <c:idx val="0"/>
            <c:invertIfNegative val="0"/>
            <c:bubble3D val="0"/>
            <c:spPr>
              <a:solidFill>
                <a:srgbClr val="900028"/>
              </a:solidFill>
              <a:ln>
                <a:noFill/>
              </a:ln>
              <a:effectLst/>
            </c:spPr>
            <c:extLst>
              <c:ext xmlns:c16="http://schemas.microsoft.com/office/drawing/2014/chart" uri="{C3380CC4-5D6E-409C-BE32-E72D297353CC}">
                <c16:uniqueId val="{00000001-5442-D44E-895F-96E2A308FF18}"/>
              </c:ext>
            </c:extLst>
          </c:dPt>
          <c:cat>
            <c:strRef>
              <c:f>Sheet1!$A$2</c:f>
              <c:strCache>
                <c:ptCount val="1"/>
                <c:pt idx="0">
                  <c:v>Category 1</c:v>
                </c:pt>
              </c:strCache>
            </c:strRef>
          </c:cat>
          <c:val>
            <c:numRef>
              <c:f>Sheet1!$B$2</c:f>
              <c:numCache>
                <c:formatCode>General</c:formatCode>
                <c:ptCount val="1"/>
                <c:pt idx="0">
                  <c:v>66</c:v>
                </c:pt>
              </c:numCache>
            </c:numRef>
          </c:val>
          <c:extLst>
            <c:ext xmlns:c16="http://schemas.microsoft.com/office/drawing/2014/chart" uri="{C3380CC4-5D6E-409C-BE32-E72D297353CC}">
              <c16:uniqueId val="{00000002-5442-D44E-895F-96E2A308FF18}"/>
            </c:ext>
          </c:extLst>
        </c:ser>
        <c:ser>
          <c:idx val="1"/>
          <c:order val="1"/>
          <c:tx>
            <c:strRef>
              <c:f>Sheet1!$C$1</c:f>
              <c:strCache>
                <c:ptCount val="1"/>
                <c:pt idx="0">
                  <c:v>Big Box</c:v>
                </c:pt>
              </c:strCache>
            </c:strRef>
          </c:tx>
          <c:spPr>
            <a:solidFill>
              <a:schemeClr val="tx1">
                <a:lumMod val="20000"/>
                <a:lumOff val="80000"/>
              </a:schemeClr>
            </a:solidFill>
            <a:ln>
              <a:noFill/>
            </a:ln>
            <a:effectLst/>
          </c:spPr>
          <c:invertIfNegative val="0"/>
          <c:dPt>
            <c:idx val="0"/>
            <c:invertIfNegative val="0"/>
            <c:bubble3D val="0"/>
            <c:spPr>
              <a:solidFill>
                <a:srgbClr val="285D63"/>
              </a:solidFill>
              <a:ln>
                <a:noFill/>
              </a:ln>
              <a:effectLst/>
            </c:spPr>
            <c:extLst>
              <c:ext xmlns:c16="http://schemas.microsoft.com/office/drawing/2014/chart" uri="{C3380CC4-5D6E-409C-BE32-E72D297353CC}">
                <c16:uniqueId val="{00000004-5442-D44E-895F-96E2A308FF18}"/>
              </c:ext>
            </c:extLst>
          </c:dPt>
          <c:cat>
            <c:strRef>
              <c:f>Sheet1!$A$2</c:f>
              <c:strCache>
                <c:ptCount val="1"/>
                <c:pt idx="0">
                  <c:v>Category 1</c:v>
                </c:pt>
              </c:strCache>
            </c:strRef>
          </c:cat>
          <c:val>
            <c:numRef>
              <c:f>Sheet1!$C$2</c:f>
              <c:numCache>
                <c:formatCode>General</c:formatCode>
                <c:ptCount val="1"/>
                <c:pt idx="0">
                  <c:v>32</c:v>
                </c:pt>
              </c:numCache>
            </c:numRef>
          </c:val>
          <c:extLst>
            <c:ext xmlns:c16="http://schemas.microsoft.com/office/drawing/2014/chart" uri="{C3380CC4-5D6E-409C-BE32-E72D297353CC}">
              <c16:uniqueId val="{00000005-5442-D44E-895F-96E2A308FF18}"/>
            </c:ext>
          </c:extLst>
        </c:ser>
        <c:ser>
          <c:idx val="2"/>
          <c:order val="2"/>
          <c:tx>
            <c:strRef>
              <c:f>Sheet1!$D$1</c:f>
              <c:strCache>
                <c:ptCount val="1"/>
                <c:pt idx="0">
                  <c:v>Other</c:v>
                </c:pt>
              </c:strCache>
            </c:strRef>
          </c:tx>
          <c:spPr>
            <a:solidFill>
              <a:srgbClr val="177EA0"/>
            </a:solidFill>
            <a:ln>
              <a:noFill/>
            </a:ln>
            <a:effectLst/>
          </c:spPr>
          <c:invertIfNegative val="0"/>
          <c:cat>
            <c:strRef>
              <c:f>Sheet1!$A$2</c:f>
              <c:strCache>
                <c:ptCount val="1"/>
                <c:pt idx="0">
                  <c:v>Category 1</c:v>
                </c:pt>
              </c:strCache>
            </c:strRef>
          </c:cat>
          <c:val>
            <c:numRef>
              <c:f>Sheet1!$D$2</c:f>
              <c:numCache>
                <c:formatCode>General</c:formatCode>
                <c:ptCount val="1"/>
                <c:pt idx="0">
                  <c:v>2</c:v>
                </c:pt>
              </c:numCache>
            </c:numRef>
          </c:val>
          <c:extLst>
            <c:ext xmlns:c16="http://schemas.microsoft.com/office/drawing/2014/chart" uri="{C3380CC4-5D6E-409C-BE32-E72D297353CC}">
              <c16:uniqueId val="{00000006-5442-D44E-895F-96E2A308FF18}"/>
            </c:ext>
          </c:extLst>
        </c:ser>
        <c:dLbls>
          <c:showLegendKey val="0"/>
          <c:showVal val="0"/>
          <c:showCatName val="0"/>
          <c:showSerName val="0"/>
          <c:showPercent val="0"/>
          <c:showBubbleSize val="0"/>
        </c:dLbls>
        <c:gapWidth val="150"/>
        <c:overlap val="100"/>
        <c:axId val="433079016"/>
        <c:axId val="234006112"/>
      </c:barChart>
      <c:catAx>
        <c:axId val="433079016"/>
        <c:scaling>
          <c:orientation val="minMax"/>
        </c:scaling>
        <c:delete val="1"/>
        <c:axPos val="l"/>
        <c:numFmt formatCode="General" sourceLinked="1"/>
        <c:majorTickMark val="none"/>
        <c:minorTickMark val="none"/>
        <c:tickLblPos val="nextTo"/>
        <c:crossAx val="234006112"/>
        <c:crosses val="autoZero"/>
        <c:auto val="1"/>
        <c:lblAlgn val="ctr"/>
        <c:lblOffset val="100"/>
        <c:noMultiLvlLbl val="0"/>
      </c:catAx>
      <c:valAx>
        <c:axId val="234006112"/>
        <c:scaling>
          <c:orientation val="minMax"/>
        </c:scaling>
        <c:delete val="1"/>
        <c:axPos val="b"/>
        <c:numFmt formatCode="General" sourceLinked="1"/>
        <c:majorTickMark val="none"/>
        <c:minorTickMark val="none"/>
        <c:tickLblPos val="nextTo"/>
        <c:crossAx val="433079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06549791779144"/>
          <c:y val="9.5503235362906391E-2"/>
          <c:w val="0.45810042107065385"/>
          <c:h val="0.80239286920818065"/>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92B-6F41-986E-2EEDF08D50D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92B-6F41-986E-2EEDF08D50D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92B-6F41-986E-2EEDF08D50D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92B-6F41-986E-2EEDF08D50D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92B-6F41-986E-2EEDF08D50D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92B-6F41-986E-2EEDF08D50D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92B-6F41-986E-2EEDF08D50D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92B-6F41-986E-2EEDF08D50D0}"/>
              </c:ext>
            </c:extLst>
          </c:dPt>
          <c:dLbls>
            <c:dLbl>
              <c:idx val="0"/>
              <c:layout>
                <c:manualLayout>
                  <c:x val="-3.8112387888754637E-2"/>
                  <c:y val="0.1254125412541254"/>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2396266044963952"/>
                      <c:h val="0.13768976897689769"/>
                    </c:manualLayout>
                  </c15:layout>
                </c:ext>
                <c:ext xmlns:c16="http://schemas.microsoft.com/office/drawing/2014/chart" uri="{C3380CC4-5D6E-409C-BE32-E72D297353CC}">
                  <c16:uniqueId val="{00000001-392B-6F41-986E-2EEDF08D50D0}"/>
                </c:ext>
              </c:extLst>
            </c:dLbl>
            <c:dLbl>
              <c:idx val="1"/>
              <c:layout>
                <c:manualLayout>
                  <c:x val="-4.8989651492485679E-2"/>
                  <c:y val="-3.960396039603960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392B-6F41-986E-2EEDF08D50D0}"/>
                </c:ext>
              </c:extLst>
            </c:dLbl>
            <c:dLbl>
              <c:idx val="2"/>
              <c:layout>
                <c:manualLayout>
                  <c:x val="-2.2610608381147135E-2"/>
                  <c:y val="-0.10726072607260725"/>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1019852677940221"/>
                      <c:h val="0.14382838283828384"/>
                    </c:manualLayout>
                  </c15:layout>
                </c:ext>
                <c:ext xmlns:c16="http://schemas.microsoft.com/office/drawing/2014/chart" uri="{C3380CC4-5D6E-409C-BE32-E72D297353CC}">
                  <c16:uniqueId val="{00000005-392B-6F41-986E-2EEDF08D50D0}"/>
                </c:ext>
              </c:extLst>
            </c:dLbl>
            <c:dLbl>
              <c:idx val="3"/>
              <c:layout>
                <c:manualLayout>
                  <c:x val="4.1452782032103209E-2"/>
                  <c:y val="-7.260726072607261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92B-6F41-986E-2EEDF08D50D0}"/>
                </c:ext>
              </c:extLst>
            </c:dLbl>
            <c:dLbl>
              <c:idx val="4"/>
              <c:layout>
                <c:manualLayout>
                  <c:x val="8.102137109569145E-2"/>
                  <c:y val="-1.1550895247005016E-2"/>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2217265395279871"/>
                      <c:h val="0.16293729372937293"/>
                    </c:manualLayout>
                  </c15:layout>
                </c:ext>
                <c:ext xmlns:c16="http://schemas.microsoft.com/office/drawing/2014/chart" uri="{C3380CC4-5D6E-409C-BE32-E72D297353CC}">
                  <c16:uniqueId val="{00000009-392B-6F41-986E-2EEDF08D50D0}"/>
                </c:ext>
              </c:extLst>
            </c:dLbl>
            <c:dLbl>
              <c:idx val="5"/>
              <c:layout>
                <c:manualLayout>
                  <c:x val="0.10631063023438585"/>
                  <c:y val="7.920779085782588E-2"/>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8611124330457018"/>
                      <c:h val="0.10683168316831682"/>
                    </c:manualLayout>
                  </c15:layout>
                </c:ext>
                <c:ext xmlns:c16="http://schemas.microsoft.com/office/drawing/2014/chart" uri="{C3380CC4-5D6E-409C-BE32-E72D297353CC}">
                  <c16:uniqueId val="{0000000B-392B-6F41-986E-2EEDF08D50D0}"/>
                </c:ext>
              </c:extLst>
            </c:dLbl>
            <c:dLbl>
              <c:idx val="6"/>
              <c:layout>
                <c:manualLayout>
                  <c:x val="3.7847992716535855E-2"/>
                  <c:y val="0.10396052597385723"/>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2168961181901765"/>
                      <c:h val="0.13359735973597359"/>
                    </c:manualLayout>
                  </c15:layout>
                </c:ext>
                <c:ext xmlns:c16="http://schemas.microsoft.com/office/drawing/2014/chart" uri="{C3380CC4-5D6E-409C-BE32-E72D297353CC}">
                  <c16:uniqueId val="{0000000D-392B-6F41-986E-2EEDF08D50D0}"/>
                </c:ext>
              </c:extLst>
            </c:dLbl>
            <c:dLbl>
              <c:idx val="7"/>
              <c:layout>
                <c:manualLayout>
                  <c:x val="1.4886816467111982E-2"/>
                  <c:y val="0.10396052597385723"/>
                </c:manualLayout>
              </c:layout>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0457406376280581"/>
                      <c:h val="0.13359735973597359"/>
                    </c:manualLayout>
                  </c15:layout>
                </c:ext>
                <c:ext xmlns:c16="http://schemas.microsoft.com/office/drawing/2014/chart" uri="{C3380CC4-5D6E-409C-BE32-E72D297353CC}">
                  <c16:uniqueId val="{0000000F-392B-6F41-986E-2EEDF08D50D0}"/>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Sheet1!$A$2:$A$9</c:f>
              <c:strCache>
                <c:ptCount val="8"/>
                <c:pt idx="0">
                  <c:v>Transport and logistics</c:v>
                </c:pt>
                <c:pt idx="1">
                  <c:v>Retail</c:v>
                </c:pt>
                <c:pt idx="2">
                  <c:v>Post and Parcel Delivery</c:v>
                </c:pt>
                <c:pt idx="3">
                  <c:v>Manufacturing</c:v>
                </c:pt>
                <c:pt idx="4">
                  <c:v>Wholesale and Retail Distribution</c:v>
                </c:pt>
                <c:pt idx="5">
                  <c:v>Technology, Media and Telecoms</c:v>
                </c:pt>
                <c:pt idx="6">
                  <c:v>Services &amp; ultilities</c:v>
                </c:pt>
                <c:pt idx="7">
                  <c:v>Other</c:v>
                </c:pt>
              </c:strCache>
            </c:strRef>
          </c:cat>
          <c:val>
            <c:numRef>
              <c:f>Sheet1!$B$2:$B$9</c:f>
              <c:numCache>
                <c:formatCode>0%</c:formatCode>
                <c:ptCount val="8"/>
                <c:pt idx="0">
                  <c:v>0.22</c:v>
                </c:pt>
                <c:pt idx="1">
                  <c:v>0.19</c:v>
                </c:pt>
                <c:pt idx="2">
                  <c:v>0.09</c:v>
                </c:pt>
                <c:pt idx="3">
                  <c:v>0.16</c:v>
                </c:pt>
                <c:pt idx="4">
                  <c:v>0.1</c:v>
                </c:pt>
                <c:pt idx="5">
                  <c:v>0.11</c:v>
                </c:pt>
                <c:pt idx="6">
                  <c:v>7.0000000000000007E-2</c:v>
                </c:pt>
                <c:pt idx="7">
                  <c:v>0.06</c:v>
                </c:pt>
              </c:numCache>
            </c:numRef>
          </c:val>
          <c:extLst>
            <c:ext xmlns:c16="http://schemas.microsoft.com/office/drawing/2014/chart" uri="{C3380CC4-5D6E-409C-BE32-E72D297353CC}">
              <c16:uniqueId val="{00000010-392B-6F41-986E-2EEDF08D50D0}"/>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658461231181033E-3"/>
          <c:y val="0"/>
          <c:w val="0.99553415387688193"/>
          <c:h val="0.84399967223064909"/>
        </c:manualLayout>
      </c:layout>
      <c:barChart>
        <c:barDir val="col"/>
        <c:grouping val="stacked"/>
        <c:varyColors val="0"/>
        <c:ser>
          <c:idx val="0"/>
          <c:order val="0"/>
          <c:tx>
            <c:strRef>
              <c:f>Sheet1!$B$1</c:f>
              <c:strCache>
                <c:ptCount val="1"/>
                <c:pt idx="0">
                  <c:v> Group</c:v>
                </c:pt>
              </c:strCache>
            </c:strRef>
          </c:tx>
          <c:spPr>
            <a:solidFill>
              <a:srgbClr val="C00000"/>
            </a:solidFill>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588A-4AD4-BD75-04319AF9643A}"/>
              </c:ext>
            </c:extLst>
          </c:dPt>
          <c:dPt>
            <c:idx val="1"/>
            <c:invertIfNegative val="0"/>
            <c:bubble3D val="0"/>
            <c:spPr>
              <a:noFill/>
              <a:effectLst/>
            </c:spPr>
            <c:extLst>
              <c:ext xmlns:c16="http://schemas.microsoft.com/office/drawing/2014/chart" uri="{C3380CC4-5D6E-409C-BE32-E72D297353CC}">
                <c16:uniqueId val="{00000003-588A-4AD4-BD75-04319AF9643A}"/>
              </c:ext>
            </c:extLst>
          </c:dPt>
          <c:dPt>
            <c:idx val="2"/>
            <c:invertIfNegative val="0"/>
            <c:bubble3D val="0"/>
            <c:spPr>
              <a:noFill/>
              <a:effectLst/>
            </c:spPr>
            <c:extLst>
              <c:ext xmlns:c16="http://schemas.microsoft.com/office/drawing/2014/chart" uri="{C3380CC4-5D6E-409C-BE32-E72D297353CC}">
                <c16:uniqueId val="{00000005-588A-4AD4-BD75-04319AF9643A}"/>
              </c:ext>
            </c:extLst>
          </c:dPt>
          <c:dPt>
            <c:idx val="3"/>
            <c:invertIfNegative val="0"/>
            <c:bubble3D val="0"/>
            <c:spPr>
              <a:noFill/>
              <a:effectLst/>
            </c:spPr>
            <c:extLst>
              <c:ext xmlns:c16="http://schemas.microsoft.com/office/drawing/2014/chart" uri="{C3380CC4-5D6E-409C-BE32-E72D297353CC}">
                <c16:uniqueId val="{00000007-588A-4AD4-BD75-04319AF9643A}"/>
              </c:ext>
            </c:extLst>
          </c:dPt>
          <c:dPt>
            <c:idx val="4"/>
            <c:invertIfNegative val="0"/>
            <c:bubble3D val="0"/>
            <c:spPr>
              <a:noFill/>
              <a:effectLst/>
            </c:spPr>
            <c:extLst>
              <c:ext xmlns:c16="http://schemas.microsoft.com/office/drawing/2014/chart" uri="{C3380CC4-5D6E-409C-BE32-E72D297353CC}">
                <c16:uniqueId val="{00000009-588A-4AD4-BD75-04319AF9643A}"/>
              </c:ext>
            </c:extLst>
          </c:dPt>
          <c:dPt>
            <c:idx val="5"/>
            <c:invertIfNegative val="0"/>
            <c:bubble3D val="0"/>
            <c:spPr>
              <a:noFill/>
              <a:effectLst/>
            </c:spPr>
            <c:extLst>
              <c:ext xmlns:c16="http://schemas.microsoft.com/office/drawing/2014/chart" uri="{C3380CC4-5D6E-409C-BE32-E72D297353CC}">
                <c16:uniqueId val="{00000013-65BA-44F9-8D5D-E28BDAC7003C}"/>
              </c:ext>
            </c:extLst>
          </c:dPt>
          <c:dPt>
            <c:idx val="8"/>
            <c:invertIfNegative val="0"/>
            <c:bubble3D val="0"/>
            <c:spPr>
              <a:solidFill>
                <a:srgbClr val="C00000"/>
              </a:solidFill>
              <a:ln>
                <a:noFill/>
              </a:ln>
              <a:effectLst/>
            </c:spPr>
            <c:extLst>
              <c:ext xmlns:c16="http://schemas.microsoft.com/office/drawing/2014/chart" uri="{C3380CC4-5D6E-409C-BE32-E72D297353CC}">
                <c16:uniqueId val="{00000011-588A-4AD4-BD75-04319AF9643A}"/>
              </c:ext>
            </c:extLst>
          </c:dPt>
          <c:dPt>
            <c:idx val="9"/>
            <c:invertIfNegative val="0"/>
            <c:bubble3D val="0"/>
            <c:spPr>
              <a:solidFill>
                <a:schemeClr val="accent2"/>
              </a:solidFill>
              <a:effectLst/>
            </c:spPr>
            <c:extLst>
              <c:ext xmlns:c16="http://schemas.microsoft.com/office/drawing/2014/chart" uri="{C3380CC4-5D6E-409C-BE32-E72D297353CC}">
                <c16:uniqueId val="{00000013-588A-4AD4-BD75-04319AF9643A}"/>
              </c:ext>
            </c:extLst>
          </c:dPt>
          <c:cat>
            <c:strRef>
              <c:f>Sheet1!$A$2:$A$8</c:f>
              <c:strCache>
                <c:ptCount val="7"/>
                <c:pt idx="0">
                  <c:v>1H21 net
rental income</c:v>
                </c:pt>
                <c:pt idx="1">
                  <c:v>Like-for-like 
NRI</c:v>
                </c:pt>
                <c:pt idx="2">
                  <c:v>Completed 
developments</c:v>
                </c:pt>
                <c:pt idx="3">
                  <c:v>Acquisitions</c:v>
                </c:pt>
                <c:pt idx="4">
                  <c:v>Disposals</c:v>
                </c:pt>
                <c:pt idx="5">
                  <c:v>Other</c:v>
                </c:pt>
                <c:pt idx="6">
                  <c:v>1H22 net
rental income</c:v>
                </c:pt>
              </c:strCache>
            </c:strRef>
          </c:cat>
          <c:val>
            <c:numRef>
              <c:f>Sheet1!$B$2:$B$8</c:f>
              <c:numCache>
                <c:formatCode>_-* #,##0.0_-;\-* #,##0.0_-;_-* "-"??_-;_-@_-</c:formatCode>
                <c:ptCount val="7"/>
                <c:pt idx="0">
                  <c:v>214</c:v>
                </c:pt>
                <c:pt idx="1">
                  <c:v>214</c:v>
                </c:pt>
                <c:pt idx="2">
                  <c:v>228</c:v>
                </c:pt>
                <c:pt idx="3">
                  <c:v>249</c:v>
                </c:pt>
                <c:pt idx="4">
                  <c:v>259</c:v>
                </c:pt>
                <c:pt idx="5" formatCode="_(* #,##0.00_);_(* \(#,##0.00\);_(* &quot;-&quot;??_);_(@_)">
                  <c:v>255</c:v>
                </c:pt>
                <c:pt idx="6" formatCode="0.0">
                  <c:v>255</c:v>
                </c:pt>
              </c:numCache>
            </c:numRef>
          </c:val>
          <c:extLst>
            <c:ext xmlns:c16="http://schemas.microsoft.com/office/drawing/2014/chart" uri="{C3380CC4-5D6E-409C-BE32-E72D297353CC}">
              <c16:uniqueId val="{00000014-588A-4AD4-BD75-04319AF9643A}"/>
            </c:ext>
          </c:extLst>
        </c:ser>
        <c:ser>
          <c:idx val="1"/>
          <c:order val="1"/>
          <c:tx>
            <c:strRef>
              <c:f>Sheet1!$C$1</c:f>
              <c:strCache>
                <c:ptCount val="1"/>
                <c:pt idx="0">
                  <c:v>Value</c:v>
                </c:pt>
              </c:strCache>
            </c:strRef>
          </c:tx>
          <c:spPr>
            <a:solidFill>
              <a:schemeClr val="bg1">
                <a:lumMod val="65000"/>
              </a:schemeClr>
            </a:solidFill>
            <a:ln>
              <a:noFill/>
            </a:ln>
          </c:spPr>
          <c:invertIfNegative val="0"/>
          <c:dPt>
            <c:idx val="0"/>
            <c:invertIfNegative val="0"/>
            <c:bubble3D val="0"/>
            <c:extLst>
              <c:ext xmlns:c16="http://schemas.microsoft.com/office/drawing/2014/chart" uri="{C3380CC4-5D6E-409C-BE32-E72D297353CC}">
                <c16:uniqueId val="{00000016-588A-4AD4-BD75-04319AF9643A}"/>
              </c:ext>
            </c:extLst>
          </c:dPt>
          <c:dPt>
            <c:idx val="1"/>
            <c:invertIfNegative val="0"/>
            <c:bubble3D val="0"/>
            <c:extLst>
              <c:ext xmlns:c16="http://schemas.microsoft.com/office/drawing/2014/chart" uri="{C3380CC4-5D6E-409C-BE32-E72D297353CC}">
                <c16:uniqueId val="{00000017-588A-4AD4-BD75-04319AF9643A}"/>
              </c:ext>
            </c:extLst>
          </c:dPt>
          <c:dPt>
            <c:idx val="2"/>
            <c:invertIfNegative val="0"/>
            <c:bubble3D val="0"/>
            <c:extLst>
              <c:ext xmlns:c16="http://schemas.microsoft.com/office/drawing/2014/chart" uri="{C3380CC4-5D6E-409C-BE32-E72D297353CC}">
                <c16:uniqueId val="{00000014-05BB-4FFE-A076-B8F8F9CC7813}"/>
              </c:ext>
            </c:extLst>
          </c:dPt>
          <c:dPt>
            <c:idx val="5"/>
            <c:invertIfNegative val="0"/>
            <c:bubble3D val="0"/>
            <c:extLst>
              <c:ext xmlns:c16="http://schemas.microsoft.com/office/drawing/2014/chart" uri="{C3380CC4-5D6E-409C-BE32-E72D297353CC}">
                <c16:uniqueId val="{00000013-1B1C-408E-BBF8-F668A64EF074}"/>
              </c:ext>
            </c:extLst>
          </c:dPt>
          <c:dPt>
            <c:idx val="8"/>
            <c:invertIfNegative val="0"/>
            <c:bubble3D val="0"/>
            <c:extLst>
              <c:ext xmlns:c16="http://schemas.microsoft.com/office/drawing/2014/chart" uri="{C3380CC4-5D6E-409C-BE32-E72D297353CC}">
                <c16:uniqueId val="{0000001F-588A-4AD4-BD75-04319AF9643A}"/>
              </c:ext>
            </c:extLst>
          </c:dPt>
          <c:cat>
            <c:strRef>
              <c:f>Sheet1!$A$2:$A$8</c:f>
              <c:strCache>
                <c:ptCount val="7"/>
                <c:pt idx="0">
                  <c:v>1H21 net
rental income</c:v>
                </c:pt>
                <c:pt idx="1">
                  <c:v>Like-for-like 
NRI</c:v>
                </c:pt>
                <c:pt idx="2">
                  <c:v>Completed 
developments</c:v>
                </c:pt>
                <c:pt idx="3">
                  <c:v>Acquisitions</c:v>
                </c:pt>
                <c:pt idx="4">
                  <c:v>Disposals</c:v>
                </c:pt>
                <c:pt idx="5">
                  <c:v>Other</c:v>
                </c:pt>
                <c:pt idx="6">
                  <c:v>1H22 net
rental income</c:v>
                </c:pt>
              </c:strCache>
            </c:strRef>
          </c:cat>
          <c:val>
            <c:numRef>
              <c:f>Sheet1!$C$2:$C$8</c:f>
              <c:numCache>
                <c:formatCode>_-* #,##0.0_-;\-* #,##0.0_-;_-* "-"?_-;_-@_-</c:formatCode>
                <c:ptCount val="7"/>
                <c:pt idx="1">
                  <c:v>14</c:v>
                </c:pt>
                <c:pt idx="2">
                  <c:v>21</c:v>
                </c:pt>
                <c:pt idx="3">
                  <c:v>17</c:v>
                </c:pt>
                <c:pt idx="4">
                  <c:v>7</c:v>
                </c:pt>
                <c:pt idx="5" formatCode="General">
                  <c:v>4</c:v>
                </c:pt>
              </c:numCache>
            </c:numRef>
          </c:val>
          <c:extLst>
            <c:ext xmlns:c16="http://schemas.microsoft.com/office/drawing/2014/chart" uri="{C3380CC4-5D6E-409C-BE32-E72D297353CC}">
              <c16:uniqueId val="{00000020-588A-4AD4-BD75-04319AF9643A}"/>
            </c:ext>
          </c:extLst>
        </c:ser>
        <c:dLbls>
          <c:showLegendKey val="0"/>
          <c:showVal val="0"/>
          <c:showCatName val="0"/>
          <c:showSerName val="0"/>
          <c:showPercent val="0"/>
          <c:showBubbleSize val="0"/>
        </c:dLbls>
        <c:gapWidth val="10"/>
        <c:overlap val="100"/>
        <c:axId val="437206408"/>
        <c:axId val="437206800"/>
      </c:barChart>
      <c:catAx>
        <c:axId val="437206408"/>
        <c:scaling>
          <c:orientation val="minMax"/>
        </c:scaling>
        <c:delete val="0"/>
        <c:axPos val="b"/>
        <c:numFmt formatCode="General" sourceLinked="1"/>
        <c:majorTickMark val="out"/>
        <c:minorTickMark val="none"/>
        <c:tickLblPos val="nextTo"/>
        <c:spPr>
          <a:ln>
            <a:noFill/>
          </a:ln>
        </c:spPr>
        <c:txPr>
          <a:bodyPr rot="0" vert="horz"/>
          <a:lstStyle/>
          <a:p>
            <a:pPr>
              <a:defRPr sz="1200">
                <a:solidFill>
                  <a:schemeClr val="tx1">
                    <a:lumMod val="65000"/>
                    <a:lumOff val="35000"/>
                  </a:schemeClr>
                </a:solidFill>
                <a:latin typeface="+mn-lt"/>
              </a:defRPr>
            </a:pPr>
            <a:endParaRPr lang="en-US"/>
          </a:p>
        </c:txPr>
        <c:crossAx val="437206800"/>
        <c:crosses val="autoZero"/>
        <c:auto val="1"/>
        <c:lblAlgn val="ctr"/>
        <c:lblOffset val="100"/>
        <c:tickLblSkip val="1"/>
        <c:noMultiLvlLbl val="0"/>
      </c:catAx>
      <c:valAx>
        <c:axId val="437206800"/>
        <c:scaling>
          <c:orientation val="minMax"/>
          <c:min val="150"/>
        </c:scaling>
        <c:delete val="1"/>
        <c:axPos val="l"/>
        <c:majorGridlines>
          <c:spPr>
            <a:ln>
              <a:solidFill>
                <a:schemeClr val="bg1">
                  <a:lumMod val="85000"/>
                </a:schemeClr>
              </a:solidFill>
            </a:ln>
          </c:spPr>
        </c:majorGridlines>
        <c:numFmt formatCode="_-* #,##0.0_-;\-* #,##0.0_-;_-* &quot;-&quot;??_-;_-@_-" sourceLinked="1"/>
        <c:majorTickMark val="out"/>
        <c:minorTickMark val="none"/>
        <c:tickLblPos val="nextTo"/>
        <c:crossAx val="437206408"/>
        <c:crossesAt val="100"/>
        <c:crossBetween val="between"/>
      </c:valAx>
    </c:plotArea>
    <c:plotVisOnly val="1"/>
    <c:dispBlanksAs val="gap"/>
    <c:showDLblsOverMax val="0"/>
  </c:chart>
  <c:spPr>
    <a:noFill/>
  </c:spPr>
  <c:txPr>
    <a:bodyPr/>
    <a:lstStyle/>
    <a:p>
      <a:pPr>
        <a:defRPr sz="12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52146629807694"/>
          <c:y val="2.8061042377116246E-2"/>
          <c:w val="0.81847853370192314"/>
          <c:h val="0.82246265243636341"/>
        </c:manualLayout>
      </c:layout>
      <c:barChart>
        <c:barDir val="col"/>
        <c:grouping val="stacked"/>
        <c:varyColors val="0"/>
        <c:ser>
          <c:idx val="0"/>
          <c:order val="0"/>
          <c:tx>
            <c:strRef>
              <c:f>Sheet1!$B$1</c:f>
              <c:strCache>
                <c:ptCount val="1"/>
                <c:pt idx="0">
                  <c:v>Column1</c:v>
                </c:pt>
              </c:strCache>
            </c:strRef>
          </c:tx>
          <c:spPr>
            <a:noFill/>
            <a:ln>
              <a:noFill/>
            </a:ln>
          </c:spPr>
          <c:invertIfNegative val="0"/>
          <c:dPt>
            <c:idx val="0"/>
            <c:invertIfNegative val="0"/>
            <c:bubble3D val="0"/>
            <c:spPr>
              <a:solidFill>
                <a:schemeClr val="bg2"/>
              </a:solidFill>
              <a:ln>
                <a:solidFill>
                  <a:schemeClr val="bg2"/>
                </a:solidFill>
              </a:ln>
            </c:spPr>
            <c:extLst>
              <c:ext xmlns:c16="http://schemas.microsoft.com/office/drawing/2014/chart" uri="{C3380CC4-5D6E-409C-BE32-E72D297353CC}">
                <c16:uniqueId val="{00000001-461A-434F-AAFD-B71882B0BB5C}"/>
              </c:ext>
            </c:extLst>
          </c:dPt>
          <c:cat>
            <c:strRef>
              <c:f>Sheet1!$A$2:$A$10</c:f>
              <c:strCache>
                <c:ptCount val="9"/>
                <c:pt idx="0">
                  <c:v>Total</c:v>
                </c:pt>
                <c:pt idx="1">
                  <c:v>London</c:v>
                </c:pt>
                <c:pt idx="2">
                  <c:v>Thames Valley</c:v>
                </c:pt>
                <c:pt idx="3">
                  <c:v>UK Big Box </c:v>
                </c:pt>
                <c:pt idx="4">
                  <c:v>Germany</c:v>
                </c:pt>
                <c:pt idx="5">
                  <c:v>France</c:v>
                </c:pt>
                <c:pt idx="6">
                  <c:v>Poland</c:v>
                </c:pt>
                <c:pt idx="7">
                  <c:v>Italy</c:v>
                </c:pt>
                <c:pt idx="8">
                  <c:v>Spain</c:v>
                </c:pt>
              </c:strCache>
            </c:strRef>
          </c:cat>
          <c:val>
            <c:numRef>
              <c:f>Sheet1!$B$2:$B$10</c:f>
              <c:numCache>
                <c:formatCode>General</c:formatCode>
                <c:ptCount val="9"/>
                <c:pt idx="0" formatCode="#,##0">
                  <c:v>1374</c:v>
                </c:pt>
                <c:pt idx="2" formatCode="#,##0">
                  <c:v>475.5</c:v>
                </c:pt>
                <c:pt idx="3" formatCode="#,##0">
                  <c:v>843.1</c:v>
                </c:pt>
                <c:pt idx="4" formatCode="#,##0">
                  <c:v>1033.5</c:v>
                </c:pt>
                <c:pt idx="5" formatCode="#,##0">
                  <c:v>1154.9000000000001</c:v>
                </c:pt>
                <c:pt idx="6" formatCode="#,##0">
                  <c:v>1253.8000000000002</c:v>
                </c:pt>
                <c:pt idx="7" formatCode="#,##0">
                  <c:v>1305.6000000000001</c:v>
                </c:pt>
                <c:pt idx="8" formatCode="#,##0">
                  <c:v>1346.9</c:v>
                </c:pt>
              </c:numCache>
            </c:numRef>
          </c:val>
          <c:extLst>
            <c:ext xmlns:c16="http://schemas.microsoft.com/office/drawing/2014/chart" uri="{C3380CC4-5D6E-409C-BE32-E72D297353CC}">
              <c16:uniqueId val="{00000002-461A-434F-AAFD-B71882B0BB5C}"/>
            </c:ext>
          </c:extLst>
        </c:ser>
        <c:ser>
          <c:idx val="1"/>
          <c:order val="1"/>
          <c:tx>
            <c:strRef>
              <c:f>Sheet1!$C$1</c:f>
              <c:strCache>
                <c:ptCount val="1"/>
                <c:pt idx="0">
                  <c:v>Column2</c:v>
                </c:pt>
              </c:strCache>
            </c:strRef>
          </c:tx>
          <c:spPr>
            <a:solidFill>
              <a:schemeClr val="bg2"/>
            </a:solidFill>
          </c:spPr>
          <c:invertIfNegative val="0"/>
          <c:cat>
            <c:strRef>
              <c:f>Sheet1!$A$2:$A$10</c:f>
              <c:strCache>
                <c:ptCount val="9"/>
                <c:pt idx="0">
                  <c:v>Total</c:v>
                </c:pt>
                <c:pt idx="1">
                  <c:v>London</c:v>
                </c:pt>
                <c:pt idx="2">
                  <c:v>Thames Valley</c:v>
                </c:pt>
                <c:pt idx="3">
                  <c:v>UK Big Box </c:v>
                </c:pt>
                <c:pt idx="4">
                  <c:v>Germany</c:v>
                </c:pt>
                <c:pt idx="5">
                  <c:v>France</c:v>
                </c:pt>
                <c:pt idx="6">
                  <c:v>Poland</c:v>
                </c:pt>
                <c:pt idx="7">
                  <c:v>Italy</c:v>
                </c:pt>
                <c:pt idx="8">
                  <c:v>Spain</c:v>
                </c:pt>
              </c:strCache>
            </c:strRef>
          </c:cat>
          <c:val>
            <c:numRef>
              <c:f>Sheet1!$C$2:$C$10</c:f>
              <c:numCache>
                <c:formatCode>#,##0</c:formatCode>
                <c:ptCount val="9"/>
                <c:pt idx="1">
                  <c:v>475.5</c:v>
                </c:pt>
                <c:pt idx="2">
                  <c:v>367.6</c:v>
                </c:pt>
                <c:pt idx="3">
                  <c:v>190.4</c:v>
                </c:pt>
                <c:pt idx="4">
                  <c:v>121.4</c:v>
                </c:pt>
                <c:pt idx="5">
                  <c:v>98.9</c:v>
                </c:pt>
                <c:pt idx="6">
                  <c:v>51.8</c:v>
                </c:pt>
                <c:pt idx="7">
                  <c:v>41.3</c:v>
                </c:pt>
                <c:pt idx="8">
                  <c:v>18.5</c:v>
                </c:pt>
              </c:numCache>
            </c:numRef>
          </c:val>
          <c:extLst>
            <c:ext xmlns:c16="http://schemas.microsoft.com/office/drawing/2014/chart" uri="{C3380CC4-5D6E-409C-BE32-E72D297353CC}">
              <c16:uniqueId val="{00000003-461A-434F-AAFD-B71882B0BB5C}"/>
            </c:ext>
          </c:extLst>
        </c:ser>
        <c:dLbls>
          <c:showLegendKey val="0"/>
          <c:showVal val="0"/>
          <c:showCatName val="0"/>
          <c:showSerName val="0"/>
          <c:showPercent val="0"/>
          <c:showBubbleSize val="0"/>
        </c:dLbls>
        <c:gapWidth val="70"/>
        <c:overlap val="100"/>
        <c:axId val="438386296"/>
        <c:axId val="438386688"/>
      </c:barChart>
      <c:catAx>
        <c:axId val="438386296"/>
        <c:scaling>
          <c:orientation val="minMax"/>
        </c:scaling>
        <c:delete val="0"/>
        <c:axPos val="b"/>
        <c:numFmt formatCode="General" sourceLinked="0"/>
        <c:majorTickMark val="none"/>
        <c:minorTickMark val="none"/>
        <c:tickLblPos val="low"/>
        <c:txPr>
          <a:bodyPr rot="0" vert="horz"/>
          <a:lstStyle/>
          <a:p>
            <a:pPr>
              <a:defRPr b="0" i="0">
                <a:latin typeface="Delta BQ Light" panose="02000503040000020003" pitchFamily="2" charset="0"/>
              </a:defRPr>
            </a:pPr>
            <a:endParaRPr lang="en-US"/>
          </a:p>
        </c:txPr>
        <c:crossAx val="438386688"/>
        <c:crosses val="autoZero"/>
        <c:auto val="1"/>
        <c:lblAlgn val="ctr"/>
        <c:lblOffset val="100"/>
        <c:noMultiLvlLbl val="0"/>
      </c:catAx>
      <c:valAx>
        <c:axId val="438386688"/>
        <c:scaling>
          <c:orientation val="minMax"/>
          <c:min val="0"/>
        </c:scaling>
        <c:delete val="0"/>
        <c:axPos val="l"/>
        <c:title>
          <c:tx>
            <c:rich>
              <a:bodyPr/>
              <a:lstStyle/>
              <a:p>
                <a:pPr>
                  <a:defRPr b="0">
                    <a:latin typeface="+mj-lt"/>
                  </a:defRPr>
                </a:pPr>
                <a:r>
                  <a:rPr lang="en-GB" b="0" dirty="0">
                    <a:latin typeface="+mj-lt"/>
                  </a:rPr>
                  <a:t>Whole portfolio valuation uplift</a:t>
                </a:r>
              </a:p>
            </c:rich>
          </c:tx>
          <c:layout>
            <c:manualLayout>
              <c:xMode val="edge"/>
              <c:yMode val="edge"/>
              <c:x val="8.3243026367453177E-2"/>
              <c:y val="4.053890814890846E-2"/>
            </c:manualLayout>
          </c:layout>
          <c:overlay val="0"/>
        </c:title>
        <c:numFmt formatCode="&quot;£&quot;#,##0&quot;m&quot;_ ;\(&quot;£&quot;#,##0&quot;m&quot;\)\ " sourceLinked="0"/>
        <c:majorTickMark val="none"/>
        <c:minorTickMark val="none"/>
        <c:tickLblPos val="nextTo"/>
        <c:txPr>
          <a:bodyPr/>
          <a:lstStyle/>
          <a:p>
            <a:pPr>
              <a:defRPr b="0" i="0">
                <a:latin typeface="Delta BQ Light" panose="02000503040000020003" pitchFamily="2" charset="0"/>
              </a:defRPr>
            </a:pPr>
            <a:endParaRPr lang="en-US"/>
          </a:p>
        </c:txPr>
        <c:crossAx val="438386296"/>
        <c:crosses val="autoZero"/>
        <c:crossBetween val="between"/>
        <c:majorUnit val="200"/>
      </c:valAx>
      <c:spPr>
        <a:noFill/>
        <a:ln w="25400">
          <a:noFill/>
        </a:ln>
      </c:spPr>
    </c:plotArea>
    <c:plotVisOnly val="1"/>
    <c:dispBlanksAs val="gap"/>
    <c:showDLblsOverMax val="0"/>
  </c:chart>
  <c:txPr>
    <a:bodyPr/>
    <a:lstStyle/>
    <a:p>
      <a:pPr>
        <a:defRPr sz="1200">
          <a:solidFill>
            <a:schemeClr val="tx2"/>
          </a:solidFill>
          <a:latin typeface="Delta BQ Light" panose="02000503040000020003" pitchFamily="50"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61189316071739"/>
          <c:y val="2.1848334481239271E-2"/>
          <c:w val="0.83938810683928256"/>
          <c:h val="0.86881681616673623"/>
        </c:manualLayout>
      </c:layout>
      <c:barChart>
        <c:barDir val="bar"/>
        <c:grouping val="stacked"/>
        <c:varyColors val="0"/>
        <c:ser>
          <c:idx val="1"/>
          <c:order val="0"/>
          <c:tx>
            <c:strRef>
              <c:f>Sheet1!$B$1</c:f>
              <c:strCache>
                <c:ptCount val="1"/>
                <c:pt idx="0">
                  <c:v>30-Jun-22</c:v>
                </c:pt>
              </c:strCache>
            </c:strRef>
          </c:tx>
          <c:spPr>
            <a:solidFill>
              <a:schemeClr val="bg2"/>
            </a:solidFill>
            <a:ln>
              <a:solidFill>
                <a:schemeClr val="bg2"/>
              </a:solidFill>
            </a:ln>
          </c:spPr>
          <c:invertIfNegative val="0"/>
          <c:dLbls>
            <c:spPr>
              <a:noFill/>
              <a:ln>
                <a:noFill/>
              </a:ln>
              <a:effectLst/>
            </c:spPr>
            <c:txPr>
              <a:bodyPr wrap="square" lIns="38100" tIns="19050" rIns="38100" bIns="19050" anchor="ctr">
                <a:spAutoFit/>
              </a:bodyPr>
              <a:lstStyle/>
              <a:p>
                <a:pPr>
                  <a:defRPr sz="110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Poland</c:v>
                </c:pt>
                <c:pt idx="1">
                  <c:v>Italy</c:v>
                </c:pt>
                <c:pt idx="2">
                  <c:v>France</c:v>
                </c:pt>
                <c:pt idx="3">
                  <c:v>Germany</c:v>
                </c:pt>
                <c:pt idx="5">
                  <c:v>National Logistics</c:v>
                </c:pt>
                <c:pt idx="6">
                  <c:v>Thames Valley</c:v>
                </c:pt>
                <c:pt idx="7">
                  <c:v>London</c:v>
                </c:pt>
              </c:strCache>
            </c:strRef>
          </c:cat>
          <c:val>
            <c:numRef>
              <c:f>Sheet1!$B$2:$B$9</c:f>
              <c:numCache>
                <c:formatCode>0.0%</c:formatCode>
                <c:ptCount val="8"/>
                <c:pt idx="0">
                  <c:v>5.0999999999999997E-2</c:v>
                </c:pt>
                <c:pt idx="1">
                  <c:v>3.7999999999999999E-2</c:v>
                </c:pt>
                <c:pt idx="2">
                  <c:v>0.04</c:v>
                </c:pt>
                <c:pt idx="3">
                  <c:v>3.5000000000000003E-2</c:v>
                </c:pt>
                <c:pt idx="5">
                  <c:v>3.7999999999999999E-2</c:v>
                </c:pt>
                <c:pt idx="6">
                  <c:v>4.2000000000000003E-2</c:v>
                </c:pt>
                <c:pt idx="7">
                  <c:v>3.5000000000000003E-2</c:v>
                </c:pt>
              </c:numCache>
            </c:numRef>
          </c:val>
          <c:extLst>
            <c:ext xmlns:c16="http://schemas.microsoft.com/office/drawing/2014/chart" uri="{C3380CC4-5D6E-409C-BE32-E72D297353CC}">
              <c16:uniqueId val="{00000000-300F-4F51-B017-38514F09BB0C}"/>
            </c:ext>
          </c:extLst>
        </c:ser>
        <c:ser>
          <c:idx val="0"/>
          <c:order val="1"/>
          <c:tx>
            <c:strRef>
              <c:f>Sheet1!$C$1</c:f>
              <c:strCache>
                <c:ptCount val="1"/>
                <c:pt idx="0">
                  <c:v>31-Dec-21</c:v>
                </c:pt>
              </c:strCache>
            </c:strRef>
          </c:tx>
          <c:spPr>
            <a:solidFill>
              <a:schemeClr val="bg1"/>
            </a:solidFill>
            <a:ln>
              <a:solidFill>
                <a:schemeClr val="bg2"/>
              </a:solidFill>
              <a:prstDash val="dash"/>
            </a:ln>
          </c:spPr>
          <c:invertIfNegative val="0"/>
          <c:cat>
            <c:strRef>
              <c:f>Sheet1!$A$2:$A$9</c:f>
              <c:strCache>
                <c:ptCount val="8"/>
                <c:pt idx="0">
                  <c:v>Poland</c:v>
                </c:pt>
                <c:pt idx="1">
                  <c:v>Italy</c:v>
                </c:pt>
                <c:pt idx="2">
                  <c:v>France</c:v>
                </c:pt>
                <c:pt idx="3">
                  <c:v>Germany</c:v>
                </c:pt>
                <c:pt idx="5">
                  <c:v>National Logistics</c:v>
                </c:pt>
                <c:pt idx="6">
                  <c:v>Thames Valley</c:v>
                </c:pt>
                <c:pt idx="7">
                  <c:v>London</c:v>
                </c:pt>
              </c:strCache>
            </c:strRef>
          </c:cat>
          <c:val>
            <c:numRef>
              <c:f>Sheet1!$C$2:$C$9</c:f>
              <c:numCache>
                <c:formatCode>0.0%</c:formatCode>
                <c:ptCount val="8"/>
                <c:pt idx="0">
                  <c:v>1E-3</c:v>
                </c:pt>
                <c:pt idx="1">
                  <c:v>0</c:v>
                </c:pt>
                <c:pt idx="2">
                  <c:v>1E-3</c:v>
                </c:pt>
                <c:pt idx="3">
                  <c:v>1E-3</c:v>
                </c:pt>
                <c:pt idx="5">
                  <c:v>0</c:v>
                </c:pt>
                <c:pt idx="7">
                  <c:v>0</c:v>
                </c:pt>
              </c:numCache>
            </c:numRef>
          </c:val>
          <c:extLst>
            <c:ext xmlns:c16="http://schemas.microsoft.com/office/drawing/2014/chart" uri="{C3380CC4-5D6E-409C-BE32-E72D297353CC}">
              <c16:uniqueId val="{00000001-300F-4F51-B017-38514F09BB0C}"/>
            </c:ext>
          </c:extLst>
        </c:ser>
        <c:dLbls>
          <c:showLegendKey val="0"/>
          <c:showVal val="0"/>
          <c:showCatName val="0"/>
          <c:showSerName val="0"/>
          <c:showPercent val="0"/>
          <c:showBubbleSize val="0"/>
        </c:dLbls>
        <c:gapWidth val="70"/>
        <c:overlap val="100"/>
        <c:axId val="438387472"/>
        <c:axId val="438387864"/>
      </c:barChart>
      <c:catAx>
        <c:axId val="438387472"/>
        <c:scaling>
          <c:orientation val="minMax"/>
        </c:scaling>
        <c:delete val="0"/>
        <c:axPos val="l"/>
        <c:numFmt formatCode="General" sourceLinked="0"/>
        <c:majorTickMark val="none"/>
        <c:minorTickMark val="none"/>
        <c:tickLblPos val="low"/>
        <c:spPr>
          <a:ln>
            <a:solidFill>
              <a:schemeClr val="bg1">
                <a:lumMod val="75000"/>
              </a:schemeClr>
            </a:solidFill>
          </a:ln>
        </c:spPr>
        <c:txPr>
          <a:bodyPr/>
          <a:lstStyle/>
          <a:p>
            <a:pPr>
              <a:defRPr>
                <a:solidFill>
                  <a:schemeClr val="tx2"/>
                </a:solidFill>
                <a:latin typeface="+mj-lt"/>
              </a:defRPr>
            </a:pPr>
            <a:endParaRPr lang="en-US"/>
          </a:p>
        </c:txPr>
        <c:crossAx val="438387864"/>
        <c:crossesAt val="0"/>
        <c:auto val="1"/>
        <c:lblAlgn val="ctr"/>
        <c:lblOffset val="100"/>
        <c:noMultiLvlLbl val="0"/>
      </c:catAx>
      <c:valAx>
        <c:axId val="438387864"/>
        <c:scaling>
          <c:orientation val="minMax"/>
        </c:scaling>
        <c:delete val="1"/>
        <c:axPos val="b"/>
        <c:numFmt formatCode="0.0%" sourceLinked="1"/>
        <c:majorTickMark val="none"/>
        <c:minorTickMark val="none"/>
        <c:tickLblPos val="nextTo"/>
        <c:crossAx val="438387472"/>
        <c:crosses val="autoZero"/>
        <c:crossBetween val="between"/>
      </c:valAx>
      <c:spPr>
        <a:noFill/>
        <a:ln w="25400">
          <a:noFill/>
        </a:ln>
      </c:spPr>
    </c:plotArea>
    <c:legend>
      <c:legendPos val="r"/>
      <c:layout>
        <c:manualLayout>
          <c:xMode val="edge"/>
          <c:yMode val="edge"/>
          <c:x val="0.22473065471901049"/>
          <c:y val="0.9181779767892071"/>
          <c:w val="0.4925977069506664"/>
          <c:h val="5.5317368709271501E-2"/>
        </c:manualLayout>
      </c:layout>
      <c:overlay val="1"/>
      <c:txPr>
        <a:bodyPr/>
        <a:lstStyle/>
        <a:p>
          <a:pPr>
            <a:defRPr>
              <a:solidFill>
                <a:schemeClr val="tx2"/>
              </a:solidFill>
              <a:latin typeface="+mj-lt"/>
            </a:defRPr>
          </a:pPr>
          <a:endParaRPr lang="en-US"/>
        </a:p>
      </c:txPr>
    </c:legend>
    <c:plotVisOnly val="1"/>
    <c:dispBlanksAs val="gap"/>
    <c:showDLblsOverMax val="0"/>
  </c:chart>
  <c:txPr>
    <a:bodyPr/>
    <a:lstStyle/>
    <a:p>
      <a:pPr>
        <a:defRPr sz="1200">
          <a:latin typeface="Delta BQ Light" panose="02000503040000020003" pitchFamily="50"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818760851487995E-2"/>
          <c:y val="9.2870289076328133E-2"/>
          <c:w val="0.89504257981684177"/>
          <c:h val="0.6645505528234501"/>
        </c:manualLayout>
      </c:layout>
      <c:barChart>
        <c:barDir val="col"/>
        <c:grouping val="stacked"/>
        <c:varyColors val="0"/>
        <c:ser>
          <c:idx val="0"/>
          <c:order val="0"/>
          <c:tx>
            <c:strRef>
              <c:f>Sheet1!$B$1</c:f>
              <c:strCache>
                <c:ptCount val="1"/>
                <c:pt idx="0">
                  <c:v>SEGRO bonds</c:v>
                </c:pt>
              </c:strCache>
            </c:strRef>
          </c:tx>
          <c:spPr>
            <a:solidFill>
              <a:schemeClr val="bg2"/>
            </a:solidFill>
            <a:ln>
              <a:noFill/>
            </a:ln>
            <a:effectLst/>
          </c:spPr>
          <c:invertIfNegative val="0"/>
          <c:cat>
            <c:numRef>
              <c:f>Sheet1!$A$2:$A$22</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numCache>
            </c:numRef>
          </c:cat>
          <c:val>
            <c:numRef>
              <c:f>Sheet1!$B$2:$B$22</c:f>
              <c:numCache>
                <c:formatCode>0.0</c:formatCode>
                <c:ptCount val="21"/>
                <c:pt idx="0">
                  <c:v>0</c:v>
                </c:pt>
                <c:pt idx="1">
                  <c:v>0</c:v>
                </c:pt>
                <c:pt idx="2">
                  <c:v>82.3</c:v>
                </c:pt>
                <c:pt idx="3">
                  <c:v>0</c:v>
                </c:pt>
                <c:pt idx="4">
                  <c:v>555.58382758620701</c:v>
                </c:pt>
                <c:pt idx="5">
                  <c:v>0</c:v>
                </c:pt>
                <c:pt idx="6">
                  <c:v>0</c:v>
                </c:pt>
                <c:pt idx="7">
                  <c:v>347.86979409999998</c:v>
                </c:pt>
                <c:pt idx="8">
                  <c:v>424.15348275862073</c:v>
                </c:pt>
                <c:pt idx="9">
                  <c:v>425.60748275862068</c:v>
                </c:pt>
                <c:pt idx="10">
                  <c:v>0</c:v>
                </c:pt>
                <c:pt idx="11">
                  <c:v>0</c:v>
                </c:pt>
                <c:pt idx="12">
                  <c:v>0</c:v>
                </c:pt>
                <c:pt idx="13">
                  <c:v>198.83799999999999</c:v>
                </c:pt>
                <c:pt idx="14">
                  <c:v>0</c:v>
                </c:pt>
                <c:pt idx="15">
                  <c:v>395.92329999999998</c:v>
                </c:pt>
                <c:pt idx="16">
                  <c:v>0</c:v>
                </c:pt>
                <c:pt idx="17">
                  <c:v>0</c:v>
                </c:pt>
                <c:pt idx="18">
                  <c:v>0</c:v>
                </c:pt>
                <c:pt idx="19">
                  <c:v>0</c:v>
                </c:pt>
                <c:pt idx="20">
                  <c:v>0</c:v>
                </c:pt>
              </c:numCache>
            </c:numRef>
          </c:val>
          <c:extLst>
            <c:ext xmlns:c16="http://schemas.microsoft.com/office/drawing/2014/chart" uri="{C3380CC4-5D6E-409C-BE32-E72D297353CC}">
              <c16:uniqueId val="{00000000-1507-425F-9281-29DB49043957}"/>
            </c:ext>
          </c:extLst>
        </c:ser>
        <c:ser>
          <c:idx val="3"/>
          <c:order val="1"/>
          <c:tx>
            <c:strRef>
              <c:f>Sheet1!$C$1</c:f>
              <c:strCache>
                <c:ptCount val="1"/>
                <c:pt idx="0">
                  <c:v>SEGRO PP notes</c:v>
                </c:pt>
              </c:strCache>
            </c:strRef>
          </c:tx>
          <c:spPr>
            <a:solidFill>
              <a:schemeClr val="bg2">
                <a:lumMod val="75000"/>
              </a:schemeClr>
            </a:solidFill>
            <a:ln>
              <a:noFill/>
            </a:ln>
            <a:effectLst/>
          </c:spPr>
          <c:invertIfNegative val="0"/>
          <c:cat>
            <c:numRef>
              <c:f>Sheet1!$A$2:$A$22</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numCache>
            </c:numRef>
          </c:cat>
          <c:val>
            <c:numRef>
              <c:f>Sheet1!$C$2:$C$22</c:f>
              <c:numCache>
                <c:formatCode>0.0</c:formatCode>
                <c:ptCount val="21"/>
                <c:pt idx="0">
                  <c:v>0</c:v>
                </c:pt>
                <c:pt idx="1">
                  <c:v>0</c:v>
                </c:pt>
                <c:pt idx="2">
                  <c:v>0</c:v>
                </c:pt>
                <c:pt idx="3">
                  <c:v>0</c:v>
                </c:pt>
                <c:pt idx="4">
                  <c:v>0</c:v>
                </c:pt>
                <c:pt idx="5">
                  <c:v>344.50858620689655</c:v>
                </c:pt>
                <c:pt idx="6">
                  <c:v>85.975896551724148</c:v>
                </c:pt>
                <c:pt idx="7">
                  <c:v>129.15334482758621</c:v>
                </c:pt>
                <c:pt idx="8">
                  <c:v>0</c:v>
                </c:pt>
                <c:pt idx="9">
                  <c:v>0</c:v>
                </c:pt>
                <c:pt idx="10">
                  <c:v>214.83424137931036</c:v>
                </c:pt>
                <c:pt idx="11">
                  <c:v>171.82779310344827</c:v>
                </c:pt>
                <c:pt idx="12">
                  <c:v>0</c:v>
                </c:pt>
                <c:pt idx="13">
                  <c:v>42.858448275862074</c:v>
                </c:pt>
                <c:pt idx="14">
                  <c:v>0</c:v>
                </c:pt>
                <c:pt idx="15">
                  <c:v>64.65517241379311</c:v>
                </c:pt>
                <c:pt idx="16">
                  <c:v>0</c:v>
                </c:pt>
                <c:pt idx="17">
                  <c:v>0</c:v>
                </c:pt>
                <c:pt idx="18">
                  <c:v>213.78924137931034</c:v>
                </c:pt>
                <c:pt idx="19">
                  <c:v>0</c:v>
                </c:pt>
                <c:pt idx="20">
                  <c:v>129.31034482758622</c:v>
                </c:pt>
              </c:numCache>
            </c:numRef>
          </c:val>
          <c:extLst>
            <c:ext xmlns:c16="http://schemas.microsoft.com/office/drawing/2014/chart" uri="{C3380CC4-5D6E-409C-BE32-E72D297353CC}">
              <c16:uniqueId val="{00000001-1507-425F-9281-29DB49043957}"/>
            </c:ext>
          </c:extLst>
        </c:ser>
        <c:ser>
          <c:idx val="4"/>
          <c:order val="2"/>
          <c:tx>
            <c:strRef>
              <c:f>Sheet1!$F$1</c:f>
              <c:strCache>
                <c:ptCount val="1"/>
                <c:pt idx="0">
                  <c:v>JV debt at share</c:v>
                </c:pt>
              </c:strCache>
            </c:strRef>
          </c:tx>
          <c:spPr>
            <a:solidFill>
              <a:schemeClr val="accent2"/>
            </a:solidFill>
            <a:ln>
              <a:noFill/>
            </a:ln>
            <a:effectLst/>
          </c:spPr>
          <c:invertIfNegative val="0"/>
          <c:cat>
            <c:numRef>
              <c:f>Sheet1!$A$2:$A$22</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numCache>
            </c:numRef>
          </c:cat>
          <c:val>
            <c:numRef>
              <c:f>Sheet1!$F$2:$F$22</c:f>
              <c:numCache>
                <c:formatCode>0.0</c:formatCode>
                <c:ptCount val="21"/>
                <c:pt idx="0">
                  <c:v>0</c:v>
                </c:pt>
                <c:pt idx="1">
                  <c:v>215.1</c:v>
                </c:pt>
                <c:pt idx="2">
                  <c:v>0</c:v>
                </c:pt>
                <c:pt idx="3">
                  <c:v>216.5</c:v>
                </c:pt>
                <c:pt idx="4">
                  <c:v>338.4</c:v>
                </c:pt>
                <c:pt idx="5">
                  <c:v>0</c:v>
                </c:pt>
                <c:pt idx="6">
                  <c:v>0</c:v>
                </c:pt>
                <c:pt idx="7">
                  <c:v>213.3</c:v>
                </c:pt>
                <c:pt idx="8">
                  <c:v>0</c:v>
                </c:pt>
                <c:pt idx="9">
                  <c:v>0</c:v>
                </c:pt>
                <c:pt idx="10">
                  <c:v>0</c:v>
                </c:pt>
                <c:pt idx="11">
                  <c:v>3.9</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1507-425F-9281-29DB49043957}"/>
            </c:ext>
          </c:extLst>
        </c:ser>
        <c:ser>
          <c:idx val="5"/>
          <c:order val="3"/>
          <c:tx>
            <c:strRef>
              <c:f>Sheet1!$G$1</c:f>
              <c:strCache>
                <c:ptCount val="1"/>
                <c:pt idx="0">
                  <c:v>JV undrawn at share</c:v>
                </c:pt>
              </c:strCache>
            </c:strRef>
          </c:tx>
          <c:spPr>
            <a:pattFill prst="wdUpDiag">
              <a:fgClr>
                <a:schemeClr val="accent4">
                  <a:lumMod val="40000"/>
                  <a:lumOff val="60000"/>
                </a:schemeClr>
              </a:fgClr>
              <a:bgClr>
                <a:schemeClr val="bg1"/>
              </a:bgClr>
            </a:pattFill>
            <a:ln w="9525">
              <a:noFill/>
            </a:ln>
            <a:effectLst/>
          </c:spPr>
          <c:invertIfNegative val="0"/>
          <c:dPt>
            <c:idx val="4"/>
            <c:invertIfNegative val="0"/>
            <c:bubble3D val="0"/>
            <c:spPr>
              <a:noFill/>
              <a:ln w="9525">
                <a:solidFill>
                  <a:schemeClr val="accent3"/>
                </a:solidFill>
                <a:prstDash val="dash"/>
              </a:ln>
              <a:effectLst/>
            </c:spPr>
            <c:extLst>
              <c:ext xmlns:c16="http://schemas.microsoft.com/office/drawing/2014/chart" uri="{C3380CC4-5D6E-409C-BE32-E72D297353CC}">
                <c16:uniqueId val="{00000000-3AF9-4955-873C-BD4209441E21}"/>
              </c:ext>
            </c:extLst>
          </c:dPt>
          <c:cat>
            <c:numRef>
              <c:f>Sheet1!$A$2:$A$22</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numCache>
            </c:numRef>
          </c:cat>
          <c:val>
            <c:numRef>
              <c:f>Sheet1!$G$2:$G$22</c:f>
              <c:numCache>
                <c:formatCode>0.0</c:formatCode>
                <c:ptCount val="21"/>
                <c:pt idx="0">
                  <c:v>0</c:v>
                </c:pt>
                <c:pt idx="1">
                  <c:v>0</c:v>
                </c:pt>
                <c:pt idx="2">
                  <c:v>0</c:v>
                </c:pt>
                <c:pt idx="3">
                  <c:v>0</c:v>
                </c:pt>
                <c:pt idx="4">
                  <c:v>133.62068965517241</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4-1507-425F-9281-29DB49043957}"/>
            </c:ext>
          </c:extLst>
        </c:ser>
        <c:ser>
          <c:idx val="1"/>
          <c:order val="4"/>
          <c:tx>
            <c:strRef>
              <c:f>Sheet1!$D$1</c:f>
              <c:strCache>
                <c:ptCount val="1"/>
                <c:pt idx="0">
                  <c:v>SEGRO bank debt</c:v>
                </c:pt>
              </c:strCache>
            </c:strRef>
          </c:tx>
          <c:spPr>
            <a:solidFill>
              <a:schemeClr val="bg1">
                <a:lumMod val="50000"/>
              </a:schemeClr>
            </a:solidFill>
            <a:ln>
              <a:noFill/>
            </a:ln>
            <a:effectLst/>
          </c:spPr>
          <c:invertIfNegative val="0"/>
          <c:cat>
            <c:numRef>
              <c:f>Sheet1!$A$2:$A$22</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numCache>
            </c:numRef>
          </c:cat>
          <c:val>
            <c:numRef>
              <c:f>Sheet1!$D$2:$D$22</c:f>
              <c:numCache>
                <c:formatCode>0.0</c:formatCode>
                <c:ptCount val="21"/>
                <c:pt idx="0">
                  <c:v>0</c:v>
                </c:pt>
                <c:pt idx="1">
                  <c:v>0</c:v>
                </c:pt>
                <c:pt idx="2">
                  <c:v>0.1</c:v>
                </c:pt>
                <c:pt idx="3">
                  <c:v>0</c:v>
                </c:pt>
                <c:pt idx="4">
                  <c:v>0</c:v>
                </c:pt>
                <c:pt idx="5">
                  <c:v>95.541379310344837</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5-1507-425F-9281-29DB49043957}"/>
            </c:ext>
          </c:extLst>
        </c:ser>
        <c:ser>
          <c:idx val="2"/>
          <c:order val="5"/>
          <c:tx>
            <c:strRef>
              <c:f>Sheet1!$E$1</c:f>
              <c:strCache>
                <c:ptCount val="1"/>
                <c:pt idx="0">
                  <c:v>SEGRO undrawn</c:v>
                </c:pt>
              </c:strCache>
            </c:strRef>
          </c:tx>
          <c:spPr>
            <a:noFill/>
            <a:ln>
              <a:solidFill>
                <a:schemeClr val="tx1">
                  <a:lumMod val="50000"/>
                  <a:lumOff val="50000"/>
                </a:schemeClr>
              </a:solidFill>
              <a:prstDash val="dash"/>
            </a:ln>
            <a:effectLst/>
          </c:spPr>
          <c:invertIfNegative val="0"/>
          <c:cat>
            <c:numRef>
              <c:f>Sheet1!$A$2:$A$22</c:f>
              <c:numCache>
                <c:formatCode>General</c:formatCode>
                <c:ptCount val="21"/>
                <c:pt idx="0">
                  <c:v>2022</c:v>
                </c:pt>
                <c:pt idx="1">
                  <c:v>2023</c:v>
                </c:pt>
                <c:pt idx="2">
                  <c:v>2024</c:v>
                </c:pt>
                <c:pt idx="3">
                  <c:v>2025</c:v>
                </c:pt>
                <c:pt idx="4">
                  <c:v>2026</c:v>
                </c:pt>
                <c:pt idx="5">
                  <c:v>2027</c:v>
                </c:pt>
                <c:pt idx="6">
                  <c:v>2028</c:v>
                </c:pt>
                <c:pt idx="7">
                  <c:v>2029</c:v>
                </c:pt>
                <c:pt idx="8">
                  <c:v>2030</c:v>
                </c:pt>
                <c:pt idx="9">
                  <c:v>2031</c:v>
                </c:pt>
                <c:pt idx="10">
                  <c:v>2032</c:v>
                </c:pt>
                <c:pt idx="11">
                  <c:v>2033</c:v>
                </c:pt>
                <c:pt idx="12">
                  <c:v>2034</c:v>
                </c:pt>
                <c:pt idx="13">
                  <c:v>2035</c:v>
                </c:pt>
                <c:pt idx="14">
                  <c:v>2036</c:v>
                </c:pt>
                <c:pt idx="15">
                  <c:v>2037</c:v>
                </c:pt>
                <c:pt idx="16">
                  <c:v>2038</c:v>
                </c:pt>
                <c:pt idx="17">
                  <c:v>2039</c:v>
                </c:pt>
                <c:pt idx="18">
                  <c:v>2040</c:v>
                </c:pt>
                <c:pt idx="19">
                  <c:v>2041</c:v>
                </c:pt>
                <c:pt idx="20">
                  <c:v>2042</c:v>
                </c:pt>
              </c:numCache>
            </c:numRef>
          </c:cat>
          <c:val>
            <c:numRef>
              <c:f>Sheet1!$E$2:$E$22</c:f>
              <c:numCache>
                <c:formatCode>0.0</c:formatCode>
                <c:ptCount val="21"/>
                <c:pt idx="0">
                  <c:v>17.241379310344829</c:v>
                </c:pt>
                <c:pt idx="1">
                  <c:v>0</c:v>
                </c:pt>
                <c:pt idx="2">
                  <c:v>862.06896551724139</c:v>
                </c:pt>
                <c:pt idx="3">
                  <c:v>0</c:v>
                </c:pt>
                <c:pt idx="4">
                  <c:v>0</c:v>
                </c:pt>
                <c:pt idx="5">
                  <c:v>932.24137931034488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3-1507-425F-9281-29DB49043957}"/>
            </c:ext>
          </c:extLst>
        </c:ser>
        <c:dLbls>
          <c:showLegendKey val="0"/>
          <c:showVal val="0"/>
          <c:showCatName val="0"/>
          <c:showSerName val="0"/>
          <c:showPercent val="0"/>
          <c:showBubbleSize val="0"/>
        </c:dLbls>
        <c:gapWidth val="150"/>
        <c:overlap val="100"/>
        <c:axId val="441498568"/>
        <c:axId val="441498960"/>
      </c:barChart>
      <c:catAx>
        <c:axId val="441498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1498960"/>
        <c:crosses val="autoZero"/>
        <c:auto val="1"/>
        <c:lblAlgn val="ctr"/>
        <c:lblOffset val="100"/>
        <c:noMultiLvlLbl val="0"/>
      </c:catAx>
      <c:valAx>
        <c:axId val="441498960"/>
        <c:scaling>
          <c:orientation val="minMax"/>
          <c:min val="0"/>
        </c:scaling>
        <c:delete val="0"/>
        <c:axPos val="l"/>
        <c:title>
          <c:tx>
            <c:rich>
              <a:bodyPr rot="-5400000" spcFirstLastPara="1" vertOverflow="ellipsis" vert="horz" wrap="square" anchor="ctr" anchorCtr="1"/>
              <a:lstStyle/>
              <a:p>
                <a:pPr>
                  <a:defRPr sz="1200" b="0" i="0" u="none" strike="noStrike" kern="1200" baseline="0">
                    <a:solidFill>
                      <a:schemeClr val="tx2"/>
                    </a:solidFill>
                    <a:latin typeface="Delta BQ Light" panose="02000503040000020003" pitchFamily="50" charset="0"/>
                    <a:ea typeface="+mn-ea"/>
                    <a:cs typeface="+mn-cs"/>
                  </a:defRPr>
                </a:pPr>
                <a:r>
                  <a:rPr lang="en-GB" dirty="0">
                    <a:solidFill>
                      <a:schemeClr val="tx2"/>
                    </a:solidFill>
                  </a:rPr>
                  <a:t>£ million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2"/>
                  </a:solidFill>
                  <a:latin typeface="Delta BQ Light" panose="02000503040000020003" pitchFamily="50"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41498568"/>
        <c:crosses val="autoZero"/>
        <c:crossBetween val="between"/>
      </c:valAx>
      <c:spPr>
        <a:noFill/>
        <a:ln w="25400">
          <a:noFill/>
        </a:ln>
        <a:effectLst/>
      </c:spPr>
    </c:plotArea>
    <c:legend>
      <c:legendPos val="r"/>
      <c:layout>
        <c:manualLayout>
          <c:xMode val="edge"/>
          <c:yMode val="edge"/>
          <c:x val="4.6682621589007371E-2"/>
          <c:y val="0.88244931521515013"/>
          <c:w val="0.88437122544148006"/>
          <c:h val="0.11755079718288736"/>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Delta BQ Light" panose="02000503040000020003" pitchFamily="2" charset="0"/>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latin typeface="Delta BQ Light" panose="02000503040000020003" pitchFamily="50"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drawings/drawing1.xml><?xml version="1.0" encoding="utf-8"?>
<c:userShapes xmlns:c="http://schemas.openxmlformats.org/drawingml/2006/chart">
  <cdr:relSizeAnchor xmlns:cdr="http://schemas.openxmlformats.org/drawingml/2006/chartDrawing">
    <cdr:from>
      <cdr:x>0.77876</cdr:x>
      <cdr:y>0.02232</cdr:y>
    </cdr:from>
    <cdr:to>
      <cdr:x>0.77876</cdr:x>
      <cdr:y>0.96498</cdr:y>
    </cdr:to>
    <cdr:cxnSp macro="">
      <cdr:nvCxnSpPr>
        <cdr:cNvPr id="3" name="Straight Connector 2">
          <a:extLst xmlns:a="http://schemas.openxmlformats.org/drawingml/2006/main">
            <a:ext uri="{FF2B5EF4-FFF2-40B4-BE49-F238E27FC236}">
              <a16:creationId xmlns:a16="http://schemas.microsoft.com/office/drawing/2014/main" id="{E1539949-7836-AF58-BC28-263ADACCCD99}"/>
            </a:ext>
          </a:extLst>
        </cdr:cNvPr>
        <cdr:cNvCxnSpPr/>
      </cdr:nvCxnSpPr>
      <cdr:spPr>
        <a:xfrm xmlns:a="http://schemas.openxmlformats.org/drawingml/2006/main" flipV="1">
          <a:off x="4811663" y="94179"/>
          <a:ext cx="0" cy="3978031"/>
        </a:xfrm>
        <a:prstGeom xmlns:a="http://schemas.openxmlformats.org/drawingml/2006/main" prst="line">
          <a:avLst/>
        </a:prstGeom>
        <a:ln xmlns:a="http://schemas.openxmlformats.org/drawingml/2006/main">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0.08166</cdr:x>
      <cdr:y>0.1776</cdr:y>
    </cdr:from>
    <cdr:to>
      <cdr:x>0.19597</cdr:x>
      <cdr:y>0.32757</cdr:y>
    </cdr:to>
    <cdr:pic>
      <cdr:nvPicPr>
        <cdr:cNvPr id="2" name="Picture 1">
          <a:extLst xmlns:a="http://schemas.openxmlformats.org/drawingml/2006/main">
            <a:ext uri="{FF2B5EF4-FFF2-40B4-BE49-F238E27FC236}">
              <a16:creationId xmlns:a16="http://schemas.microsoft.com/office/drawing/2014/main" id="{0A8C8991-2825-4E60-B3F3-F9A17511A71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50405" y="683407"/>
          <a:ext cx="770473" cy="577111"/>
        </a:xfrm>
        <a:prstGeom xmlns:a="http://schemas.openxmlformats.org/drawingml/2006/main" prst="rect">
          <a:avLst/>
        </a:prstGeom>
      </cdr:spPr>
    </cdr:pic>
  </cdr:relSizeAnchor>
  <cdr:relSizeAnchor xmlns:cdr="http://schemas.openxmlformats.org/drawingml/2006/chartDrawing">
    <cdr:from>
      <cdr:x>0.19255</cdr:x>
      <cdr:y>0.16367</cdr:y>
    </cdr:from>
    <cdr:to>
      <cdr:x>0.25901</cdr:x>
      <cdr:y>0.23688</cdr:y>
    </cdr:to>
    <cdr:pic>
      <cdr:nvPicPr>
        <cdr:cNvPr id="3" name="Picture 2">
          <a:extLst xmlns:a="http://schemas.openxmlformats.org/drawingml/2006/main">
            <a:ext uri="{FF2B5EF4-FFF2-40B4-BE49-F238E27FC236}">
              <a16:creationId xmlns:a16="http://schemas.microsoft.com/office/drawing/2014/main" id="{A949AF27-834E-4B7A-9466-37A3E335C7F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1297842" y="629834"/>
          <a:ext cx="447933" cy="281723"/>
        </a:xfrm>
        <a:prstGeom xmlns:a="http://schemas.openxmlformats.org/drawingml/2006/main" prst="rect">
          <a:avLst/>
        </a:prstGeom>
      </cdr:spPr>
    </cdr:pic>
  </cdr:relSizeAnchor>
  <cdr:relSizeAnchor xmlns:cdr="http://schemas.openxmlformats.org/drawingml/2006/chartDrawing">
    <cdr:from>
      <cdr:x>0.20333</cdr:x>
      <cdr:y>0.25033</cdr:y>
    </cdr:from>
    <cdr:to>
      <cdr:x>0.28233</cdr:x>
      <cdr:y>0.36114</cdr:y>
    </cdr:to>
    <cdr:pic>
      <cdr:nvPicPr>
        <cdr:cNvPr id="4" name="Picture 3">
          <a:extLst xmlns:a="http://schemas.openxmlformats.org/drawingml/2006/main">
            <a:ext uri="{FF2B5EF4-FFF2-40B4-BE49-F238E27FC236}">
              <a16:creationId xmlns:a16="http://schemas.microsoft.com/office/drawing/2014/main" id="{015854E6-E8D4-414C-B11A-F9C50460D4E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1370471" y="963292"/>
          <a:ext cx="532467" cy="426398"/>
        </a:xfrm>
        <a:prstGeom xmlns:a="http://schemas.openxmlformats.org/drawingml/2006/main" prst="rect">
          <a:avLst/>
        </a:prstGeom>
      </cdr:spPr>
    </cdr:pic>
  </cdr:relSizeAnchor>
  <cdr:relSizeAnchor xmlns:cdr="http://schemas.openxmlformats.org/drawingml/2006/chartDrawing">
    <cdr:from>
      <cdr:x>0.11232</cdr:x>
      <cdr:y>0.07044</cdr:y>
    </cdr:from>
    <cdr:to>
      <cdr:x>0.19045</cdr:x>
      <cdr:y>0.16997</cdr:y>
    </cdr:to>
    <cdr:pic>
      <cdr:nvPicPr>
        <cdr:cNvPr id="5" name="Picture 4">
          <a:extLst xmlns:a="http://schemas.openxmlformats.org/drawingml/2006/main">
            <a:ext uri="{FF2B5EF4-FFF2-40B4-BE49-F238E27FC236}">
              <a16:creationId xmlns:a16="http://schemas.microsoft.com/office/drawing/2014/main" id="{8373CEDD-4F1E-4268-A2C7-78E270FEFF8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757052" y="271074"/>
          <a:ext cx="526594" cy="382977"/>
        </a:xfrm>
        <a:prstGeom xmlns:a="http://schemas.openxmlformats.org/drawingml/2006/main" prst="rect">
          <a:avLst/>
        </a:prstGeom>
      </cdr:spPr>
    </cdr:pic>
  </cdr:relSizeAnchor>
  <cdr:relSizeAnchor xmlns:cdr="http://schemas.openxmlformats.org/drawingml/2006/chartDrawing">
    <cdr:from>
      <cdr:x>0</cdr:x>
      <cdr:y>0.22977</cdr:y>
    </cdr:from>
    <cdr:to>
      <cdr:x>0.08009</cdr:x>
      <cdr:y>0.28775</cdr:y>
    </cdr:to>
    <cdr:pic>
      <cdr:nvPicPr>
        <cdr:cNvPr id="6" name="Picture 5">
          <a:extLst xmlns:a="http://schemas.openxmlformats.org/drawingml/2006/main">
            <a:ext uri="{FF2B5EF4-FFF2-40B4-BE49-F238E27FC236}">
              <a16:creationId xmlns:a16="http://schemas.microsoft.com/office/drawing/2014/main" id="{8FD2BDDF-99EE-48E9-B110-FE679BBB595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5"/>
        <a:stretch xmlns:a="http://schemas.openxmlformats.org/drawingml/2006/main">
          <a:fillRect/>
        </a:stretch>
      </cdr:blipFill>
      <cdr:spPr>
        <a:xfrm xmlns:a="http://schemas.openxmlformats.org/drawingml/2006/main">
          <a:off x="-2648076" y="884191"/>
          <a:ext cx="539822" cy="223113"/>
        </a:xfrm>
        <a:prstGeom xmlns:a="http://schemas.openxmlformats.org/drawingml/2006/main" prst="rect">
          <a:avLst/>
        </a:prstGeom>
      </cdr:spPr>
    </cdr:pic>
  </cdr:relSizeAnchor>
  <cdr:relSizeAnchor xmlns:cdr="http://schemas.openxmlformats.org/drawingml/2006/chartDrawing">
    <cdr:from>
      <cdr:x>0.75899</cdr:x>
      <cdr:y>0.02722</cdr:y>
    </cdr:from>
    <cdr:to>
      <cdr:x>0.886</cdr:x>
      <cdr:y>0.12938</cdr:y>
    </cdr:to>
    <cdr:pic>
      <cdr:nvPicPr>
        <cdr:cNvPr id="8" name="Picture 7">
          <a:extLst xmlns:a="http://schemas.openxmlformats.org/drawingml/2006/main">
            <a:ext uri="{FF2B5EF4-FFF2-40B4-BE49-F238E27FC236}">
              <a16:creationId xmlns:a16="http://schemas.microsoft.com/office/drawing/2014/main" id="{40442475-5CA4-645D-248D-87B4B7B535D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6">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115753" y="104757"/>
          <a:ext cx="856048" cy="393110"/>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0.22235</cdr:x>
      <cdr:y>0.90845</cdr:y>
    </cdr:from>
    <cdr:to>
      <cdr:x>0.24923</cdr:x>
      <cdr:y>1</cdr:y>
    </cdr:to>
    <cdr:sp macro="" textlink="">
      <cdr:nvSpPr>
        <cdr:cNvPr id="2" name="TextBox 1">
          <a:extLst xmlns:a="http://schemas.openxmlformats.org/drawingml/2006/main">
            <a:ext uri="{FF2B5EF4-FFF2-40B4-BE49-F238E27FC236}">
              <a16:creationId xmlns:a16="http://schemas.microsoft.com/office/drawing/2014/main" id="{57C658A8-1D58-4C16-BB0D-694C3C4DA36B}"/>
            </a:ext>
          </a:extLst>
        </cdr:cNvPr>
        <cdr:cNvSpPr txBox="1"/>
      </cdr:nvSpPr>
      <cdr:spPr>
        <a:xfrm xmlns:a="http://schemas.openxmlformats.org/drawingml/2006/main">
          <a:off x="2513539" y="3403542"/>
          <a:ext cx="303856" cy="3429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800" dirty="0">
            <a:solidFill>
              <a:schemeClr val="tx2"/>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0.40886</cdr:x>
      <cdr:y>0.58475</cdr:y>
    </cdr:from>
    <cdr:to>
      <cdr:x>0.59114</cdr:x>
      <cdr:y>0.69186</cdr:y>
    </cdr:to>
    <cdr:sp macro="" textlink="">
      <cdr:nvSpPr>
        <cdr:cNvPr id="2" name="TextBox 1">
          <a:extLst xmlns:a="http://schemas.openxmlformats.org/drawingml/2006/main">
            <a:ext uri="{FF2B5EF4-FFF2-40B4-BE49-F238E27FC236}">
              <a16:creationId xmlns:a16="http://schemas.microsoft.com/office/drawing/2014/main" id="{0FECFD5C-B9B6-4DF8-9C5F-3AEDE881D7BD}"/>
            </a:ext>
          </a:extLst>
        </cdr:cNvPr>
        <cdr:cNvSpPr txBox="1"/>
      </cdr:nvSpPr>
      <cdr:spPr>
        <a:xfrm xmlns:a="http://schemas.openxmlformats.org/drawingml/2006/main">
          <a:off x="2263290" y="2152231"/>
          <a:ext cx="1009032" cy="394251"/>
        </a:xfrm>
        <a:prstGeom xmlns:a="http://schemas.openxmlformats.org/drawingml/2006/main" prst="rect">
          <a:avLst/>
        </a:prstGeom>
      </cdr:spPr>
      <cdr:txBody>
        <a:bodyPr xmlns:a="http://schemas.openxmlformats.org/drawingml/2006/main" vert="horz" wrap="square" lIns="0" tIns="0" rIns="0" bIns="0"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GB" sz="800" dirty="0">
              <a:solidFill>
                <a:schemeClr val="bg1"/>
              </a:solidFill>
              <a:latin typeface="+mj-lt"/>
            </a:rPr>
            <a:t>+9%</a:t>
          </a:r>
        </a:p>
      </cdr:txBody>
    </cdr:sp>
  </cdr:relSizeAnchor>
  <cdr:relSizeAnchor xmlns:cdr="http://schemas.openxmlformats.org/drawingml/2006/chartDrawing">
    <cdr:from>
      <cdr:x>0.52125</cdr:x>
      <cdr:y>0.25066</cdr:y>
    </cdr:from>
    <cdr:to>
      <cdr:x>0.70352</cdr:x>
      <cdr:y>0.37524</cdr:y>
    </cdr:to>
    <cdr:sp macro="" textlink="">
      <cdr:nvSpPr>
        <cdr:cNvPr id="3" name="TextBox 1">
          <a:extLst xmlns:a="http://schemas.openxmlformats.org/drawingml/2006/main">
            <a:ext uri="{FF2B5EF4-FFF2-40B4-BE49-F238E27FC236}">
              <a16:creationId xmlns:a16="http://schemas.microsoft.com/office/drawing/2014/main" id="{5F9FCA04-1A64-4C84-B70C-EC2AFE635FF0}"/>
            </a:ext>
          </a:extLst>
        </cdr:cNvPr>
        <cdr:cNvSpPr txBox="1"/>
      </cdr:nvSpPr>
      <cdr:spPr>
        <a:xfrm xmlns:a="http://schemas.openxmlformats.org/drawingml/2006/main">
          <a:off x="2885463" y="922595"/>
          <a:ext cx="1008976" cy="458530"/>
        </a:xfrm>
        <a:prstGeom xmlns:a="http://schemas.openxmlformats.org/drawingml/2006/main" prst="rect">
          <a:avLst/>
        </a:prstGeom>
      </cdr:spPr>
      <cdr:txBody>
        <a:bodyPr xmlns:a="http://schemas.openxmlformats.org/drawingml/2006/main" vert="horz" wrap="square" lIns="0" tIns="0" rIns="0" bIns="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800" dirty="0">
              <a:solidFill>
                <a:schemeClr val="bg1"/>
              </a:solidFill>
              <a:latin typeface="+mj-lt"/>
            </a:rPr>
            <a:t>+18%</a:t>
          </a:r>
        </a:p>
      </cdr:txBody>
    </cdr:sp>
  </cdr:relSizeAnchor>
  <cdr:relSizeAnchor xmlns:cdr="http://schemas.openxmlformats.org/drawingml/2006/chartDrawing">
    <cdr:from>
      <cdr:x>0.6501</cdr:x>
      <cdr:y>0.22027</cdr:y>
    </cdr:from>
    <cdr:to>
      <cdr:x>0.79151</cdr:x>
      <cdr:y>0.34529</cdr:y>
    </cdr:to>
    <cdr:sp macro="" textlink="">
      <cdr:nvSpPr>
        <cdr:cNvPr id="4" name="TextBox 1">
          <a:extLst xmlns:a="http://schemas.openxmlformats.org/drawingml/2006/main">
            <a:ext uri="{FF2B5EF4-FFF2-40B4-BE49-F238E27FC236}">
              <a16:creationId xmlns:a16="http://schemas.microsoft.com/office/drawing/2014/main" id="{5A71D8B1-956A-43AA-9ACE-388DE758DDCE}"/>
            </a:ext>
          </a:extLst>
        </cdr:cNvPr>
        <cdr:cNvSpPr txBox="1"/>
      </cdr:nvSpPr>
      <cdr:spPr>
        <a:xfrm xmlns:a="http://schemas.openxmlformats.org/drawingml/2006/main">
          <a:off x="3598709" y="810729"/>
          <a:ext cx="782791" cy="460149"/>
        </a:xfrm>
        <a:prstGeom xmlns:a="http://schemas.openxmlformats.org/drawingml/2006/main" prst="rect">
          <a:avLst/>
        </a:prstGeom>
      </cdr:spPr>
      <cdr:txBody>
        <a:bodyPr xmlns:a="http://schemas.openxmlformats.org/drawingml/2006/main" vert="horz" wrap="square" lIns="0" tIns="0" rIns="0" bIns="0"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800" dirty="0">
              <a:solidFill>
                <a:schemeClr val="bg1"/>
              </a:solidFill>
              <a:latin typeface="+mj-lt"/>
            </a:rPr>
            <a:t>+19%</a:t>
          </a:r>
        </a:p>
      </cdr:txBody>
    </cdr:sp>
  </cdr:relSizeAnchor>
</c:userShapes>
</file>

<file path=ppt/drawings/drawing5.xml><?xml version="1.0" encoding="utf-8"?>
<c:userShapes xmlns:c="http://schemas.openxmlformats.org/drawingml/2006/chart">
  <cdr:relSizeAnchor xmlns:cdr="http://schemas.openxmlformats.org/drawingml/2006/chartDrawing">
    <cdr:from>
      <cdr:x>0.16321</cdr:x>
      <cdr:y>0.12213</cdr:y>
    </cdr:from>
    <cdr:to>
      <cdr:x>0.25476</cdr:x>
      <cdr:y>0.19901</cdr:y>
    </cdr:to>
    <cdr:sp macro="" textlink="">
      <cdr:nvSpPr>
        <cdr:cNvPr id="2" name="TextBox 1"/>
        <cdr:cNvSpPr txBox="1"/>
      </cdr:nvSpPr>
      <cdr:spPr>
        <a:xfrm xmlns:a="http://schemas.openxmlformats.org/drawingml/2006/main">
          <a:off x="1724257" y="603938"/>
          <a:ext cx="967186" cy="380177"/>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GB" sz="1200" dirty="0">
              <a:solidFill>
                <a:schemeClr val="tx2"/>
              </a:solidFill>
              <a:latin typeface="+mj-lt"/>
            </a:rPr>
            <a:t>€2,126m</a:t>
          </a:r>
        </a:p>
      </cdr:txBody>
    </cdr:sp>
  </cdr:relSizeAnchor>
  <cdr:relSizeAnchor xmlns:cdr="http://schemas.openxmlformats.org/drawingml/2006/chartDrawing">
    <cdr:from>
      <cdr:x>0.44174</cdr:x>
      <cdr:y>0.2618</cdr:y>
    </cdr:from>
    <cdr:to>
      <cdr:x>0.54592</cdr:x>
      <cdr:y>0.34307</cdr:y>
    </cdr:to>
    <cdr:sp macro="" textlink="">
      <cdr:nvSpPr>
        <cdr:cNvPr id="3" name="TextBox 2"/>
        <cdr:cNvSpPr txBox="1"/>
      </cdr:nvSpPr>
      <cdr:spPr>
        <a:xfrm xmlns:a="http://schemas.openxmlformats.org/drawingml/2006/main">
          <a:off x="4666789" y="1294606"/>
          <a:ext cx="1100641" cy="401884"/>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GB" sz="1200" dirty="0">
              <a:solidFill>
                <a:schemeClr val="tx2"/>
              </a:solidFill>
              <a:latin typeface="+mj-lt"/>
            </a:rPr>
            <a:t>€1,450m</a:t>
          </a:r>
        </a:p>
      </cdr:txBody>
    </cdr:sp>
  </cdr:relSizeAnchor>
  <cdr:relSizeAnchor xmlns:cdr="http://schemas.openxmlformats.org/drawingml/2006/chartDrawing">
    <cdr:from>
      <cdr:x>0.30382</cdr:x>
      <cdr:y>0.23146</cdr:y>
    </cdr:from>
    <cdr:to>
      <cdr:x>0.4003</cdr:x>
      <cdr:y>0.31578</cdr:y>
    </cdr:to>
    <cdr:sp macro="" textlink="">
      <cdr:nvSpPr>
        <cdr:cNvPr id="4" name="TextBox 3"/>
        <cdr:cNvSpPr txBox="1"/>
      </cdr:nvSpPr>
      <cdr:spPr>
        <a:xfrm xmlns:a="http://schemas.openxmlformats.org/drawingml/2006/main">
          <a:off x="3209726" y="1144585"/>
          <a:ext cx="1019269" cy="416968"/>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GB" sz="1200" dirty="0">
              <a:solidFill>
                <a:schemeClr val="tx2"/>
              </a:solidFill>
              <a:latin typeface="+mj-lt"/>
            </a:rPr>
            <a:t>€1,629m</a:t>
          </a:r>
        </a:p>
      </cdr:txBody>
    </cdr:sp>
  </cdr:relSizeAnchor>
  <cdr:relSizeAnchor xmlns:cdr="http://schemas.openxmlformats.org/drawingml/2006/chartDrawing">
    <cdr:from>
      <cdr:x>0.88639</cdr:x>
      <cdr:y>0.52824</cdr:y>
    </cdr:from>
    <cdr:to>
      <cdr:x>0.97793</cdr:x>
      <cdr:y>0.59117</cdr:y>
    </cdr:to>
    <cdr:sp macro="" textlink="">
      <cdr:nvSpPr>
        <cdr:cNvPr id="5" name="TextBox 4"/>
        <cdr:cNvSpPr txBox="1"/>
      </cdr:nvSpPr>
      <cdr:spPr>
        <a:xfrm xmlns:a="http://schemas.openxmlformats.org/drawingml/2006/main">
          <a:off x="9364325" y="2612180"/>
          <a:ext cx="967080" cy="311201"/>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GB" sz="1200" dirty="0">
              <a:solidFill>
                <a:schemeClr val="tx2"/>
              </a:solidFill>
              <a:latin typeface="+mj-lt"/>
            </a:rPr>
            <a:t>€466m</a:t>
          </a:r>
        </a:p>
      </cdr:txBody>
    </cdr:sp>
  </cdr:relSizeAnchor>
  <cdr:relSizeAnchor xmlns:cdr="http://schemas.openxmlformats.org/drawingml/2006/chartDrawing">
    <cdr:from>
      <cdr:x>0.73867</cdr:x>
      <cdr:y>0.5</cdr:y>
    </cdr:from>
    <cdr:to>
      <cdr:x>0.83022</cdr:x>
      <cdr:y>0.6008</cdr:y>
    </cdr:to>
    <cdr:sp macro="" textlink="">
      <cdr:nvSpPr>
        <cdr:cNvPr id="6" name="TextBox 5"/>
        <cdr:cNvSpPr txBox="1"/>
      </cdr:nvSpPr>
      <cdr:spPr>
        <a:xfrm xmlns:a="http://schemas.openxmlformats.org/drawingml/2006/main">
          <a:off x="7803727" y="2472531"/>
          <a:ext cx="967186" cy="498475"/>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GB" sz="1200" dirty="0">
              <a:solidFill>
                <a:schemeClr val="tx2"/>
              </a:solidFill>
              <a:latin typeface="+mj-lt"/>
            </a:rPr>
            <a:t>€494m</a:t>
          </a:r>
        </a:p>
      </cdr:txBody>
    </cdr:sp>
  </cdr:relSizeAnchor>
  <cdr:relSizeAnchor xmlns:cdr="http://schemas.openxmlformats.org/drawingml/2006/chartDrawing">
    <cdr:from>
      <cdr:x>0.594</cdr:x>
      <cdr:y>0.25953</cdr:y>
    </cdr:from>
    <cdr:to>
      <cdr:x>0.68555</cdr:x>
      <cdr:y>0.38559</cdr:y>
    </cdr:to>
    <cdr:sp macro="" textlink="">
      <cdr:nvSpPr>
        <cdr:cNvPr id="7" name="TextBox 6"/>
        <cdr:cNvSpPr txBox="1"/>
      </cdr:nvSpPr>
      <cdr:spPr>
        <a:xfrm xmlns:a="http://schemas.openxmlformats.org/drawingml/2006/main">
          <a:off x="6275373" y="1283383"/>
          <a:ext cx="967186" cy="623375"/>
        </a:xfrm>
        <a:prstGeom xmlns:a="http://schemas.openxmlformats.org/drawingml/2006/main" prst="rect">
          <a:avLst/>
        </a:prstGeom>
      </cdr:spPr>
      <cdr:txBody>
        <a:bodyPr xmlns:a="http://schemas.openxmlformats.org/drawingml/2006/main" vertOverflow="clip" wrap="none" rtlCol="0" anchor="ctr"/>
        <a:lstStyle xmlns:a="http://schemas.openxmlformats.org/drawingml/2006/main"/>
        <a:p xmlns:a="http://schemas.openxmlformats.org/drawingml/2006/main">
          <a:pPr algn="ctr"/>
          <a:r>
            <a:rPr lang="en-GB" sz="1200" dirty="0">
              <a:solidFill>
                <a:schemeClr val="tx2"/>
              </a:solidFill>
              <a:latin typeface="+mj-lt"/>
            </a:rPr>
            <a:t>€1,414m</a:t>
          </a:r>
        </a:p>
      </cdr:txBody>
    </cdr:sp>
  </cdr:relSizeAnchor>
</c:userShapes>
</file>

<file path=ppt/drawings/drawing6.xml><?xml version="1.0" encoding="utf-8"?>
<c:userShapes xmlns:c="http://schemas.openxmlformats.org/drawingml/2006/chart">
  <cdr:relSizeAnchor xmlns:cdr="http://schemas.openxmlformats.org/drawingml/2006/chartDrawing">
    <cdr:from>
      <cdr:x>0.78206</cdr:x>
      <cdr:y>0.52836</cdr:y>
    </cdr:from>
    <cdr:to>
      <cdr:x>0.89354</cdr:x>
      <cdr:y>0.58609</cdr:y>
    </cdr:to>
    <cdr:sp macro="" textlink="">
      <cdr:nvSpPr>
        <cdr:cNvPr id="2" name="TextBox 6">
          <a:extLst xmlns:a="http://schemas.openxmlformats.org/drawingml/2006/main">
            <a:ext uri="{FF2B5EF4-FFF2-40B4-BE49-F238E27FC236}">
              <a16:creationId xmlns:a16="http://schemas.microsoft.com/office/drawing/2014/main" id="{663CD394-5EDC-6343-8621-71BBBC83D908}"/>
            </a:ext>
          </a:extLst>
        </cdr:cNvPr>
        <cdr:cNvSpPr txBox="1"/>
      </cdr:nvSpPr>
      <cdr:spPr>
        <a:xfrm xmlns:a="http://schemas.openxmlformats.org/drawingml/2006/main">
          <a:off x="9052442" y="2817001"/>
          <a:ext cx="1290353"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GB" sz="1400" dirty="0">
              <a:solidFill>
                <a:schemeClr val="accent4"/>
              </a:solidFill>
              <a:latin typeface="+mn-lt"/>
            </a:rPr>
            <a:t>Warsaw: </a:t>
          </a:r>
          <a:r>
            <a:rPr lang="en-GB" sz="1400" dirty="0">
              <a:solidFill>
                <a:schemeClr val="accent4"/>
              </a:solidFill>
            </a:rPr>
            <a:t>4.4</a:t>
          </a:r>
          <a:r>
            <a:rPr lang="en-GB" sz="1400" dirty="0">
              <a:solidFill>
                <a:schemeClr val="accent4"/>
              </a:solidFill>
              <a:latin typeface="+mn-lt"/>
            </a:rPr>
            <a:t>%</a:t>
          </a:r>
        </a:p>
      </cdr:txBody>
    </cdr:sp>
  </cdr:relSizeAnchor>
  <cdr:relSizeAnchor xmlns:cdr="http://schemas.openxmlformats.org/drawingml/2006/chartDrawing">
    <cdr:from>
      <cdr:x>0.78266</cdr:x>
      <cdr:y>0.60754</cdr:y>
    </cdr:from>
    <cdr:to>
      <cdr:x>0.87253</cdr:x>
      <cdr:y>0.66527</cdr:y>
    </cdr:to>
    <cdr:sp macro="" textlink="">
      <cdr:nvSpPr>
        <cdr:cNvPr id="3" name="TextBox 9">
          <a:extLst xmlns:a="http://schemas.openxmlformats.org/drawingml/2006/main">
            <a:ext uri="{FF2B5EF4-FFF2-40B4-BE49-F238E27FC236}">
              <a16:creationId xmlns:a16="http://schemas.microsoft.com/office/drawing/2014/main" id="{8239CDBA-A448-2940-94CC-D847741CAFD7}"/>
            </a:ext>
          </a:extLst>
        </cdr:cNvPr>
        <cdr:cNvSpPr txBox="1"/>
      </cdr:nvSpPr>
      <cdr:spPr>
        <a:xfrm xmlns:a="http://schemas.openxmlformats.org/drawingml/2006/main">
          <a:off x="9059369" y="3239161"/>
          <a:ext cx="1040285"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GB" sz="1400" dirty="0">
              <a:solidFill>
                <a:schemeClr val="accent2"/>
              </a:solidFill>
              <a:latin typeface="+mn-lt"/>
            </a:rPr>
            <a:t>Paris: </a:t>
          </a:r>
          <a:r>
            <a:rPr lang="en-GB" sz="1400" dirty="0">
              <a:solidFill>
                <a:schemeClr val="accent2"/>
              </a:solidFill>
            </a:rPr>
            <a:t>3.5</a:t>
          </a:r>
          <a:r>
            <a:rPr lang="en-GB" sz="1400" dirty="0">
              <a:solidFill>
                <a:schemeClr val="accent2"/>
              </a:solidFill>
              <a:latin typeface="+mn-lt"/>
            </a:rPr>
            <a:t>%</a:t>
          </a:r>
        </a:p>
      </cdr:txBody>
    </cdr:sp>
  </cdr:relSizeAnchor>
  <cdr:relSizeAnchor xmlns:cdr="http://schemas.openxmlformats.org/drawingml/2006/chartDrawing">
    <cdr:from>
      <cdr:x>0.78147</cdr:x>
      <cdr:y>0.64446</cdr:y>
    </cdr:from>
    <cdr:to>
      <cdr:x>0.91098</cdr:x>
      <cdr:y>0.70219</cdr:y>
    </cdr:to>
    <cdr:sp macro="" textlink="">
      <cdr:nvSpPr>
        <cdr:cNvPr id="4" name="TextBox 10">
          <a:extLst xmlns:a="http://schemas.openxmlformats.org/drawingml/2006/main">
            <a:ext uri="{FF2B5EF4-FFF2-40B4-BE49-F238E27FC236}">
              <a16:creationId xmlns:a16="http://schemas.microsoft.com/office/drawing/2014/main" id="{4DA4D290-E423-3642-9408-238C53430F48}"/>
            </a:ext>
          </a:extLst>
        </cdr:cNvPr>
        <cdr:cNvSpPr txBox="1"/>
      </cdr:nvSpPr>
      <cdr:spPr>
        <a:xfrm xmlns:a="http://schemas.openxmlformats.org/drawingml/2006/main">
          <a:off x="9045595" y="3436004"/>
          <a:ext cx="149912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GB" sz="1400" dirty="0">
              <a:solidFill>
                <a:schemeClr val="accent3"/>
              </a:solidFill>
              <a:latin typeface="+mn-lt"/>
            </a:rPr>
            <a:t>Dusseldorf: </a:t>
          </a:r>
          <a:r>
            <a:rPr lang="en-GB" sz="1400" dirty="0">
              <a:solidFill>
                <a:schemeClr val="accent3"/>
              </a:solidFill>
            </a:rPr>
            <a:t>3.2</a:t>
          </a:r>
          <a:r>
            <a:rPr lang="en-GB" sz="1400" dirty="0">
              <a:solidFill>
                <a:schemeClr val="accent3"/>
              </a:solidFill>
              <a:latin typeface="+mn-lt"/>
            </a:rPr>
            <a:t>%</a:t>
          </a:r>
        </a:p>
      </cdr:txBody>
    </cdr:sp>
  </cdr:relSizeAnchor>
  <cdr:relSizeAnchor xmlns:cdr="http://schemas.openxmlformats.org/drawingml/2006/chartDrawing">
    <cdr:from>
      <cdr:x>0.7818</cdr:x>
      <cdr:y>0.5758</cdr:y>
    </cdr:from>
    <cdr:to>
      <cdr:x>0.89193</cdr:x>
      <cdr:y>0.63353</cdr:y>
    </cdr:to>
    <cdr:sp macro="" textlink="">
      <cdr:nvSpPr>
        <cdr:cNvPr id="5" name="TextBox 11">
          <a:extLst xmlns:a="http://schemas.openxmlformats.org/drawingml/2006/main">
            <a:ext uri="{FF2B5EF4-FFF2-40B4-BE49-F238E27FC236}">
              <a16:creationId xmlns:a16="http://schemas.microsoft.com/office/drawing/2014/main" id="{7056E82E-5D64-1F4E-89B6-C499086E74B8}"/>
            </a:ext>
          </a:extLst>
        </cdr:cNvPr>
        <cdr:cNvSpPr txBox="1"/>
      </cdr:nvSpPr>
      <cdr:spPr>
        <a:xfrm xmlns:a="http://schemas.openxmlformats.org/drawingml/2006/main">
          <a:off x="9049415" y="3069936"/>
          <a:ext cx="1274708"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GB" sz="1400" dirty="0">
              <a:solidFill>
                <a:schemeClr val="accent1"/>
              </a:solidFill>
              <a:latin typeface="+mn-lt"/>
            </a:rPr>
            <a:t>London: </a:t>
          </a:r>
          <a:r>
            <a:rPr lang="en-GB" sz="1400" dirty="0">
              <a:solidFill>
                <a:schemeClr val="accent1"/>
              </a:solidFill>
            </a:rPr>
            <a:t>3.3</a:t>
          </a:r>
          <a:r>
            <a:rPr lang="en-GB" sz="1400" dirty="0">
              <a:solidFill>
                <a:schemeClr val="accent1"/>
              </a:solidFill>
              <a:latin typeface="+mn-lt"/>
            </a:rPr>
            <a:t>%</a:t>
          </a:r>
        </a:p>
      </cdr:txBody>
    </cdr:sp>
  </cdr:relSizeAnchor>
  <cdr:relSizeAnchor xmlns:cdr="http://schemas.openxmlformats.org/drawingml/2006/chartDrawing">
    <cdr:from>
      <cdr:x>0.78023</cdr:x>
      <cdr:y>0.67913</cdr:y>
    </cdr:from>
    <cdr:to>
      <cdr:x>0.93579</cdr:x>
      <cdr:y>0.73686</cdr:y>
    </cdr:to>
    <cdr:sp macro="" textlink="">
      <cdr:nvSpPr>
        <cdr:cNvPr id="6" name="TextBox 12">
          <a:extLst xmlns:a="http://schemas.openxmlformats.org/drawingml/2006/main">
            <a:ext uri="{FF2B5EF4-FFF2-40B4-BE49-F238E27FC236}">
              <a16:creationId xmlns:a16="http://schemas.microsoft.com/office/drawing/2014/main" id="{1DBAB2DA-A9C1-494B-89A6-7FFB85C86429}"/>
            </a:ext>
          </a:extLst>
        </cdr:cNvPr>
        <cdr:cNvSpPr txBox="1"/>
      </cdr:nvSpPr>
      <cdr:spPr>
        <a:xfrm xmlns:a="http://schemas.openxmlformats.org/drawingml/2006/main">
          <a:off x="9031243" y="3620840"/>
          <a:ext cx="1800621"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GB" sz="1400" dirty="0">
              <a:solidFill>
                <a:schemeClr val="accent5"/>
              </a:solidFill>
              <a:latin typeface="+mn-lt"/>
            </a:rPr>
            <a:t>UK 10yr bond: </a:t>
          </a:r>
          <a:r>
            <a:rPr lang="en-GB" sz="1400" dirty="0">
              <a:solidFill>
                <a:schemeClr val="accent5"/>
              </a:solidFill>
            </a:rPr>
            <a:t>2.2</a:t>
          </a:r>
          <a:r>
            <a:rPr lang="en-GB" sz="1400" dirty="0">
              <a:solidFill>
                <a:schemeClr val="accent5"/>
              </a:solidFill>
              <a:latin typeface="+mn-lt"/>
            </a:rPr>
            <a:t>%</a:t>
          </a:r>
        </a:p>
      </cdr:txBody>
    </cdr:sp>
  </cdr:relSizeAnchor>
  <cdr:relSizeAnchor xmlns:cdr="http://schemas.openxmlformats.org/drawingml/2006/chartDrawing">
    <cdr:from>
      <cdr:x>0.77865</cdr:x>
      <cdr:y>0.71015</cdr:y>
    </cdr:from>
    <cdr:to>
      <cdr:x>0.97496</cdr:x>
      <cdr:y>0.76787</cdr:y>
    </cdr:to>
    <cdr:sp macro="" textlink="">
      <cdr:nvSpPr>
        <cdr:cNvPr id="7" name="TextBox 13">
          <a:extLst xmlns:a="http://schemas.openxmlformats.org/drawingml/2006/main">
            <a:ext uri="{FF2B5EF4-FFF2-40B4-BE49-F238E27FC236}">
              <a16:creationId xmlns:a16="http://schemas.microsoft.com/office/drawing/2014/main" id="{D9069632-850E-3C4F-B6FD-455DF5DEC9B9}"/>
            </a:ext>
          </a:extLst>
        </cdr:cNvPr>
        <cdr:cNvSpPr txBox="1"/>
      </cdr:nvSpPr>
      <cdr:spPr>
        <a:xfrm xmlns:a="http://schemas.openxmlformats.org/drawingml/2006/main">
          <a:off x="9012955" y="3786222"/>
          <a:ext cx="2272353"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GB" sz="1400" dirty="0">
              <a:solidFill>
                <a:schemeClr val="accent6"/>
              </a:solidFill>
              <a:latin typeface="+mn-lt"/>
            </a:rPr>
            <a:t>Germany 10yr bond: </a:t>
          </a:r>
          <a:r>
            <a:rPr lang="en-GB" sz="1400" dirty="0">
              <a:solidFill>
                <a:schemeClr val="accent6"/>
              </a:solidFill>
            </a:rPr>
            <a:t>1.3</a:t>
          </a:r>
          <a:r>
            <a:rPr lang="en-GB" sz="1400" dirty="0">
              <a:solidFill>
                <a:schemeClr val="accent6"/>
              </a:solidFill>
              <a:latin typeface="+mn-lt"/>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0476800-1B73-4B03-8F9B-E898BD7AA5FF}" type="datetimeFigureOut">
              <a:rPr lang="fr-FR" smtClean="0"/>
              <a:t>27/07/2022</a:t>
            </a:fld>
            <a:endParaRPr lang="fr-F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1017CB7-FAEE-423A-ADC2-E2DFAC89F75D}" type="slidenum">
              <a:rPr lang="fr-FR" smtClean="0"/>
              <a:t>‹#›</a:t>
            </a:fld>
            <a:endParaRPr lang="fr-FR"/>
          </a:p>
        </p:txBody>
      </p:sp>
    </p:spTree>
    <p:extLst>
      <p:ext uri="{BB962C8B-B14F-4D97-AF65-F5344CB8AC3E}">
        <p14:creationId xmlns:p14="http://schemas.microsoft.com/office/powerpoint/2010/main" val="3647144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17CB7-FAEE-423A-ADC2-E2DFAC89F75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368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17CB7-FAEE-423A-ADC2-E2DFAC89F75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88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17CB7-FAEE-423A-ADC2-E2DFAC89F75D}" type="slidenum">
              <a:rPr lang="fr-FR" smtClean="0"/>
              <a:t>37</a:t>
            </a:fld>
            <a:endParaRPr lang="fr-FR"/>
          </a:p>
        </p:txBody>
      </p:sp>
    </p:spTree>
    <p:extLst>
      <p:ext uri="{BB962C8B-B14F-4D97-AF65-F5344CB8AC3E}">
        <p14:creationId xmlns:p14="http://schemas.microsoft.com/office/powerpoint/2010/main" val="3309455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1017CB7-FAEE-423A-ADC2-E2DFAC89F75D}" type="slidenum">
              <a:rPr lang="fr-FR" smtClean="0"/>
              <a:t>39</a:t>
            </a:fld>
            <a:endParaRPr lang="fr-FR"/>
          </a:p>
        </p:txBody>
      </p:sp>
    </p:spTree>
    <p:extLst>
      <p:ext uri="{BB962C8B-B14F-4D97-AF65-F5344CB8AC3E}">
        <p14:creationId xmlns:p14="http://schemas.microsoft.com/office/powerpoint/2010/main" val="551445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17CB7-FAEE-423A-ADC2-E2DFAC89F75D}" type="slidenum">
              <a:rPr lang="fr-FR" smtClean="0"/>
              <a:t>41</a:t>
            </a:fld>
            <a:endParaRPr lang="fr-FR"/>
          </a:p>
        </p:txBody>
      </p:sp>
    </p:spTree>
    <p:extLst>
      <p:ext uri="{BB962C8B-B14F-4D97-AF65-F5344CB8AC3E}">
        <p14:creationId xmlns:p14="http://schemas.microsoft.com/office/powerpoint/2010/main" val="792482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17CB7-FAEE-423A-ADC2-E2DFAC89F75D}" type="slidenum">
              <a:rPr lang="fr-FR" smtClean="0"/>
              <a:t>44</a:t>
            </a:fld>
            <a:endParaRPr lang="fr-FR"/>
          </a:p>
        </p:txBody>
      </p:sp>
    </p:spTree>
    <p:extLst>
      <p:ext uri="{BB962C8B-B14F-4D97-AF65-F5344CB8AC3E}">
        <p14:creationId xmlns:p14="http://schemas.microsoft.com/office/powerpoint/2010/main" val="1561625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17CB7-FAEE-423A-ADC2-E2DFAC89F75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667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17CB7-FAEE-423A-ADC2-E2DFAC89F75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342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17CB7-FAEE-423A-ADC2-E2DFAC89F75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814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GB" sz="1200" dirty="0"/>
          </a:p>
          <a:p>
            <a:endParaRPr lang="en-US" dirty="0"/>
          </a:p>
          <a:p>
            <a:endParaRPr lang="en-US" dirty="0"/>
          </a:p>
        </p:txBody>
      </p:sp>
      <p:sp>
        <p:nvSpPr>
          <p:cNvPr id="4" name="Slide Number Placeholder 3"/>
          <p:cNvSpPr>
            <a:spLocks noGrp="1"/>
          </p:cNvSpPr>
          <p:nvPr>
            <p:ph type="sldNum" sz="quarter" idx="5"/>
          </p:nvPr>
        </p:nvSpPr>
        <p:spPr/>
        <p:txBody>
          <a:bodyPr/>
          <a:lstStyle/>
          <a:p>
            <a:fld id="{E1017CB7-FAEE-423A-ADC2-E2DFAC89F75D}" type="slidenum">
              <a:rPr lang="fr-FR" smtClean="0"/>
              <a:t>2</a:t>
            </a:fld>
            <a:endParaRPr lang="fr-FR"/>
          </a:p>
        </p:txBody>
      </p:sp>
    </p:spTree>
    <p:extLst>
      <p:ext uri="{BB962C8B-B14F-4D97-AF65-F5344CB8AC3E}">
        <p14:creationId xmlns:p14="http://schemas.microsoft.com/office/powerpoint/2010/main" val="405392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1017CB7-FAEE-423A-ADC2-E2DFAC89F75D}" type="slidenum">
              <a:rPr lang="fr-FR" smtClean="0"/>
              <a:t>3</a:t>
            </a:fld>
            <a:endParaRPr lang="fr-FR"/>
          </a:p>
        </p:txBody>
      </p:sp>
    </p:spTree>
    <p:extLst>
      <p:ext uri="{BB962C8B-B14F-4D97-AF65-F5344CB8AC3E}">
        <p14:creationId xmlns:p14="http://schemas.microsoft.com/office/powerpoint/2010/main" val="3709252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17CB7-FAEE-423A-ADC2-E2DFAC89F75D}" type="slidenum">
              <a:rPr lang="fr-FR" smtClean="0"/>
              <a:t>4</a:t>
            </a:fld>
            <a:endParaRPr lang="fr-FR"/>
          </a:p>
        </p:txBody>
      </p:sp>
    </p:spTree>
    <p:extLst>
      <p:ext uri="{BB962C8B-B14F-4D97-AF65-F5344CB8AC3E}">
        <p14:creationId xmlns:p14="http://schemas.microsoft.com/office/powerpoint/2010/main" val="3349284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17CB7-FAEE-423A-ADC2-E2DFAC89F75D}" type="slidenum">
              <a:rPr lang="fr-FR" smtClean="0"/>
              <a:t>5</a:t>
            </a:fld>
            <a:endParaRPr lang="fr-FR"/>
          </a:p>
        </p:txBody>
      </p:sp>
    </p:spTree>
    <p:extLst>
      <p:ext uri="{BB962C8B-B14F-4D97-AF65-F5344CB8AC3E}">
        <p14:creationId xmlns:p14="http://schemas.microsoft.com/office/powerpoint/2010/main" val="2634858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17CB7-FAEE-423A-ADC2-E2DFAC89F75D}" type="slidenum">
              <a:rPr lang="fr-FR" smtClean="0"/>
              <a:t>9</a:t>
            </a:fld>
            <a:endParaRPr lang="fr-FR"/>
          </a:p>
        </p:txBody>
      </p:sp>
    </p:spTree>
    <p:extLst>
      <p:ext uri="{BB962C8B-B14F-4D97-AF65-F5344CB8AC3E}">
        <p14:creationId xmlns:p14="http://schemas.microsoft.com/office/powerpoint/2010/main" val="1922662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1017CB7-FAEE-423A-ADC2-E2DFAC89F75D}" type="slidenum">
              <a:rPr lang="fr-FR" smtClean="0"/>
              <a:t>10</a:t>
            </a:fld>
            <a:endParaRPr lang="fr-FR"/>
          </a:p>
        </p:txBody>
      </p:sp>
    </p:spTree>
    <p:extLst>
      <p:ext uri="{BB962C8B-B14F-4D97-AF65-F5344CB8AC3E}">
        <p14:creationId xmlns:p14="http://schemas.microsoft.com/office/powerpoint/2010/main" val="3343514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(1150+225+1000+50)/1.16 = 2,095m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17CB7-FAEE-423A-ADC2-E2DFAC89F75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40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1017CB7-FAEE-423A-ADC2-E2DFAC89F75D}" type="slidenum">
              <a:rPr lang="fr-FR" smtClean="0"/>
              <a:t>23</a:t>
            </a:fld>
            <a:endParaRPr lang="fr-FR"/>
          </a:p>
        </p:txBody>
      </p:sp>
    </p:spTree>
    <p:extLst>
      <p:ext uri="{BB962C8B-B14F-4D97-AF65-F5344CB8AC3E}">
        <p14:creationId xmlns:p14="http://schemas.microsoft.com/office/powerpoint/2010/main" val="1693226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A203C1-43EE-4487-B56D-57659450896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7868" b="7757"/>
          <a:stretch/>
        </p:blipFill>
        <p:spPr>
          <a:xfrm>
            <a:off x="0" y="1"/>
            <a:ext cx="12192000" cy="6858000"/>
          </a:xfrm>
          <a:prstGeom prst="rect">
            <a:avLst/>
          </a:prstGeom>
        </p:spPr>
      </p:pic>
      <p:sp>
        <p:nvSpPr>
          <p:cNvPr id="8" name="Rectangle 7">
            <a:extLst>
              <a:ext uri="{FF2B5EF4-FFF2-40B4-BE49-F238E27FC236}">
                <a16:creationId xmlns:a16="http://schemas.microsoft.com/office/drawing/2014/main" id="{8B15F788-1AFE-4FB5-A255-28D03F663849}"/>
              </a:ext>
            </a:extLst>
          </p:cNvPr>
          <p:cNvSpPr/>
          <p:nvPr userDrawn="1"/>
        </p:nvSpPr>
        <p:spPr>
          <a:xfrm>
            <a:off x="0" y="0"/>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0" name="Graphic 7">
            <a:extLst>
              <a:ext uri="{FF2B5EF4-FFF2-40B4-BE49-F238E27FC236}">
                <a16:creationId xmlns:a16="http://schemas.microsoft.com/office/drawing/2014/main" id="{C5E4D6EC-371F-4E62-BDAA-D3DB149EA194}"/>
              </a:ext>
            </a:extLst>
          </p:cNvPr>
          <p:cNvGrpSpPr/>
          <p:nvPr userDrawn="1"/>
        </p:nvGrpSpPr>
        <p:grpSpPr>
          <a:xfrm>
            <a:off x="478919" y="328899"/>
            <a:ext cx="2382539" cy="580518"/>
            <a:chOff x="-872472" y="5764567"/>
            <a:chExt cx="1876425" cy="457200"/>
          </a:xfrm>
          <a:solidFill>
            <a:schemeClr val="bg1"/>
          </a:solidFill>
        </p:grpSpPr>
        <p:sp>
          <p:nvSpPr>
            <p:cNvPr id="11" name="Freeform: Shape 10">
              <a:extLst>
                <a:ext uri="{FF2B5EF4-FFF2-40B4-BE49-F238E27FC236}">
                  <a16:creationId xmlns:a16="http://schemas.microsoft.com/office/drawing/2014/main" id="{5D1BDAE9-6874-465D-911D-2E7D428F5AEB}"/>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2"/>
            </a:solidFill>
            <a:ln w="9525" cap="flat">
              <a:noFill/>
              <a:prstDash val="solid"/>
              <a:miter/>
            </a:ln>
          </p:spPr>
          <p:txBody>
            <a:bodyPr rtlCol="0" anchor="ctr"/>
            <a:lstStyle/>
            <a:p>
              <a:endParaRPr lang="fr-FR"/>
            </a:p>
          </p:txBody>
        </p:sp>
        <p:sp>
          <p:nvSpPr>
            <p:cNvPr id="12" name="Freeform: Shape 11">
              <a:extLst>
                <a:ext uri="{FF2B5EF4-FFF2-40B4-BE49-F238E27FC236}">
                  <a16:creationId xmlns:a16="http://schemas.microsoft.com/office/drawing/2014/main" id="{44DACC50-305B-4ABB-9B9C-096CC518D676}"/>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
        <p:nvSpPr>
          <p:cNvPr id="2" name="Title 1">
            <a:extLst>
              <a:ext uri="{FF2B5EF4-FFF2-40B4-BE49-F238E27FC236}">
                <a16:creationId xmlns:a16="http://schemas.microsoft.com/office/drawing/2014/main" id="{DD38AE0A-22BF-4B95-A268-1343B733EEC4}"/>
              </a:ext>
            </a:extLst>
          </p:cNvPr>
          <p:cNvSpPr>
            <a:spLocks noGrp="1"/>
          </p:cNvSpPr>
          <p:nvPr>
            <p:ph type="ctrTitle"/>
          </p:nvPr>
        </p:nvSpPr>
        <p:spPr>
          <a:xfrm>
            <a:off x="479425" y="1238110"/>
            <a:ext cx="9144000" cy="2387600"/>
          </a:xfrm>
        </p:spPr>
        <p:txBody>
          <a:bodyPr anchor="b"/>
          <a:lstStyle>
            <a:lvl1pPr algn="l">
              <a:defRPr sz="60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0ECF3EC-2E21-40A6-A1CE-1B9A46DB9134}"/>
              </a:ext>
            </a:extLst>
          </p:cNvPr>
          <p:cNvSpPr>
            <a:spLocks noGrp="1"/>
          </p:cNvSpPr>
          <p:nvPr>
            <p:ph type="subTitle" idx="1"/>
          </p:nvPr>
        </p:nvSpPr>
        <p:spPr>
          <a:xfrm>
            <a:off x="479425" y="3717785"/>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94561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sky, outdoor, orange, train&#10;&#10;Description automatically generated">
            <a:extLst>
              <a:ext uri="{FF2B5EF4-FFF2-40B4-BE49-F238E27FC236}">
                <a16:creationId xmlns:a16="http://schemas.microsoft.com/office/drawing/2014/main" id="{F90044D2-31C5-4DF5-BE78-D1EB9E5657B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40091" b="10343"/>
          <a:stretch/>
        </p:blipFill>
        <p:spPr>
          <a:xfrm>
            <a:off x="479424" y="0"/>
            <a:ext cx="11248633"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79425" y="0"/>
            <a:ext cx="11231604" cy="3716338"/>
          </a:xfrm>
          <a:prstGeom prst="rect">
            <a:avLst/>
          </a:prstGeom>
          <a:gradFill flip="none" rotWithShape="1">
            <a:gsLst>
              <a:gs pos="12000">
                <a:schemeClr val="tx1">
                  <a:alpha val="33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55630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CBE2-4676-48AA-B29E-AC6B53744451}"/>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F6F6F6F7-EAC7-4066-9399-6A604671D8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AF52A769-55C7-4423-B2D6-0C694E0737A3}"/>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66E58DF2-B451-4BCA-9908-B18B9108C419}"/>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7" name="Content Placeholder 6">
            <a:extLst>
              <a:ext uri="{FF2B5EF4-FFF2-40B4-BE49-F238E27FC236}">
                <a16:creationId xmlns:a16="http://schemas.microsoft.com/office/drawing/2014/main" id="{B1599EDB-5947-41C7-A642-8E288C2BC027}"/>
              </a:ext>
            </a:extLst>
          </p:cNvPr>
          <p:cNvSpPr>
            <a:spLocks noGrp="1"/>
          </p:cNvSpPr>
          <p:nvPr>
            <p:ph sz="quarter" idx="13"/>
          </p:nvPr>
        </p:nvSpPr>
        <p:spPr>
          <a:xfrm>
            <a:off x="481013" y="1376363"/>
            <a:ext cx="3507258"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6">
            <a:extLst>
              <a:ext uri="{FF2B5EF4-FFF2-40B4-BE49-F238E27FC236}">
                <a16:creationId xmlns:a16="http://schemas.microsoft.com/office/drawing/2014/main" id="{91060676-343F-4743-8B35-A55BF4A9C40F}"/>
              </a:ext>
            </a:extLst>
          </p:cNvPr>
          <p:cNvSpPr>
            <a:spLocks noGrp="1"/>
          </p:cNvSpPr>
          <p:nvPr>
            <p:ph sz="quarter" idx="14"/>
          </p:nvPr>
        </p:nvSpPr>
        <p:spPr>
          <a:xfrm>
            <a:off x="4337696" y="1376363"/>
            <a:ext cx="350726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6">
            <a:extLst>
              <a:ext uri="{FF2B5EF4-FFF2-40B4-BE49-F238E27FC236}">
                <a16:creationId xmlns:a16="http://schemas.microsoft.com/office/drawing/2014/main" id="{6FF8BEF2-D52A-4DB5-A8C5-79A20B79DE6F}"/>
              </a:ext>
            </a:extLst>
          </p:cNvPr>
          <p:cNvSpPr>
            <a:spLocks noGrp="1"/>
          </p:cNvSpPr>
          <p:nvPr>
            <p:ph sz="quarter" idx="15"/>
          </p:nvPr>
        </p:nvSpPr>
        <p:spPr>
          <a:xfrm>
            <a:off x="8213078" y="1376363"/>
            <a:ext cx="3507261"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774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CBE2-4676-48AA-B29E-AC6B53744451}"/>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F6F6F6F7-EAC7-4066-9399-6A604671D8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AF52A769-55C7-4423-B2D6-0C694E0737A3}"/>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66E58DF2-B451-4BCA-9908-B18B9108C419}"/>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2" name="Content Placeholder 6">
            <a:extLst>
              <a:ext uri="{FF2B5EF4-FFF2-40B4-BE49-F238E27FC236}">
                <a16:creationId xmlns:a16="http://schemas.microsoft.com/office/drawing/2014/main" id="{C1FF38BA-5A45-4C7A-924C-14DCC7E1C9E2}"/>
              </a:ext>
            </a:extLst>
          </p:cNvPr>
          <p:cNvSpPr>
            <a:spLocks noGrp="1"/>
          </p:cNvSpPr>
          <p:nvPr>
            <p:ph sz="quarter" idx="17"/>
          </p:nvPr>
        </p:nvSpPr>
        <p:spPr>
          <a:xfrm>
            <a:off x="479426" y="1376363"/>
            <a:ext cx="5437188" cy="2166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6">
            <a:extLst>
              <a:ext uri="{FF2B5EF4-FFF2-40B4-BE49-F238E27FC236}">
                <a16:creationId xmlns:a16="http://schemas.microsoft.com/office/drawing/2014/main" id="{A9621510-1D27-4BC7-BBCB-4ECB5D49DFB5}"/>
              </a:ext>
            </a:extLst>
          </p:cNvPr>
          <p:cNvSpPr>
            <a:spLocks noGrp="1"/>
          </p:cNvSpPr>
          <p:nvPr>
            <p:ph sz="quarter" idx="18"/>
          </p:nvPr>
        </p:nvSpPr>
        <p:spPr>
          <a:xfrm>
            <a:off x="6275388" y="1376364"/>
            <a:ext cx="5440534" cy="2166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6">
            <a:extLst>
              <a:ext uri="{FF2B5EF4-FFF2-40B4-BE49-F238E27FC236}">
                <a16:creationId xmlns:a16="http://schemas.microsoft.com/office/drawing/2014/main" id="{F008F5F6-84AD-4BD5-A12A-545D56A0D02D}"/>
              </a:ext>
            </a:extLst>
          </p:cNvPr>
          <p:cNvSpPr>
            <a:spLocks noGrp="1"/>
          </p:cNvSpPr>
          <p:nvPr>
            <p:ph sz="quarter" idx="19"/>
          </p:nvPr>
        </p:nvSpPr>
        <p:spPr>
          <a:xfrm>
            <a:off x="479425" y="3901518"/>
            <a:ext cx="5437187" cy="2166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6">
            <a:extLst>
              <a:ext uri="{FF2B5EF4-FFF2-40B4-BE49-F238E27FC236}">
                <a16:creationId xmlns:a16="http://schemas.microsoft.com/office/drawing/2014/main" id="{FE5E28C6-17D8-4773-905C-917F83D2B83B}"/>
              </a:ext>
            </a:extLst>
          </p:cNvPr>
          <p:cNvSpPr>
            <a:spLocks noGrp="1"/>
          </p:cNvSpPr>
          <p:nvPr>
            <p:ph sz="quarter" idx="20"/>
          </p:nvPr>
        </p:nvSpPr>
        <p:spPr>
          <a:xfrm>
            <a:off x="6275388" y="3901518"/>
            <a:ext cx="5440534" cy="21663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996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ustom Layou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CBE2-4676-48AA-B29E-AC6B53744451}"/>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F6F6F6F7-EAC7-4066-9399-6A604671D8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AF52A769-55C7-4423-B2D6-0C694E0737A3}"/>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66E58DF2-B451-4BCA-9908-B18B9108C419}"/>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7" name="Content Placeholder 6">
            <a:extLst>
              <a:ext uri="{FF2B5EF4-FFF2-40B4-BE49-F238E27FC236}">
                <a16:creationId xmlns:a16="http://schemas.microsoft.com/office/drawing/2014/main" id="{B1599EDB-5947-41C7-A642-8E288C2BC027}"/>
              </a:ext>
            </a:extLst>
          </p:cNvPr>
          <p:cNvSpPr>
            <a:spLocks noGrp="1"/>
          </p:cNvSpPr>
          <p:nvPr>
            <p:ph sz="quarter" idx="13"/>
          </p:nvPr>
        </p:nvSpPr>
        <p:spPr>
          <a:xfrm>
            <a:off x="481013" y="1376363"/>
            <a:ext cx="543560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6">
            <a:extLst>
              <a:ext uri="{FF2B5EF4-FFF2-40B4-BE49-F238E27FC236}">
                <a16:creationId xmlns:a16="http://schemas.microsoft.com/office/drawing/2014/main" id="{91060676-343F-4743-8B35-A55BF4A9C40F}"/>
              </a:ext>
            </a:extLst>
          </p:cNvPr>
          <p:cNvSpPr>
            <a:spLocks noGrp="1"/>
          </p:cNvSpPr>
          <p:nvPr>
            <p:ph sz="quarter" idx="14"/>
          </p:nvPr>
        </p:nvSpPr>
        <p:spPr>
          <a:xfrm>
            <a:off x="6275389" y="1376363"/>
            <a:ext cx="2539204"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6">
            <a:extLst>
              <a:ext uri="{FF2B5EF4-FFF2-40B4-BE49-F238E27FC236}">
                <a16:creationId xmlns:a16="http://schemas.microsoft.com/office/drawing/2014/main" id="{6FF8BEF2-D52A-4DB5-A8C5-79A20B79DE6F}"/>
              </a:ext>
            </a:extLst>
          </p:cNvPr>
          <p:cNvSpPr>
            <a:spLocks noGrp="1"/>
          </p:cNvSpPr>
          <p:nvPr>
            <p:ph sz="quarter" idx="15"/>
          </p:nvPr>
        </p:nvSpPr>
        <p:spPr>
          <a:xfrm>
            <a:off x="9173370" y="1376363"/>
            <a:ext cx="2539205"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5348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7" name="Picture Placeholder 3">
            <a:extLst>
              <a:ext uri="{FF2B5EF4-FFF2-40B4-BE49-F238E27FC236}">
                <a16:creationId xmlns:a16="http://schemas.microsoft.com/office/drawing/2014/main" id="{D5621B35-5A6B-4DB8-9655-BC81B3126087}"/>
              </a:ext>
            </a:extLst>
          </p:cNvPr>
          <p:cNvSpPr>
            <a:spLocks noGrp="1"/>
          </p:cNvSpPr>
          <p:nvPr>
            <p:ph type="pic" sz="quarter" idx="13"/>
          </p:nvPr>
        </p:nvSpPr>
        <p:spPr>
          <a:xfrm>
            <a:off x="6275388" y="1376363"/>
            <a:ext cx="2539978" cy="2174875"/>
          </a:xfrm>
        </p:spPr>
        <p:txBody>
          <a:bodyPr/>
          <a:lstStyle/>
          <a:p>
            <a:endParaRPr lang="en-GB"/>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9174142" y="1376363"/>
            <a:ext cx="2539979" cy="2174875"/>
          </a:xfrm>
        </p:spPr>
        <p:txBody>
          <a:bodyPr/>
          <a:lstStyle/>
          <a:p>
            <a:endParaRPr lang="en-GB"/>
          </a:p>
        </p:txBody>
      </p:sp>
      <p:sp>
        <p:nvSpPr>
          <p:cNvPr id="19" name="Picture Placeholder 3">
            <a:extLst>
              <a:ext uri="{FF2B5EF4-FFF2-40B4-BE49-F238E27FC236}">
                <a16:creationId xmlns:a16="http://schemas.microsoft.com/office/drawing/2014/main" id="{B5D80A5B-E29A-467E-805B-54F339C4EEDE}"/>
              </a:ext>
            </a:extLst>
          </p:cNvPr>
          <p:cNvSpPr>
            <a:spLocks noGrp="1"/>
          </p:cNvSpPr>
          <p:nvPr>
            <p:ph type="pic" sz="quarter" idx="15"/>
          </p:nvPr>
        </p:nvSpPr>
        <p:spPr>
          <a:xfrm>
            <a:off x="6275388" y="3883025"/>
            <a:ext cx="2539978" cy="2174875"/>
          </a:xfrm>
        </p:spPr>
        <p:txBody>
          <a:bodyPr/>
          <a:lstStyle/>
          <a:p>
            <a:endParaRPr lang="en-GB"/>
          </a:p>
        </p:txBody>
      </p:sp>
      <p:sp>
        <p:nvSpPr>
          <p:cNvPr id="20" name="Picture Placeholder 3">
            <a:extLst>
              <a:ext uri="{FF2B5EF4-FFF2-40B4-BE49-F238E27FC236}">
                <a16:creationId xmlns:a16="http://schemas.microsoft.com/office/drawing/2014/main" id="{07B10118-045B-4282-991F-063699A00DB3}"/>
              </a:ext>
            </a:extLst>
          </p:cNvPr>
          <p:cNvSpPr>
            <a:spLocks noGrp="1"/>
          </p:cNvSpPr>
          <p:nvPr>
            <p:ph type="pic" sz="quarter" idx="16"/>
          </p:nvPr>
        </p:nvSpPr>
        <p:spPr>
          <a:xfrm>
            <a:off x="9174142" y="3883025"/>
            <a:ext cx="2539979" cy="2174875"/>
          </a:xfrm>
        </p:spPr>
        <p:txBody>
          <a:bodyPr/>
          <a:lstStyle/>
          <a:p>
            <a:endParaRPr lang="en-GB" dirty="0"/>
          </a:p>
        </p:txBody>
      </p:sp>
      <p:sp>
        <p:nvSpPr>
          <p:cNvPr id="21" name="Chart Placeholder 20">
            <a:extLst>
              <a:ext uri="{FF2B5EF4-FFF2-40B4-BE49-F238E27FC236}">
                <a16:creationId xmlns:a16="http://schemas.microsoft.com/office/drawing/2014/main" id="{C46DE56E-2F32-485D-ADD2-C1F9E889B750}"/>
              </a:ext>
            </a:extLst>
          </p:cNvPr>
          <p:cNvSpPr>
            <a:spLocks noGrp="1"/>
          </p:cNvSpPr>
          <p:nvPr>
            <p:ph type="chart" sz="quarter" idx="17"/>
          </p:nvPr>
        </p:nvSpPr>
        <p:spPr>
          <a:xfrm>
            <a:off x="479424" y="3910013"/>
            <a:ext cx="5437187" cy="2147887"/>
          </a:xfrm>
        </p:spPr>
        <p:txBody>
          <a:bodyPr/>
          <a:lstStyle/>
          <a:p>
            <a:endParaRPr lang="en-GB"/>
          </a:p>
        </p:txBody>
      </p:sp>
      <p:sp>
        <p:nvSpPr>
          <p:cNvPr id="23" name="Text Placeholder 22">
            <a:extLst>
              <a:ext uri="{FF2B5EF4-FFF2-40B4-BE49-F238E27FC236}">
                <a16:creationId xmlns:a16="http://schemas.microsoft.com/office/drawing/2014/main" id="{898BE44E-7D41-495E-BC6A-7B1442139D8A}"/>
              </a:ext>
            </a:extLst>
          </p:cNvPr>
          <p:cNvSpPr>
            <a:spLocks noGrp="1"/>
          </p:cNvSpPr>
          <p:nvPr>
            <p:ph type="body" sz="quarter" idx="18"/>
          </p:nvPr>
        </p:nvSpPr>
        <p:spPr>
          <a:xfrm>
            <a:off x="479425" y="1376363"/>
            <a:ext cx="5437187" cy="2174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5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03">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D5621B35-5A6B-4DB8-9655-BC81B3126087}"/>
              </a:ext>
            </a:extLst>
          </p:cNvPr>
          <p:cNvSpPr>
            <a:spLocks noGrp="1"/>
          </p:cNvSpPr>
          <p:nvPr>
            <p:ph type="pic" sz="quarter" idx="13"/>
          </p:nvPr>
        </p:nvSpPr>
        <p:spPr>
          <a:xfrm>
            <a:off x="6275388" y="1376363"/>
            <a:ext cx="2539978" cy="1324721"/>
          </a:xfrm>
        </p:spPr>
        <p:txBody>
          <a:bodyPr/>
          <a:lstStyle/>
          <a:p>
            <a:endParaRPr lang="en-GB"/>
          </a:p>
        </p:txBody>
      </p:sp>
      <p:sp>
        <p:nvSpPr>
          <p:cNvPr id="19" name="Picture Placeholder 3">
            <a:extLst>
              <a:ext uri="{FF2B5EF4-FFF2-40B4-BE49-F238E27FC236}">
                <a16:creationId xmlns:a16="http://schemas.microsoft.com/office/drawing/2014/main" id="{B5D80A5B-E29A-467E-805B-54F339C4EEDE}"/>
              </a:ext>
            </a:extLst>
          </p:cNvPr>
          <p:cNvSpPr>
            <a:spLocks noGrp="1"/>
          </p:cNvSpPr>
          <p:nvPr>
            <p:ph type="pic" sz="quarter" idx="15"/>
          </p:nvPr>
        </p:nvSpPr>
        <p:spPr>
          <a:xfrm>
            <a:off x="6275388" y="3052065"/>
            <a:ext cx="2539978" cy="1324721"/>
          </a:xfrm>
        </p:spPr>
        <p:txBody>
          <a:bodyPr/>
          <a:lstStyle/>
          <a:p>
            <a:endParaRPr lang="en-GB"/>
          </a:p>
        </p:txBody>
      </p:sp>
      <p:sp>
        <p:nvSpPr>
          <p:cNvPr id="28" name="Picture Placeholder 3">
            <a:extLst>
              <a:ext uri="{FF2B5EF4-FFF2-40B4-BE49-F238E27FC236}">
                <a16:creationId xmlns:a16="http://schemas.microsoft.com/office/drawing/2014/main" id="{F576878C-A575-4A5C-8FC0-75BD770A08E0}"/>
              </a:ext>
            </a:extLst>
          </p:cNvPr>
          <p:cNvSpPr>
            <a:spLocks noGrp="1"/>
          </p:cNvSpPr>
          <p:nvPr>
            <p:ph type="pic" sz="quarter" idx="21"/>
          </p:nvPr>
        </p:nvSpPr>
        <p:spPr>
          <a:xfrm>
            <a:off x="6275388" y="4733179"/>
            <a:ext cx="2539978" cy="1324721"/>
          </a:xfrm>
        </p:spPr>
        <p:txBody>
          <a:bodyPr/>
          <a:lstStyle/>
          <a:p>
            <a:endParaRPr lang="en-GB"/>
          </a:p>
        </p:txBody>
      </p:sp>
      <p:sp>
        <p:nvSpPr>
          <p:cNvPr id="29" name="Picture Placeholder 3">
            <a:extLst>
              <a:ext uri="{FF2B5EF4-FFF2-40B4-BE49-F238E27FC236}">
                <a16:creationId xmlns:a16="http://schemas.microsoft.com/office/drawing/2014/main" id="{7DAD1050-8948-4031-8896-18AD43075AA6}"/>
              </a:ext>
            </a:extLst>
          </p:cNvPr>
          <p:cNvSpPr>
            <a:spLocks noGrp="1"/>
          </p:cNvSpPr>
          <p:nvPr>
            <p:ph type="pic" sz="quarter" idx="22"/>
          </p:nvPr>
        </p:nvSpPr>
        <p:spPr>
          <a:xfrm>
            <a:off x="9174142" y="4733179"/>
            <a:ext cx="2539979" cy="1324721"/>
          </a:xfrm>
        </p:spPr>
        <p:txBody>
          <a:bodyPr/>
          <a:lstStyle/>
          <a:p>
            <a:endParaRPr lang="en-GB" dirty="0"/>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9174142" y="1376363"/>
            <a:ext cx="2539979" cy="1324721"/>
          </a:xfrm>
        </p:spPr>
        <p:txBody>
          <a:bodyPr/>
          <a:lstStyle/>
          <a:p>
            <a:endParaRPr lang="en-GB"/>
          </a:p>
        </p:txBody>
      </p:sp>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20" name="Picture Placeholder 3">
            <a:extLst>
              <a:ext uri="{FF2B5EF4-FFF2-40B4-BE49-F238E27FC236}">
                <a16:creationId xmlns:a16="http://schemas.microsoft.com/office/drawing/2014/main" id="{07B10118-045B-4282-991F-063699A00DB3}"/>
              </a:ext>
            </a:extLst>
          </p:cNvPr>
          <p:cNvSpPr>
            <a:spLocks noGrp="1"/>
          </p:cNvSpPr>
          <p:nvPr>
            <p:ph type="pic" sz="quarter" idx="16"/>
          </p:nvPr>
        </p:nvSpPr>
        <p:spPr>
          <a:xfrm>
            <a:off x="9174142" y="3052065"/>
            <a:ext cx="2539979" cy="1324721"/>
          </a:xfrm>
        </p:spPr>
        <p:txBody>
          <a:bodyPr/>
          <a:lstStyle/>
          <a:p>
            <a:endParaRPr lang="en-GB" dirty="0"/>
          </a:p>
        </p:txBody>
      </p:sp>
      <p:sp>
        <p:nvSpPr>
          <p:cNvPr id="21" name="Chart Placeholder 20">
            <a:extLst>
              <a:ext uri="{FF2B5EF4-FFF2-40B4-BE49-F238E27FC236}">
                <a16:creationId xmlns:a16="http://schemas.microsoft.com/office/drawing/2014/main" id="{C46DE56E-2F32-485D-ADD2-C1F9E889B750}"/>
              </a:ext>
            </a:extLst>
          </p:cNvPr>
          <p:cNvSpPr>
            <a:spLocks noGrp="1"/>
          </p:cNvSpPr>
          <p:nvPr>
            <p:ph type="chart" sz="quarter" idx="17"/>
          </p:nvPr>
        </p:nvSpPr>
        <p:spPr>
          <a:xfrm>
            <a:off x="479424" y="3910013"/>
            <a:ext cx="5437187" cy="2147887"/>
          </a:xfrm>
        </p:spPr>
        <p:txBody>
          <a:bodyPr/>
          <a:lstStyle/>
          <a:p>
            <a:endParaRPr lang="en-GB"/>
          </a:p>
        </p:txBody>
      </p:sp>
      <p:sp>
        <p:nvSpPr>
          <p:cNvPr id="23" name="Text Placeholder 22">
            <a:extLst>
              <a:ext uri="{FF2B5EF4-FFF2-40B4-BE49-F238E27FC236}">
                <a16:creationId xmlns:a16="http://schemas.microsoft.com/office/drawing/2014/main" id="{898BE44E-7D41-495E-BC6A-7B1442139D8A}"/>
              </a:ext>
            </a:extLst>
          </p:cNvPr>
          <p:cNvSpPr>
            <a:spLocks noGrp="1"/>
          </p:cNvSpPr>
          <p:nvPr>
            <p:ph type="body" sz="quarter" idx="18"/>
          </p:nvPr>
        </p:nvSpPr>
        <p:spPr>
          <a:xfrm>
            <a:off x="479425" y="1376363"/>
            <a:ext cx="5437187" cy="2174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300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stom Layout 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924F-9B06-4FF2-8986-7ECA5B08F2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126B33-C757-4EAB-9945-E0F6F76D0D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7C1EFB43-85B1-479C-BA0E-58E60C0530E6}"/>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252F0754-1C8E-4078-955E-A09F82516DC5}"/>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3" name="Picture Placeholder 12">
            <a:extLst>
              <a:ext uri="{FF2B5EF4-FFF2-40B4-BE49-F238E27FC236}">
                <a16:creationId xmlns:a16="http://schemas.microsoft.com/office/drawing/2014/main" id="{42FA528E-81D3-4FAE-9DBA-D23326753BEF}"/>
              </a:ext>
            </a:extLst>
          </p:cNvPr>
          <p:cNvSpPr>
            <a:spLocks noGrp="1"/>
          </p:cNvSpPr>
          <p:nvPr>
            <p:ph type="pic" sz="quarter" idx="13"/>
          </p:nvPr>
        </p:nvSpPr>
        <p:spPr>
          <a:xfrm>
            <a:off x="492125" y="4511040"/>
            <a:ext cx="3498850" cy="1546860"/>
          </a:xfrm>
        </p:spPr>
        <p:txBody>
          <a:bodyPr/>
          <a:lstStyle/>
          <a:p>
            <a:endParaRPr lang="en-GB"/>
          </a:p>
        </p:txBody>
      </p:sp>
      <p:sp>
        <p:nvSpPr>
          <p:cNvPr id="14" name="Picture Placeholder 12">
            <a:extLst>
              <a:ext uri="{FF2B5EF4-FFF2-40B4-BE49-F238E27FC236}">
                <a16:creationId xmlns:a16="http://schemas.microsoft.com/office/drawing/2014/main" id="{3D042402-8631-498B-82C3-9A2DE8A5DEF0}"/>
              </a:ext>
            </a:extLst>
          </p:cNvPr>
          <p:cNvSpPr>
            <a:spLocks noGrp="1"/>
          </p:cNvSpPr>
          <p:nvPr>
            <p:ph type="pic" sz="quarter" idx="14"/>
          </p:nvPr>
        </p:nvSpPr>
        <p:spPr>
          <a:xfrm>
            <a:off x="4350703" y="4511040"/>
            <a:ext cx="3498850" cy="1546860"/>
          </a:xfrm>
        </p:spPr>
        <p:txBody>
          <a:bodyPr/>
          <a:lstStyle/>
          <a:p>
            <a:endParaRPr lang="en-GB"/>
          </a:p>
        </p:txBody>
      </p:sp>
      <p:sp>
        <p:nvSpPr>
          <p:cNvPr id="15" name="Picture Placeholder 12">
            <a:extLst>
              <a:ext uri="{FF2B5EF4-FFF2-40B4-BE49-F238E27FC236}">
                <a16:creationId xmlns:a16="http://schemas.microsoft.com/office/drawing/2014/main" id="{A7B166FE-C998-451B-935F-EF08ADD69E6B}"/>
              </a:ext>
            </a:extLst>
          </p:cNvPr>
          <p:cNvSpPr>
            <a:spLocks noGrp="1"/>
          </p:cNvSpPr>
          <p:nvPr>
            <p:ph type="pic" sz="quarter" idx="15"/>
          </p:nvPr>
        </p:nvSpPr>
        <p:spPr>
          <a:xfrm>
            <a:off x="8206423" y="4511040"/>
            <a:ext cx="3498850" cy="1546860"/>
          </a:xfrm>
        </p:spPr>
        <p:txBody>
          <a:bodyPr/>
          <a:lstStyle/>
          <a:p>
            <a:endParaRPr lang="en-GB"/>
          </a:p>
        </p:txBody>
      </p:sp>
      <p:sp>
        <p:nvSpPr>
          <p:cNvPr id="17" name="Text Placeholder 16">
            <a:extLst>
              <a:ext uri="{FF2B5EF4-FFF2-40B4-BE49-F238E27FC236}">
                <a16:creationId xmlns:a16="http://schemas.microsoft.com/office/drawing/2014/main" id="{6B2FF03A-BDC2-42CA-A448-289EADE935CE}"/>
              </a:ext>
            </a:extLst>
          </p:cNvPr>
          <p:cNvSpPr>
            <a:spLocks noGrp="1"/>
          </p:cNvSpPr>
          <p:nvPr>
            <p:ph type="body" sz="quarter" idx="16"/>
          </p:nvPr>
        </p:nvSpPr>
        <p:spPr>
          <a:xfrm>
            <a:off x="479425" y="1376363"/>
            <a:ext cx="3511550" cy="279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6">
            <a:extLst>
              <a:ext uri="{FF2B5EF4-FFF2-40B4-BE49-F238E27FC236}">
                <a16:creationId xmlns:a16="http://schemas.microsoft.com/office/drawing/2014/main" id="{B0890861-B806-47BC-BFB1-461159E5CE24}"/>
              </a:ext>
            </a:extLst>
          </p:cNvPr>
          <p:cNvSpPr>
            <a:spLocks noGrp="1"/>
          </p:cNvSpPr>
          <p:nvPr>
            <p:ph type="body" sz="quarter" idx="17"/>
          </p:nvPr>
        </p:nvSpPr>
        <p:spPr>
          <a:xfrm>
            <a:off x="4350703" y="1376363"/>
            <a:ext cx="3511550" cy="279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6">
            <a:extLst>
              <a:ext uri="{FF2B5EF4-FFF2-40B4-BE49-F238E27FC236}">
                <a16:creationId xmlns:a16="http://schemas.microsoft.com/office/drawing/2014/main" id="{A961FB02-5A5D-4107-AD01-5ABD49191D1F}"/>
              </a:ext>
            </a:extLst>
          </p:cNvPr>
          <p:cNvSpPr>
            <a:spLocks noGrp="1"/>
          </p:cNvSpPr>
          <p:nvPr>
            <p:ph type="body" sz="quarter" idx="18"/>
          </p:nvPr>
        </p:nvSpPr>
        <p:spPr>
          <a:xfrm>
            <a:off x="8193723" y="1376363"/>
            <a:ext cx="3511550" cy="279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3798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924F-9B06-4FF2-8986-7ECA5B08F2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126B33-C757-4EAB-9945-E0F6F76D0D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7C1EFB43-85B1-479C-BA0E-58E60C0530E6}"/>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252F0754-1C8E-4078-955E-A09F82516DC5}"/>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3" name="Picture Placeholder 12">
            <a:extLst>
              <a:ext uri="{FF2B5EF4-FFF2-40B4-BE49-F238E27FC236}">
                <a16:creationId xmlns:a16="http://schemas.microsoft.com/office/drawing/2014/main" id="{42FA528E-81D3-4FAE-9DBA-D23326753BEF}"/>
              </a:ext>
            </a:extLst>
          </p:cNvPr>
          <p:cNvSpPr>
            <a:spLocks noGrp="1"/>
          </p:cNvSpPr>
          <p:nvPr>
            <p:ph type="pic" sz="quarter" idx="13"/>
          </p:nvPr>
        </p:nvSpPr>
        <p:spPr>
          <a:xfrm>
            <a:off x="492125" y="3972180"/>
            <a:ext cx="3498850" cy="1546860"/>
          </a:xfrm>
        </p:spPr>
        <p:txBody>
          <a:bodyPr/>
          <a:lstStyle/>
          <a:p>
            <a:endParaRPr lang="en-GB"/>
          </a:p>
        </p:txBody>
      </p:sp>
      <p:sp>
        <p:nvSpPr>
          <p:cNvPr id="14" name="Picture Placeholder 12">
            <a:extLst>
              <a:ext uri="{FF2B5EF4-FFF2-40B4-BE49-F238E27FC236}">
                <a16:creationId xmlns:a16="http://schemas.microsoft.com/office/drawing/2014/main" id="{3D042402-8631-498B-82C3-9A2DE8A5DEF0}"/>
              </a:ext>
            </a:extLst>
          </p:cNvPr>
          <p:cNvSpPr>
            <a:spLocks noGrp="1"/>
          </p:cNvSpPr>
          <p:nvPr>
            <p:ph type="pic" sz="quarter" idx="14"/>
          </p:nvPr>
        </p:nvSpPr>
        <p:spPr>
          <a:xfrm>
            <a:off x="4350703" y="3972180"/>
            <a:ext cx="3498850" cy="1546860"/>
          </a:xfrm>
        </p:spPr>
        <p:txBody>
          <a:bodyPr/>
          <a:lstStyle/>
          <a:p>
            <a:endParaRPr lang="en-GB"/>
          </a:p>
        </p:txBody>
      </p:sp>
      <p:sp>
        <p:nvSpPr>
          <p:cNvPr id="15" name="Picture Placeholder 12">
            <a:extLst>
              <a:ext uri="{FF2B5EF4-FFF2-40B4-BE49-F238E27FC236}">
                <a16:creationId xmlns:a16="http://schemas.microsoft.com/office/drawing/2014/main" id="{A7B166FE-C998-451B-935F-EF08ADD69E6B}"/>
              </a:ext>
            </a:extLst>
          </p:cNvPr>
          <p:cNvSpPr>
            <a:spLocks noGrp="1"/>
          </p:cNvSpPr>
          <p:nvPr>
            <p:ph type="pic" sz="quarter" idx="15"/>
          </p:nvPr>
        </p:nvSpPr>
        <p:spPr>
          <a:xfrm>
            <a:off x="8206423" y="3972180"/>
            <a:ext cx="3498850" cy="1546860"/>
          </a:xfrm>
        </p:spPr>
        <p:txBody>
          <a:bodyPr/>
          <a:lstStyle/>
          <a:p>
            <a:endParaRPr lang="en-GB"/>
          </a:p>
        </p:txBody>
      </p:sp>
      <p:sp>
        <p:nvSpPr>
          <p:cNvPr id="17" name="Text Placeholder 16">
            <a:extLst>
              <a:ext uri="{FF2B5EF4-FFF2-40B4-BE49-F238E27FC236}">
                <a16:creationId xmlns:a16="http://schemas.microsoft.com/office/drawing/2014/main" id="{6B2FF03A-BDC2-42CA-A448-289EADE935CE}"/>
              </a:ext>
            </a:extLst>
          </p:cNvPr>
          <p:cNvSpPr>
            <a:spLocks noGrp="1"/>
          </p:cNvSpPr>
          <p:nvPr>
            <p:ph type="body" sz="quarter" idx="16"/>
          </p:nvPr>
        </p:nvSpPr>
        <p:spPr>
          <a:xfrm>
            <a:off x="479425" y="1376363"/>
            <a:ext cx="3511550" cy="2339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6">
            <a:extLst>
              <a:ext uri="{FF2B5EF4-FFF2-40B4-BE49-F238E27FC236}">
                <a16:creationId xmlns:a16="http://schemas.microsoft.com/office/drawing/2014/main" id="{B0890861-B806-47BC-BFB1-461159E5CE24}"/>
              </a:ext>
            </a:extLst>
          </p:cNvPr>
          <p:cNvSpPr>
            <a:spLocks noGrp="1"/>
          </p:cNvSpPr>
          <p:nvPr>
            <p:ph type="body" sz="quarter" idx="17"/>
          </p:nvPr>
        </p:nvSpPr>
        <p:spPr>
          <a:xfrm>
            <a:off x="4350703" y="1376363"/>
            <a:ext cx="3511550" cy="233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6">
            <a:extLst>
              <a:ext uri="{FF2B5EF4-FFF2-40B4-BE49-F238E27FC236}">
                <a16:creationId xmlns:a16="http://schemas.microsoft.com/office/drawing/2014/main" id="{A961FB02-5A5D-4107-AD01-5ABD49191D1F}"/>
              </a:ext>
            </a:extLst>
          </p:cNvPr>
          <p:cNvSpPr>
            <a:spLocks noGrp="1"/>
          </p:cNvSpPr>
          <p:nvPr>
            <p:ph type="body" sz="quarter" idx="18"/>
          </p:nvPr>
        </p:nvSpPr>
        <p:spPr>
          <a:xfrm>
            <a:off x="8193723" y="1376363"/>
            <a:ext cx="3511550" cy="233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BDDC0793-5B77-4B62-8A97-169563E402F5}"/>
              </a:ext>
            </a:extLst>
          </p:cNvPr>
          <p:cNvSpPr/>
          <p:nvPr userDrawn="1"/>
        </p:nvSpPr>
        <p:spPr>
          <a:xfrm>
            <a:off x="479425" y="5519040"/>
            <a:ext cx="3514408" cy="5388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16E170-4C9A-4134-92FA-C3EB6B85C6F3}"/>
              </a:ext>
            </a:extLst>
          </p:cNvPr>
          <p:cNvSpPr/>
          <p:nvPr userDrawn="1"/>
        </p:nvSpPr>
        <p:spPr>
          <a:xfrm>
            <a:off x="4335145" y="5519040"/>
            <a:ext cx="3514408" cy="5388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B383C3F-9717-4212-9E27-9416D92396D2}"/>
              </a:ext>
            </a:extLst>
          </p:cNvPr>
          <p:cNvSpPr/>
          <p:nvPr userDrawn="1"/>
        </p:nvSpPr>
        <p:spPr>
          <a:xfrm>
            <a:off x="8190865" y="5519040"/>
            <a:ext cx="3514408" cy="5388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5F971943-F7FA-4F8D-8BD5-B6439F97A475}"/>
              </a:ext>
            </a:extLst>
          </p:cNvPr>
          <p:cNvSpPr>
            <a:spLocks noGrp="1"/>
          </p:cNvSpPr>
          <p:nvPr>
            <p:ph type="body" sz="quarter" idx="19"/>
          </p:nvPr>
        </p:nvSpPr>
        <p:spPr>
          <a:xfrm>
            <a:off x="479425" y="5519738"/>
            <a:ext cx="3511550" cy="538162"/>
          </a:xfrm>
        </p:spPr>
        <p:txBody>
          <a:bodyPr anchor="ctr">
            <a:normAutofit/>
          </a:bodyPr>
          <a:lstStyle>
            <a:lvl1pPr algn="ctr">
              <a:defRPr sz="1600">
                <a:solidFill>
                  <a:schemeClr val="bg1"/>
                </a:solidFill>
              </a:defRPr>
            </a:lvl1pPr>
            <a:lvl2pPr>
              <a:buNone/>
              <a:defRPr/>
            </a:lvl2pPr>
          </a:lstStyle>
          <a:p>
            <a:pPr lvl="0"/>
            <a:r>
              <a:rPr lang="en-US" dirty="0"/>
              <a:t>Click to edit Master text styles</a:t>
            </a:r>
          </a:p>
        </p:txBody>
      </p:sp>
      <p:sp>
        <p:nvSpPr>
          <p:cNvPr id="21" name="Text Placeholder 7">
            <a:extLst>
              <a:ext uri="{FF2B5EF4-FFF2-40B4-BE49-F238E27FC236}">
                <a16:creationId xmlns:a16="http://schemas.microsoft.com/office/drawing/2014/main" id="{B363FCA2-0431-4805-ABCB-C2E6C36AB6DD}"/>
              </a:ext>
            </a:extLst>
          </p:cNvPr>
          <p:cNvSpPr>
            <a:spLocks noGrp="1"/>
          </p:cNvSpPr>
          <p:nvPr>
            <p:ph type="body" sz="quarter" idx="20"/>
          </p:nvPr>
        </p:nvSpPr>
        <p:spPr>
          <a:xfrm>
            <a:off x="4338003" y="5519040"/>
            <a:ext cx="3511550" cy="538162"/>
          </a:xfrm>
        </p:spPr>
        <p:txBody>
          <a:bodyPr anchor="ctr">
            <a:normAutofit/>
          </a:bodyPr>
          <a:lstStyle>
            <a:lvl1pPr algn="ctr">
              <a:defRPr sz="1600">
                <a:solidFill>
                  <a:schemeClr val="bg1"/>
                </a:solidFill>
              </a:defRPr>
            </a:lvl1pPr>
            <a:lvl2pPr>
              <a:buNone/>
              <a:defRPr/>
            </a:lvl2pPr>
          </a:lstStyle>
          <a:p>
            <a:pPr lvl="0"/>
            <a:r>
              <a:rPr lang="en-US" dirty="0"/>
              <a:t>Click to edit Master text styles</a:t>
            </a:r>
          </a:p>
        </p:txBody>
      </p:sp>
      <p:sp>
        <p:nvSpPr>
          <p:cNvPr id="23" name="Text Placeholder 7">
            <a:extLst>
              <a:ext uri="{FF2B5EF4-FFF2-40B4-BE49-F238E27FC236}">
                <a16:creationId xmlns:a16="http://schemas.microsoft.com/office/drawing/2014/main" id="{2DC235DA-BED1-4BA0-977D-8B9EC891D7DB}"/>
              </a:ext>
            </a:extLst>
          </p:cNvPr>
          <p:cNvSpPr>
            <a:spLocks noGrp="1"/>
          </p:cNvSpPr>
          <p:nvPr>
            <p:ph type="body" sz="quarter" idx="21"/>
          </p:nvPr>
        </p:nvSpPr>
        <p:spPr>
          <a:xfrm>
            <a:off x="8193723" y="5519040"/>
            <a:ext cx="3511550" cy="538162"/>
          </a:xfrm>
        </p:spPr>
        <p:txBody>
          <a:bodyPr anchor="ctr">
            <a:normAutofit/>
          </a:bodyPr>
          <a:lstStyle>
            <a:lvl1pPr algn="ctr">
              <a:defRPr sz="1600">
                <a:solidFill>
                  <a:schemeClr val="bg1"/>
                </a:solidFill>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406246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0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3A47E-3EE9-49FA-92ED-69A1EB4C7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491C94-B3A9-4635-B39C-8AE984DFE70C}"/>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C45A880B-3CEC-4A6D-8E17-FBE62B6A97F4}"/>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43A0BC23-8EEF-48F2-9307-AE0106F5F0E2}"/>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7" name="Picture Placeholder 6">
            <a:extLst>
              <a:ext uri="{FF2B5EF4-FFF2-40B4-BE49-F238E27FC236}">
                <a16:creationId xmlns:a16="http://schemas.microsoft.com/office/drawing/2014/main" id="{5EED67D8-6DE4-44A5-B632-2C9ACC179762}"/>
              </a:ext>
            </a:extLst>
          </p:cNvPr>
          <p:cNvSpPr>
            <a:spLocks noGrp="1"/>
          </p:cNvSpPr>
          <p:nvPr>
            <p:ph type="pic" sz="quarter" idx="13"/>
          </p:nvPr>
        </p:nvSpPr>
        <p:spPr>
          <a:xfrm>
            <a:off x="479425" y="1376363"/>
            <a:ext cx="4184015" cy="2897187"/>
          </a:xfrm>
        </p:spPr>
        <p:txBody>
          <a:bodyPr/>
          <a:lstStyle/>
          <a:p>
            <a:endParaRPr lang="en-GB"/>
          </a:p>
        </p:txBody>
      </p:sp>
      <p:sp>
        <p:nvSpPr>
          <p:cNvPr id="13" name="Content Placeholder 12">
            <a:extLst>
              <a:ext uri="{FF2B5EF4-FFF2-40B4-BE49-F238E27FC236}">
                <a16:creationId xmlns:a16="http://schemas.microsoft.com/office/drawing/2014/main" id="{6E1A5741-2FD8-4700-9F72-BA33EC761F71}"/>
              </a:ext>
            </a:extLst>
          </p:cNvPr>
          <p:cNvSpPr>
            <a:spLocks noGrp="1"/>
          </p:cNvSpPr>
          <p:nvPr>
            <p:ph sz="quarter" idx="14"/>
          </p:nvPr>
        </p:nvSpPr>
        <p:spPr>
          <a:xfrm>
            <a:off x="479425" y="4632325"/>
            <a:ext cx="4198938" cy="142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4">
            <a:extLst>
              <a:ext uri="{FF2B5EF4-FFF2-40B4-BE49-F238E27FC236}">
                <a16:creationId xmlns:a16="http://schemas.microsoft.com/office/drawing/2014/main" id="{A94AA610-8120-486D-99DB-5957FA550FCF}"/>
              </a:ext>
            </a:extLst>
          </p:cNvPr>
          <p:cNvSpPr>
            <a:spLocks noGrp="1"/>
          </p:cNvSpPr>
          <p:nvPr>
            <p:ph sz="quarter" idx="15"/>
          </p:nvPr>
        </p:nvSpPr>
        <p:spPr>
          <a:xfrm>
            <a:off x="5037138" y="1376363"/>
            <a:ext cx="6675437" cy="2897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2">
            <a:extLst>
              <a:ext uri="{FF2B5EF4-FFF2-40B4-BE49-F238E27FC236}">
                <a16:creationId xmlns:a16="http://schemas.microsoft.com/office/drawing/2014/main" id="{50237343-76CE-498A-868E-AE66DA08BB4C}"/>
              </a:ext>
            </a:extLst>
          </p:cNvPr>
          <p:cNvSpPr>
            <a:spLocks noGrp="1"/>
          </p:cNvSpPr>
          <p:nvPr>
            <p:ph sz="quarter" idx="16"/>
          </p:nvPr>
        </p:nvSpPr>
        <p:spPr>
          <a:xfrm>
            <a:off x="5036697" y="4632325"/>
            <a:ext cx="6675878" cy="142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6248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stom Layout 0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C848-DEAC-4286-9D49-BE78F2DA56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D5F9A8-02D1-4301-BFCC-894994EC485B}"/>
              </a:ext>
            </a:extLst>
          </p:cNvPr>
          <p:cNvSpPr>
            <a:spLocks noGrp="1"/>
          </p:cNvSpPr>
          <p:nvPr>
            <p:ph idx="1"/>
          </p:nvPr>
        </p:nvSpPr>
        <p:spPr>
          <a:xfrm>
            <a:off x="480971" y="1376364"/>
            <a:ext cx="11233150" cy="3411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7310BA-9AD1-4CC2-A350-203A104892E1}"/>
              </a:ext>
            </a:extLst>
          </p:cNvPr>
          <p:cNvSpPr>
            <a:spLocks noGrp="1"/>
          </p:cNvSpPr>
          <p:nvPr>
            <p:ph type="dt" sz="half" idx="10"/>
          </p:nvPr>
        </p:nvSpPr>
        <p:spPr/>
        <p:txBody>
          <a:bodyPr/>
          <a:lstStyle/>
          <a:p>
            <a:endParaRPr lang="en-GB" sz="1100" dirty="0"/>
          </a:p>
        </p:txBody>
      </p:sp>
      <p:sp>
        <p:nvSpPr>
          <p:cNvPr id="8" name="Footer Placeholder 7">
            <a:extLst>
              <a:ext uri="{FF2B5EF4-FFF2-40B4-BE49-F238E27FC236}">
                <a16:creationId xmlns:a16="http://schemas.microsoft.com/office/drawing/2014/main" id="{16226CA0-01CD-46ED-AFE0-662991C0198D}"/>
              </a:ext>
            </a:extLst>
          </p:cNvPr>
          <p:cNvSpPr>
            <a:spLocks noGrp="1"/>
          </p:cNvSpPr>
          <p:nvPr>
            <p:ph type="ftr" sz="quarter" idx="11"/>
          </p:nvPr>
        </p:nvSpPr>
        <p:spPr/>
        <p:txBody>
          <a:bodyPr/>
          <a:lstStyle/>
          <a:p>
            <a:endParaRPr lang="en-GB" sz="1100" dirty="0"/>
          </a:p>
        </p:txBody>
      </p:sp>
      <p:sp>
        <p:nvSpPr>
          <p:cNvPr id="9" name="Slide Number Placeholder 8">
            <a:extLst>
              <a:ext uri="{FF2B5EF4-FFF2-40B4-BE49-F238E27FC236}">
                <a16:creationId xmlns:a16="http://schemas.microsoft.com/office/drawing/2014/main" id="{6EF3C07A-8C7A-41AA-A85A-B1065CAB4C61}"/>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5" name="Content Placeholder 4">
            <a:extLst>
              <a:ext uri="{FF2B5EF4-FFF2-40B4-BE49-F238E27FC236}">
                <a16:creationId xmlns:a16="http://schemas.microsoft.com/office/drawing/2014/main" id="{94DB15B0-A331-41B2-88C8-00D96AE914F8}"/>
              </a:ext>
            </a:extLst>
          </p:cNvPr>
          <p:cNvSpPr>
            <a:spLocks noGrp="1"/>
          </p:cNvSpPr>
          <p:nvPr>
            <p:ph sz="quarter" idx="13"/>
          </p:nvPr>
        </p:nvSpPr>
        <p:spPr>
          <a:xfrm>
            <a:off x="479425" y="5078413"/>
            <a:ext cx="11233150" cy="97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0028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 Layout 0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83AE5-8080-4F35-8B70-2134699039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FE01B32-C697-436D-8A69-E5153624FCD7}"/>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F8479666-AAC5-428F-8784-3B081FB6612A}"/>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F782995F-F564-4BD1-AFCE-DE651874E969}"/>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6" name="Content Placeholder 2">
            <a:extLst>
              <a:ext uri="{FF2B5EF4-FFF2-40B4-BE49-F238E27FC236}">
                <a16:creationId xmlns:a16="http://schemas.microsoft.com/office/drawing/2014/main" id="{34EA0D58-54CB-467C-B327-6F8F38662833}"/>
              </a:ext>
            </a:extLst>
          </p:cNvPr>
          <p:cNvSpPr>
            <a:spLocks noGrp="1"/>
          </p:cNvSpPr>
          <p:nvPr>
            <p:ph idx="1"/>
          </p:nvPr>
        </p:nvSpPr>
        <p:spPr>
          <a:xfrm>
            <a:off x="480971" y="1376364"/>
            <a:ext cx="5794417" cy="4681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EB1ADF11-F1D2-4C47-9035-FBA87A81CCB3}"/>
              </a:ext>
            </a:extLst>
          </p:cNvPr>
          <p:cNvSpPr/>
          <p:nvPr userDrawn="1"/>
        </p:nvSpPr>
        <p:spPr>
          <a:xfrm>
            <a:off x="6634163" y="1390649"/>
            <a:ext cx="5078412" cy="1485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a:spcAft>
                <a:spcPts val="600"/>
              </a:spcAft>
              <a:buClr>
                <a:schemeClr val="bg2"/>
              </a:buClr>
            </a:pPr>
            <a:endParaRPr lang="en-GB" sz="1200" dirty="0">
              <a:solidFill>
                <a:schemeClr val="bg1"/>
              </a:solidFill>
            </a:endParaRPr>
          </a:p>
        </p:txBody>
      </p:sp>
      <p:sp>
        <p:nvSpPr>
          <p:cNvPr id="9" name="Rectangle 8">
            <a:extLst>
              <a:ext uri="{FF2B5EF4-FFF2-40B4-BE49-F238E27FC236}">
                <a16:creationId xmlns:a16="http://schemas.microsoft.com/office/drawing/2014/main" id="{C49B8DFF-CE9D-424D-9489-19493B7839CA}"/>
              </a:ext>
            </a:extLst>
          </p:cNvPr>
          <p:cNvSpPr/>
          <p:nvPr userDrawn="1"/>
        </p:nvSpPr>
        <p:spPr>
          <a:xfrm>
            <a:off x="6634163" y="3000437"/>
            <a:ext cx="5078412" cy="1485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a:spcAft>
                <a:spcPts val="600"/>
              </a:spcAft>
              <a:buClr>
                <a:schemeClr val="bg2"/>
              </a:buClr>
            </a:pPr>
            <a:endParaRPr lang="en-GB" sz="1200" dirty="0">
              <a:solidFill>
                <a:schemeClr val="bg1"/>
              </a:solidFill>
            </a:endParaRPr>
          </a:p>
        </p:txBody>
      </p:sp>
      <p:sp>
        <p:nvSpPr>
          <p:cNvPr id="10" name="Rectangle 9">
            <a:extLst>
              <a:ext uri="{FF2B5EF4-FFF2-40B4-BE49-F238E27FC236}">
                <a16:creationId xmlns:a16="http://schemas.microsoft.com/office/drawing/2014/main" id="{BB7E941A-1F29-421A-B7FD-CF7CCBB32B06}"/>
              </a:ext>
            </a:extLst>
          </p:cNvPr>
          <p:cNvSpPr/>
          <p:nvPr userDrawn="1"/>
        </p:nvSpPr>
        <p:spPr>
          <a:xfrm>
            <a:off x="6634163" y="4572126"/>
            <a:ext cx="5078412" cy="14857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a:spcAft>
                <a:spcPts val="600"/>
              </a:spcAft>
              <a:buClr>
                <a:schemeClr val="bg2"/>
              </a:buClr>
            </a:pPr>
            <a:endParaRPr lang="en-GB" sz="1200" dirty="0">
              <a:solidFill>
                <a:schemeClr val="bg1"/>
              </a:solidFill>
            </a:endParaRPr>
          </a:p>
        </p:txBody>
      </p:sp>
      <p:sp>
        <p:nvSpPr>
          <p:cNvPr id="12" name="Text Placeholder 11">
            <a:extLst>
              <a:ext uri="{FF2B5EF4-FFF2-40B4-BE49-F238E27FC236}">
                <a16:creationId xmlns:a16="http://schemas.microsoft.com/office/drawing/2014/main" id="{2617A7B2-D3AF-4296-A3FE-A9C3EC1101BC}"/>
              </a:ext>
            </a:extLst>
          </p:cNvPr>
          <p:cNvSpPr>
            <a:spLocks noGrp="1"/>
          </p:cNvSpPr>
          <p:nvPr>
            <p:ph type="body" sz="quarter" idx="13"/>
          </p:nvPr>
        </p:nvSpPr>
        <p:spPr>
          <a:xfrm>
            <a:off x="6634163" y="1390650"/>
            <a:ext cx="5078412" cy="1485900"/>
          </a:xfrm>
        </p:spPr>
        <p:txBody>
          <a:bodyPr lIns="216000" tIns="18000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11">
            <a:extLst>
              <a:ext uri="{FF2B5EF4-FFF2-40B4-BE49-F238E27FC236}">
                <a16:creationId xmlns:a16="http://schemas.microsoft.com/office/drawing/2014/main" id="{C1A6C7A0-A465-4290-80AC-EA29C983B4E2}"/>
              </a:ext>
            </a:extLst>
          </p:cNvPr>
          <p:cNvSpPr>
            <a:spLocks noGrp="1"/>
          </p:cNvSpPr>
          <p:nvPr>
            <p:ph type="body" sz="quarter" idx="14"/>
          </p:nvPr>
        </p:nvSpPr>
        <p:spPr>
          <a:xfrm>
            <a:off x="6634163" y="3000437"/>
            <a:ext cx="5078412" cy="1485900"/>
          </a:xfrm>
        </p:spPr>
        <p:txBody>
          <a:bodyPr lIns="216000" tIns="180000">
            <a:normAutofit/>
          </a:bodyPr>
          <a:lstStyle>
            <a:lvl1pPr>
              <a:defRPr sz="1800">
                <a:solidFill>
                  <a:schemeClr val="bg1"/>
                </a:solidFill>
              </a:defRPr>
            </a:lvl1pPr>
            <a:lvl2pPr>
              <a:buClrTx/>
              <a:defRPr sz="1600">
                <a:solidFill>
                  <a:schemeClr val="bg1"/>
                </a:solidFill>
              </a:defRPr>
            </a:lvl2pPr>
            <a:lvl3pPr>
              <a:buClrTx/>
              <a:defRPr sz="1400">
                <a:solidFill>
                  <a:schemeClr val="bg1"/>
                </a:solidFill>
              </a:defRPr>
            </a:lvl3pPr>
            <a:lvl4pPr>
              <a:buClrTx/>
              <a:defRPr sz="1200">
                <a:solidFill>
                  <a:schemeClr val="bg1"/>
                </a:solidFill>
              </a:defRPr>
            </a:lvl4pPr>
            <a:lvl5pPr>
              <a:buClrTx/>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1">
            <a:extLst>
              <a:ext uri="{FF2B5EF4-FFF2-40B4-BE49-F238E27FC236}">
                <a16:creationId xmlns:a16="http://schemas.microsoft.com/office/drawing/2014/main" id="{A2D59AA9-F1B4-49D9-AE11-D2B29E48C509}"/>
              </a:ext>
            </a:extLst>
          </p:cNvPr>
          <p:cNvSpPr>
            <a:spLocks noGrp="1"/>
          </p:cNvSpPr>
          <p:nvPr>
            <p:ph type="body" sz="quarter" idx="15"/>
          </p:nvPr>
        </p:nvSpPr>
        <p:spPr>
          <a:xfrm>
            <a:off x="6634163" y="4572126"/>
            <a:ext cx="5078412" cy="1485900"/>
          </a:xfrm>
        </p:spPr>
        <p:txBody>
          <a:bodyPr lIns="216000" tIns="180000">
            <a:normAutofit/>
          </a:bodyPr>
          <a:lstStyle>
            <a:lvl1pPr>
              <a:defRPr sz="1800">
                <a:solidFill>
                  <a:schemeClr val="bg1"/>
                </a:solidFill>
              </a:defRPr>
            </a:lvl1pPr>
            <a:lvl2pPr>
              <a:buClrTx/>
              <a:defRPr sz="1600">
                <a:solidFill>
                  <a:schemeClr val="bg1"/>
                </a:solidFill>
              </a:defRPr>
            </a:lvl2pPr>
            <a:lvl3pPr>
              <a:buClrTx/>
              <a:defRPr sz="1400">
                <a:solidFill>
                  <a:schemeClr val="bg1"/>
                </a:solidFill>
              </a:defRPr>
            </a:lvl3pPr>
            <a:lvl4pPr>
              <a:buClrTx/>
              <a:defRPr sz="1200">
                <a:solidFill>
                  <a:schemeClr val="bg1"/>
                </a:solidFill>
              </a:defRPr>
            </a:lvl4pPr>
            <a:lvl5pPr>
              <a:buClrTx/>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5383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indoor, ceiling, floor, room&#10;&#10;Description automatically generated">
            <a:extLst>
              <a:ext uri="{FF2B5EF4-FFF2-40B4-BE49-F238E27FC236}">
                <a16:creationId xmlns:a16="http://schemas.microsoft.com/office/drawing/2014/main" id="{6DC02EEC-AECA-8647-8293-35AF69F6452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4086" t="30624" r="12" b="24815"/>
          <a:stretch/>
        </p:blipFill>
        <p:spPr>
          <a:xfrm>
            <a:off x="479425" y="-1"/>
            <a:ext cx="11250658"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98479" y="-1"/>
            <a:ext cx="11231604" cy="3716338"/>
          </a:xfrm>
          <a:prstGeom prst="rect">
            <a:avLst/>
          </a:prstGeom>
          <a:gradFill flip="none" rotWithShape="1">
            <a:gsLst>
              <a:gs pos="12000">
                <a:schemeClr val="tx1">
                  <a:alpha val="79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6481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159730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BB96452-7340-4975-8DD5-6754007EAD9A}"/>
              </a:ext>
            </a:extLst>
          </p:cNvPr>
          <p:cNvSpPr>
            <a:spLocks noGrp="1"/>
          </p:cNvSpPr>
          <p:nvPr>
            <p:ph type="dt" sz="half" idx="10"/>
          </p:nvPr>
        </p:nvSpPr>
        <p:spPr/>
        <p:txBody>
          <a:bodyPr/>
          <a:lstStyle/>
          <a:p>
            <a:endParaRPr lang="en-GB" sz="1100" dirty="0"/>
          </a:p>
        </p:txBody>
      </p:sp>
      <p:sp>
        <p:nvSpPr>
          <p:cNvPr id="6" name="Footer Placeholder 5">
            <a:extLst>
              <a:ext uri="{FF2B5EF4-FFF2-40B4-BE49-F238E27FC236}">
                <a16:creationId xmlns:a16="http://schemas.microsoft.com/office/drawing/2014/main" id="{5F3153AF-E777-4579-8D05-5DFC9583C9C4}"/>
              </a:ext>
            </a:extLst>
          </p:cNvPr>
          <p:cNvSpPr>
            <a:spLocks noGrp="1"/>
          </p:cNvSpPr>
          <p:nvPr>
            <p:ph type="ftr" sz="quarter" idx="11"/>
          </p:nvPr>
        </p:nvSpPr>
        <p:spPr/>
        <p:txBody>
          <a:bodyPr/>
          <a:lstStyle/>
          <a:p>
            <a:endParaRPr lang="en-GB" sz="1100" dirty="0"/>
          </a:p>
        </p:txBody>
      </p:sp>
      <p:sp>
        <p:nvSpPr>
          <p:cNvPr id="7" name="Slide Number Placeholder 6">
            <a:extLst>
              <a:ext uri="{FF2B5EF4-FFF2-40B4-BE49-F238E27FC236}">
                <a16:creationId xmlns:a16="http://schemas.microsoft.com/office/drawing/2014/main" id="{D8262C03-B5D4-4591-A4FE-A981DA0190D4}"/>
              </a:ext>
            </a:extLst>
          </p:cNvPr>
          <p:cNvSpPr>
            <a:spLocks noGrp="1"/>
          </p:cNvSpPr>
          <p:nvPr>
            <p:ph type="sldNum" sz="quarter" idx="12"/>
          </p:nvPr>
        </p:nvSpPr>
        <p:spPr/>
        <p:txBody>
          <a:body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398498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sky, outdoor, cloudy, guitar&#10;&#10;Description automatically generated">
            <a:extLst>
              <a:ext uri="{FF2B5EF4-FFF2-40B4-BE49-F238E27FC236}">
                <a16:creationId xmlns:a16="http://schemas.microsoft.com/office/drawing/2014/main" id="{64FFF5A4-3219-ED43-857A-432EB2A9794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35162" b="18426"/>
          <a:stretch/>
        </p:blipFill>
        <p:spPr>
          <a:xfrm>
            <a:off x="464152" y="-1"/>
            <a:ext cx="11263696" cy="3716339"/>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96244" y="0"/>
            <a:ext cx="11231604" cy="3716338"/>
          </a:xfrm>
          <a:prstGeom prst="rect">
            <a:avLst/>
          </a:prstGeom>
          <a:gradFill flip="none" rotWithShape="1">
            <a:gsLst>
              <a:gs pos="12000">
                <a:schemeClr val="tx1">
                  <a:alpha val="74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1055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sky, outdoor, road&#10;&#10;Description automatically generated">
            <a:extLst>
              <a:ext uri="{FF2B5EF4-FFF2-40B4-BE49-F238E27FC236}">
                <a16:creationId xmlns:a16="http://schemas.microsoft.com/office/drawing/2014/main" id="{DCD589B6-E66D-481A-B644-0CFE4C50917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9260" b="46685"/>
          <a:stretch/>
        </p:blipFill>
        <p:spPr>
          <a:xfrm>
            <a:off x="480198" y="0"/>
            <a:ext cx="11247650"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80198" y="0"/>
            <a:ext cx="11231604" cy="3716338"/>
          </a:xfrm>
          <a:prstGeom prst="rect">
            <a:avLst/>
          </a:prstGeom>
          <a:gradFill flip="none" rotWithShape="1">
            <a:gsLst>
              <a:gs pos="12000">
                <a:schemeClr val="tx1">
                  <a:alpha val="33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51059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C848-DEAC-4286-9D49-BE78F2DA56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D5F9A8-02D1-4301-BFCC-894994EC48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7310BA-9AD1-4CC2-A350-203A104892E1}"/>
              </a:ext>
            </a:extLst>
          </p:cNvPr>
          <p:cNvSpPr>
            <a:spLocks noGrp="1"/>
          </p:cNvSpPr>
          <p:nvPr>
            <p:ph type="dt" sz="half" idx="10"/>
          </p:nvPr>
        </p:nvSpPr>
        <p:spPr/>
        <p:txBody>
          <a:bodyPr/>
          <a:lstStyle/>
          <a:p>
            <a:endParaRPr lang="en-GB" sz="1100" dirty="0"/>
          </a:p>
        </p:txBody>
      </p:sp>
      <p:sp>
        <p:nvSpPr>
          <p:cNvPr id="8" name="Footer Placeholder 7">
            <a:extLst>
              <a:ext uri="{FF2B5EF4-FFF2-40B4-BE49-F238E27FC236}">
                <a16:creationId xmlns:a16="http://schemas.microsoft.com/office/drawing/2014/main" id="{16226CA0-01CD-46ED-AFE0-662991C0198D}"/>
              </a:ext>
            </a:extLst>
          </p:cNvPr>
          <p:cNvSpPr>
            <a:spLocks noGrp="1"/>
          </p:cNvSpPr>
          <p:nvPr>
            <p:ph type="ftr" sz="quarter" idx="11"/>
          </p:nvPr>
        </p:nvSpPr>
        <p:spPr/>
        <p:txBody>
          <a:bodyPr/>
          <a:lstStyle/>
          <a:p>
            <a:endParaRPr lang="en-GB" sz="1100" dirty="0"/>
          </a:p>
        </p:txBody>
      </p:sp>
      <p:sp>
        <p:nvSpPr>
          <p:cNvPr id="9" name="Slide Number Placeholder 8">
            <a:extLst>
              <a:ext uri="{FF2B5EF4-FFF2-40B4-BE49-F238E27FC236}">
                <a16:creationId xmlns:a16="http://schemas.microsoft.com/office/drawing/2014/main" id="{6EF3C07A-8C7A-41AA-A85A-B1065CAB4C61}"/>
              </a:ext>
            </a:extLst>
          </p:cNvPr>
          <p:cNvSpPr>
            <a:spLocks noGrp="1"/>
          </p:cNvSpPr>
          <p:nvPr>
            <p:ph type="sldNum" sz="quarter" idx="12"/>
          </p:nvPr>
        </p:nvSpPr>
        <p:spPr/>
        <p:txBody>
          <a:body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405689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C848-DEAC-4286-9D49-BE78F2DA56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D5F9A8-02D1-4301-BFCC-894994EC485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7310BA-9AD1-4CC2-A350-203A104892E1}"/>
              </a:ext>
            </a:extLst>
          </p:cNvPr>
          <p:cNvSpPr>
            <a:spLocks noGrp="1"/>
          </p:cNvSpPr>
          <p:nvPr>
            <p:ph type="dt" sz="half" idx="10"/>
          </p:nvPr>
        </p:nvSpPr>
        <p:spPr/>
        <p:txBody>
          <a:bodyPr/>
          <a:lstStyle/>
          <a:p>
            <a:endParaRPr lang="en-GB" sz="1100" dirty="0"/>
          </a:p>
        </p:txBody>
      </p:sp>
      <p:sp>
        <p:nvSpPr>
          <p:cNvPr id="8" name="Footer Placeholder 7">
            <a:extLst>
              <a:ext uri="{FF2B5EF4-FFF2-40B4-BE49-F238E27FC236}">
                <a16:creationId xmlns:a16="http://schemas.microsoft.com/office/drawing/2014/main" id="{16226CA0-01CD-46ED-AFE0-662991C0198D}"/>
              </a:ext>
            </a:extLst>
          </p:cNvPr>
          <p:cNvSpPr>
            <a:spLocks noGrp="1"/>
          </p:cNvSpPr>
          <p:nvPr>
            <p:ph type="ftr" sz="quarter" idx="11"/>
          </p:nvPr>
        </p:nvSpPr>
        <p:spPr/>
        <p:txBody>
          <a:bodyPr/>
          <a:lstStyle/>
          <a:p>
            <a:endParaRPr lang="en-GB" sz="1100" dirty="0"/>
          </a:p>
        </p:txBody>
      </p:sp>
      <p:sp>
        <p:nvSpPr>
          <p:cNvPr id="9" name="Slide Number Placeholder 8">
            <a:extLst>
              <a:ext uri="{FF2B5EF4-FFF2-40B4-BE49-F238E27FC236}">
                <a16:creationId xmlns:a16="http://schemas.microsoft.com/office/drawing/2014/main" id="{6EF3C07A-8C7A-41AA-A85A-B1065CAB4C61}"/>
              </a:ext>
            </a:extLst>
          </p:cNvPr>
          <p:cNvSpPr>
            <a:spLocks noGrp="1"/>
          </p:cNvSpPr>
          <p:nvPr>
            <p:ph type="sldNum" sz="quarter" idx="12"/>
          </p:nvPr>
        </p:nvSpPr>
        <p:spPr/>
        <p:txBody>
          <a:bodyPr/>
          <a:lstStyle/>
          <a:p>
            <a:fld id="{A9127C4A-68AE-42AA-98AE-96759E14B5F4}" type="slidenum">
              <a:rPr lang="en-GB" smtClean="0"/>
              <a:pPr/>
              <a:t>‹#›</a:t>
            </a:fld>
            <a:endParaRPr lang="en-GB" sz="1100"/>
          </a:p>
        </p:txBody>
      </p:sp>
      <p:grpSp>
        <p:nvGrpSpPr>
          <p:cNvPr id="10" name="Graphic 7">
            <a:extLst>
              <a:ext uri="{FF2B5EF4-FFF2-40B4-BE49-F238E27FC236}">
                <a16:creationId xmlns:a16="http://schemas.microsoft.com/office/drawing/2014/main" id="{9ECADAA6-D94A-4BD9-99E1-54F958AC2960}"/>
              </a:ext>
            </a:extLst>
          </p:cNvPr>
          <p:cNvGrpSpPr/>
          <p:nvPr userDrawn="1"/>
        </p:nvGrpSpPr>
        <p:grpSpPr>
          <a:xfrm>
            <a:off x="478920" y="6310009"/>
            <a:ext cx="886088" cy="215900"/>
            <a:chOff x="-872472" y="5764567"/>
            <a:chExt cx="1876425" cy="457200"/>
          </a:xfrm>
          <a:solidFill>
            <a:schemeClr val="bg1"/>
          </a:solidFill>
        </p:grpSpPr>
        <p:sp>
          <p:nvSpPr>
            <p:cNvPr id="11" name="Freeform: Shape 10">
              <a:extLst>
                <a:ext uri="{FF2B5EF4-FFF2-40B4-BE49-F238E27FC236}">
                  <a16:creationId xmlns:a16="http://schemas.microsoft.com/office/drawing/2014/main" id="{75FD1FF1-CD3F-44A5-B012-8ACA783B69B8}"/>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2"/>
            </a:solidFill>
            <a:ln w="9525" cap="flat">
              <a:noFill/>
              <a:prstDash val="solid"/>
              <a:miter/>
            </a:ln>
          </p:spPr>
          <p:txBody>
            <a:bodyPr rtlCol="0" anchor="ctr"/>
            <a:lstStyle/>
            <a:p>
              <a:endParaRPr lang="fr-FR"/>
            </a:p>
          </p:txBody>
        </p:sp>
        <p:sp>
          <p:nvSpPr>
            <p:cNvPr id="12" name="Freeform: Shape 11">
              <a:extLst>
                <a:ext uri="{FF2B5EF4-FFF2-40B4-BE49-F238E27FC236}">
                  <a16:creationId xmlns:a16="http://schemas.microsoft.com/office/drawing/2014/main" id="{5B196CA6-DC0C-487A-88CC-FD29620124F3}"/>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149570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97ED37-B773-4318-92D3-89270B6A108F}"/>
              </a:ext>
            </a:extLst>
          </p:cNvPr>
          <p:cNvSpPr>
            <a:spLocks noGrp="1"/>
          </p:cNvSpPr>
          <p:nvPr>
            <p:ph sz="half" idx="1"/>
          </p:nvPr>
        </p:nvSpPr>
        <p:spPr>
          <a:xfrm>
            <a:off x="480971" y="1376362"/>
            <a:ext cx="543600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5FDFD88D-39D3-45FE-B8F1-12A08AAC6EA2}"/>
              </a:ext>
            </a:extLst>
          </p:cNvPr>
          <p:cNvSpPr>
            <a:spLocks noGrp="1"/>
          </p:cNvSpPr>
          <p:nvPr>
            <p:ph sz="half" idx="2"/>
          </p:nvPr>
        </p:nvSpPr>
        <p:spPr>
          <a:xfrm>
            <a:off x="6277526" y="1376362"/>
            <a:ext cx="543600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7">
            <a:extLst>
              <a:ext uri="{FF2B5EF4-FFF2-40B4-BE49-F238E27FC236}">
                <a16:creationId xmlns:a16="http://schemas.microsoft.com/office/drawing/2014/main" id="{356B72EA-532B-493E-8712-C03D5520C80B}"/>
              </a:ext>
            </a:extLst>
          </p:cNvPr>
          <p:cNvSpPr>
            <a:spLocks noGrp="1"/>
          </p:cNvSpPr>
          <p:nvPr>
            <p:ph type="title"/>
          </p:nvPr>
        </p:nvSpPr>
        <p:spPr/>
        <p:txBody>
          <a:bodyPr/>
          <a:lstStyle/>
          <a:p>
            <a:r>
              <a:rPr lang="en-US"/>
              <a:t>Click to edit Master title style</a:t>
            </a:r>
            <a:endParaRPr lang="en-GB"/>
          </a:p>
        </p:txBody>
      </p:sp>
      <p:sp>
        <p:nvSpPr>
          <p:cNvPr id="2" name="Date Placeholder 1">
            <a:extLst>
              <a:ext uri="{FF2B5EF4-FFF2-40B4-BE49-F238E27FC236}">
                <a16:creationId xmlns:a16="http://schemas.microsoft.com/office/drawing/2014/main" id="{6AE3E4BE-9BAD-4A90-B3A3-319B29AC22BC}"/>
              </a:ext>
            </a:extLst>
          </p:cNvPr>
          <p:cNvSpPr>
            <a:spLocks noGrp="1"/>
          </p:cNvSpPr>
          <p:nvPr>
            <p:ph type="dt" sz="half" idx="10"/>
          </p:nvPr>
        </p:nvSpPr>
        <p:spPr/>
        <p:txBody>
          <a:bodyPr/>
          <a:lstStyle/>
          <a:p>
            <a:endParaRPr lang="en-GB" sz="1100" dirty="0"/>
          </a:p>
        </p:txBody>
      </p:sp>
      <p:sp>
        <p:nvSpPr>
          <p:cNvPr id="9" name="Footer Placeholder 8">
            <a:extLst>
              <a:ext uri="{FF2B5EF4-FFF2-40B4-BE49-F238E27FC236}">
                <a16:creationId xmlns:a16="http://schemas.microsoft.com/office/drawing/2014/main" id="{2F06A201-792D-4BEB-B4ED-13746ABB83F1}"/>
              </a:ext>
            </a:extLst>
          </p:cNvPr>
          <p:cNvSpPr>
            <a:spLocks noGrp="1"/>
          </p:cNvSpPr>
          <p:nvPr>
            <p:ph type="ftr" sz="quarter" idx="11"/>
          </p:nvPr>
        </p:nvSpPr>
        <p:spPr/>
        <p:txBody>
          <a:bodyPr/>
          <a:lstStyle/>
          <a:p>
            <a:endParaRPr lang="en-GB" sz="1100" dirty="0"/>
          </a:p>
        </p:txBody>
      </p:sp>
      <p:sp>
        <p:nvSpPr>
          <p:cNvPr id="10" name="Slide Number Placeholder 9">
            <a:extLst>
              <a:ext uri="{FF2B5EF4-FFF2-40B4-BE49-F238E27FC236}">
                <a16:creationId xmlns:a16="http://schemas.microsoft.com/office/drawing/2014/main" id="{0FBA56E7-0255-4C6F-9AFC-1F13C75E9B08}"/>
              </a:ext>
            </a:extLst>
          </p:cNvPr>
          <p:cNvSpPr>
            <a:spLocks noGrp="1"/>
          </p:cNvSpPr>
          <p:nvPr>
            <p:ph type="sldNum" sz="quarter" idx="12"/>
          </p:nvPr>
        </p:nvSpPr>
        <p:spPr/>
        <p:txBody>
          <a:body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77318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CBE2-4676-48AA-B29E-AC6B53744451}"/>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F6F6F6F7-EAC7-4066-9399-6A604671D8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AF52A769-55C7-4423-B2D6-0C694E0737A3}"/>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66E58DF2-B451-4BCA-9908-B18B9108C419}"/>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7" name="Content Placeholder 6">
            <a:extLst>
              <a:ext uri="{FF2B5EF4-FFF2-40B4-BE49-F238E27FC236}">
                <a16:creationId xmlns:a16="http://schemas.microsoft.com/office/drawing/2014/main" id="{B1599EDB-5947-41C7-A642-8E288C2BC027}"/>
              </a:ext>
            </a:extLst>
          </p:cNvPr>
          <p:cNvSpPr>
            <a:spLocks noGrp="1"/>
          </p:cNvSpPr>
          <p:nvPr>
            <p:ph sz="quarter" idx="13"/>
          </p:nvPr>
        </p:nvSpPr>
        <p:spPr>
          <a:xfrm>
            <a:off x="481013" y="1376363"/>
            <a:ext cx="3507258"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6">
            <a:extLst>
              <a:ext uri="{FF2B5EF4-FFF2-40B4-BE49-F238E27FC236}">
                <a16:creationId xmlns:a16="http://schemas.microsoft.com/office/drawing/2014/main" id="{91060676-343F-4743-8B35-A55BF4A9C40F}"/>
              </a:ext>
            </a:extLst>
          </p:cNvPr>
          <p:cNvSpPr>
            <a:spLocks noGrp="1"/>
          </p:cNvSpPr>
          <p:nvPr>
            <p:ph sz="quarter" idx="14"/>
          </p:nvPr>
        </p:nvSpPr>
        <p:spPr>
          <a:xfrm>
            <a:off x="4337696" y="1376363"/>
            <a:ext cx="350726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6">
            <a:extLst>
              <a:ext uri="{FF2B5EF4-FFF2-40B4-BE49-F238E27FC236}">
                <a16:creationId xmlns:a16="http://schemas.microsoft.com/office/drawing/2014/main" id="{6FF8BEF2-D52A-4DB5-A8C5-79A20B79DE6F}"/>
              </a:ext>
            </a:extLst>
          </p:cNvPr>
          <p:cNvSpPr>
            <a:spLocks noGrp="1"/>
          </p:cNvSpPr>
          <p:nvPr>
            <p:ph sz="quarter" idx="15"/>
          </p:nvPr>
        </p:nvSpPr>
        <p:spPr>
          <a:xfrm>
            <a:off x="8213078" y="1376363"/>
            <a:ext cx="3507261"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2361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CBE2-4676-48AA-B29E-AC6B53744451}"/>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F6F6F6F7-EAC7-4066-9399-6A604671D8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AF52A769-55C7-4423-B2D6-0C694E0737A3}"/>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66E58DF2-B451-4BCA-9908-B18B9108C419}"/>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2" name="Content Placeholder 6">
            <a:extLst>
              <a:ext uri="{FF2B5EF4-FFF2-40B4-BE49-F238E27FC236}">
                <a16:creationId xmlns:a16="http://schemas.microsoft.com/office/drawing/2014/main" id="{C1FF38BA-5A45-4C7A-924C-14DCC7E1C9E2}"/>
              </a:ext>
            </a:extLst>
          </p:cNvPr>
          <p:cNvSpPr>
            <a:spLocks noGrp="1"/>
          </p:cNvSpPr>
          <p:nvPr>
            <p:ph sz="quarter" idx="17"/>
          </p:nvPr>
        </p:nvSpPr>
        <p:spPr>
          <a:xfrm>
            <a:off x="479426" y="1376363"/>
            <a:ext cx="5437188" cy="2166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6">
            <a:extLst>
              <a:ext uri="{FF2B5EF4-FFF2-40B4-BE49-F238E27FC236}">
                <a16:creationId xmlns:a16="http://schemas.microsoft.com/office/drawing/2014/main" id="{A9621510-1D27-4BC7-BBCB-4ECB5D49DFB5}"/>
              </a:ext>
            </a:extLst>
          </p:cNvPr>
          <p:cNvSpPr>
            <a:spLocks noGrp="1"/>
          </p:cNvSpPr>
          <p:nvPr>
            <p:ph sz="quarter" idx="18"/>
          </p:nvPr>
        </p:nvSpPr>
        <p:spPr>
          <a:xfrm>
            <a:off x="6275388" y="1376364"/>
            <a:ext cx="5440534" cy="2166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6">
            <a:extLst>
              <a:ext uri="{FF2B5EF4-FFF2-40B4-BE49-F238E27FC236}">
                <a16:creationId xmlns:a16="http://schemas.microsoft.com/office/drawing/2014/main" id="{F008F5F6-84AD-4BD5-A12A-545D56A0D02D}"/>
              </a:ext>
            </a:extLst>
          </p:cNvPr>
          <p:cNvSpPr>
            <a:spLocks noGrp="1"/>
          </p:cNvSpPr>
          <p:nvPr>
            <p:ph sz="quarter" idx="19"/>
          </p:nvPr>
        </p:nvSpPr>
        <p:spPr>
          <a:xfrm>
            <a:off x="479425" y="3901518"/>
            <a:ext cx="5437187" cy="2166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6">
            <a:extLst>
              <a:ext uri="{FF2B5EF4-FFF2-40B4-BE49-F238E27FC236}">
                <a16:creationId xmlns:a16="http://schemas.microsoft.com/office/drawing/2014/main" id="{FE5E28C6-17D8-4773-905C-917F83D2B83B}"/>
              </a:ext>
            </a:extLst>
          </p:cNvPr>
          <p:cNvSpPr>
            <a:spLocks noGrp="1"/>
          </p:cNvSpPr>
          <p:nvPr>
            <p:ph sz="quarter" idx="20"/>
          </p:nvPr>
        </p:nvSpPr>
        <p:spPr>
          <a:xfrm>
            <a:off x="6275388" y="3901518"/>
            <a:ext cx="5440534" cy="21663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3853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CBE2-4676-48AA-B29E-AC6B53744451}"/>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F6F6F6F7-EAC7-4066-9399-6A604671D8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AF52A769-55C7-4423-B2D6-0C694E0737A3}"/>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66E58DF2-B451-4BCA-9908-B18B9108C419}"/>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7" name="Content Placeholder 6">
            <a:extLst>
              <a:ext uri="{FF2B5EF4-FFF2-40B4-BE49-F238E27FC236}">
                <a16:creationId xmlns:a16="http://schemas.microsoft.com/office/drawing/2014/main" id="{B1599EDB-5947-41C7-A642-8E288C2BC027}"/>
              </a:ext>
            </a:extLst>
          </p:cNvPr>
          <p:cNvSpPr>
            <a:spLocks noGrp="1"/>
          </p:cNvSpPr>
          <p:nvPr>
            <p:ph sz="quarter" idx="13"/>
          </p:nvPr>
        </p:nvSpPr>
        <p:spPr>
          <a:xfrm>
            <a:off x="481013" y="1376363"/>
            <a:ext cx="543560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6">
            <a:extLst>
              <a:ext uri="{FF2B5EF4-FFF2-40B4-BE49-F238E27FC236}">
                <a16:creationId xmlns:a16="http://schemas.microsoft.com/office/drawing/2014/main" id="{91060676-343F-4743-8B35-A55BF4A9C40F}"/>
              </a:ext>
            </a:extLst>
          </p:cNvPr>
          <p:cNvSpPr>
            <a:spLocks noGrp="1"/>
          </p:cNvSpPr>
          <p:nvPr>
            <p:ph sz="quarter" idx="14"/>
          </p:nvPr>
        </p:nvSpPr>
        <p:spPr>
          <a:xfrm>
            <a:off x="6275389" y="1376363"/>
            <a:ext cx="2539204"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6">
            <a:extLst>
              <a:ext uri="{FF2B5EF4-FFF2-40B4-BE49-F238E27FC236}">
                <a16:creationId xmlns:a16="http://schemas.microsoft.com/office/drawing/2014/main" id="{6FF8BEF2-D52A-4DB5-A8C5-79A20B79DE6F}"/>
              </a:ext>
            </a:extLst>
          </p:cNvPr>
          <p:cNvSpPr>
            <a:spLocks noGrp="1"/>
          </p:cNvSpPr>
          <p:nvPr>
            <p:ph sz="quarter" idx="15"/>
          </p:nvPr>
        </p:nvSpPr>
        <p:spPr>
          <a:xfrm>
            <a:off x="9173370" y="1376363"/>
            <a:ext cx="2539205"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5694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Divider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491921" y="333375"/>
            <a:ext cx="10515600" cy="2815487"/>
          </a:xfrm>
        </p:spPr>
        <p:txBody>
          <a:bodyPr anchor="b"/>
          <a:lstStyle>
            <a:lvl1pPr>
              <a:defRPr sz="6000">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0B4A4F9-209D-43A5-B86F-FF43C79817ED}"/>
              </a:ext>
            </a:extLst>
          </p:cNvPr>
          <p:cNvSpPr>
            <a:spLocks noGrp="1"/>
          </p:cNvSpPr>
          <p:nvPr>
            <p:ph type="body" idx="1"/>
          </p:nvPr>
        </p:nvSpPr>
        <p:spPr>
          <a:xfrm>
            <a:off x="491921" y="3454990"/>
            <a:ext cx="10515600" cy="1500187"/>
          </a:xfrm>
        </p:spPr>
        <p:txBody>
          <a:bodyPr anchor="t"/>
          <a:lstStyle>
            <a:lvl1pPr marL="0" indent="0" algn="just">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8" name="Graphic 7">
            <a:extLst>
              <a:ext uri="{FF2B5EF4-FFF2-40B4-BE49-F238E27FC236}">
                <a16:creationId xmlns:a16="http://schemas.microsoft.com/office/drawing/2014/main" id="{40ED8DFB-066A-4A62-BDC2-1ABEAF0CD897}"/>
              </a:ext>
            </a:extLst>
          </p:cNvPr>
          <p:cNvGrpSpPr/>
          <p:nvPr userDrawn="1"/>
        </p:nvGrpSpPr>
        <p:grpSpPr>
          <a:xfrm>
            <a:off x="478920" y="6310009"/>
            <a:ext cx="886088" cy="215900"/>
            <a:chOff x="-872472" y="5764567"/>
            <a:chExt cx="1876425" cy="457200"/>
          </a:xfrm>
          <a:solidFill>
            <a:schemeClr val="bg1"/>
          </a:solidFill>
        </p:grpSpPr>
        <p:sp>
          <p:nvSpPr>
            <p:cNvPr id="10" name="Freeform: Shape 9">
              <a:extLst>
                <a:ext uri="{FF2B5EF4-FFF2-40B4-BE49-F238E27FC236}">
                  <a16:creationId xmlns:a16="http://schemas.microsoft.com/office/drawing/2014/main" id="{25E7A31F-24DD-409A-B04F-5B49220AFF21}"/>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2"/>
            </a:solidFill>
            <a:ln w="9525" cap="flat">
              <a:noFill/>
              <a:prstDash val="solid"/>
              <a:miter/>
            </a:ln>
          </p:spPr>
          <p:txBody>
            <a:bodyPr rtlCol="0" anchor="ctr"/>
            <a:lstStyle/>
            <a:p>
              <a:endParaRPr lang="fr-FR"/>
            </a:p>
          </p:txBody>
        </p:sp>
        <p:sp>
          <p:nvSpPr>
            <p:cNvPr id="11" name="Freeform: Shape 10">
              <a:extLst>
                <a:ext uri="{FF2B5EF4-FFF2-40B4-BE49-F238E27FC236}">
                  <a16:creationId xmlns:a16="http://schemas.microsoft.com/office/drawing/2014/main" id="{EB393767-D67B-428A-816F-5A0AD00ECF06}"/>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189567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7" name="Picture Placeholder 3">
            <a:extLst>
              <a:ext uri="{FF2B5EF4-FFF2-40B4-BE49-F238E27FC236}">
                <a16:creationId xmlns:a16="http://schemas.microsoft.com/office/drawing/2014/main" id="{D5621B35-5A6B-4DB8-9655-BC81B3126087}"/>
              </a:ext>
            </a:extLst>
          </p:cNvPr>
          <p:cNvSpPr>
            <a:spLocks noGrp="1"/>
          </p:cNvSpPr>
          <p:nvPr>
            <p:ph type="pic" sz="quarter" idx="13"/>
          </p:nvPr>
        </p:nvSpPr>
        <p:spPr>
          <a:xfrm>
            <a:off x="6275388" y="1376363"/>
            <a:ext cx="2539978" cy="2174875"/>
          </a:xfrm>
        </p:spPr>
        <p:txBody>
          <a:bodyPr/>
          <a:lstStyle/>
          <a:p>
            <a:endParaRPr lang="en-GB"/>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9174142" y="1376363"/>
            <a:ext cx="2539979" cy="2174875"/>
          </a:xfrm>
        </p:spPr>
        <p:txBody>
          <a:bodyPr/>
          <a:lstStyle/>
          <a:p>
            <a:endParaRPr lang="en-GB"/>
          </a:p>
        </p:txBody>
      </p:sp>
      <p:sp>
        <p:nvSpPr>
          <p:cNvPr id="19" name="Picture Placeholder 3">
            <a:extLst>
              <a:ext uri="{FF2B5EF4-FFF2-40B4-BE49-F238E27FC236}">
                <a16:creationId xmlns:a16="http://schemas.microsoft.com/office/drawing/2014/main" id="{B5D80A5B-E29A-467E-805B-54F339C4EEDE}"/>
              </a:ext>
            </a:extLst>
          </p:cNvPr>
          <p:cNvSpPr>
            <a:spLocks noGrp="1"/>
          </p:cNvSpPr>
          <p:nvPr>
            <p:ph type="pic" sz="quarter" idx="15"/>
          </p:nvPr>
        </p:nvSpPr>
        <p:spPr>
          <a:xfrm>
            <a:off x="6275388" y="3883025"/>
            <a:ext cx="2539978" cy="2174875"/>
          </a:xfrm>
        </p:spPr>
        <p:txBody>
          <a:bodyPr/>
          <a:lstStyle/>
          <a:p>
            <a:endParaRPr lang="en-GB"/>
          </a:p>
        </p:txBody>
      </p:sp>
      <p:sp>
        <p:nvSpPr>
          <p:cNvPr id="20" name="Picture Placeholder 3">
            <a:extLst>
              <a:ext uri="{FF2B5EF4-FFF2-40B4-BE49-F238E27FC236}">
                <a16:creationId xmlns:a16="http://schemas.microsoft.com/office/drawing/2014/main" id="{07B10118-045B-4282-991F-063699A00DB3}"/>
              </a:ext>
            </a:extLst>
          </p:cNvPr>
          <p:cNvSpPr>
            <a:spLocks noGrp="1"/>
          </p:cNvSpPr>
          <p:nvPr>
            <p:ph type="pic" sz="quarter" idx="16"/>
          </p:nvPr>
        </p:nvSpPr>
        <p:spPr>
          <a:xfrm>
            <a:off x="9174142" y="3883025"/>
            <a:ext cx="2539979" cy="2174875"/>
          </a:xfrm>
        </p:spPr>
        <p:txBody>
          <a:bodyPr/>
          <a:lstStyle/>
          <a:p>
            <a:endParaRPr lang="en-GB" dirty="0"/>
          </a:p>
        </p:txBody>
      </p:sp>
      <p:sp>
        <p:nvSpPr>
          <p:cNvPr id="21" name="Chart Placeholder 20">
            <a:extLst>
              <a:ext uri="{FF2B5EF4-FFF2-40B4-BE49-F238E27FC236}">
                <a16:creationId xmlns:a16="http://schemas.microsoft.com/office/drawing/2014/main" id="{C46DE56E-2F32-485D-ADD2-C1F9E889B750}"/>
              </a:ext>
            </a:extLst>
          </p:cNvPr>
          <p:cNvSpPr>
            <a:spLocks noGrp="1"/>
          </p:cNvSpPr>
          <p:nvPr>
            <p:ph type="chart" sz="quarter" idx="17"/>
          </p:nvPr>
        </p:nvSpPr>
        <p:spPr>
          <a:xfrm>
            <a:off x="479424" y="3910013"/>
            <a:ext cx="5437187" cy="2147887"/>
          </a:xfrm>
        </p:spPr>
        <p:txBody>
          <a:bodyPr/>
          <a:lstStyle/>
          <a:p>
            <a:endParaRPr lang="en-GB"/>
          </a:p>
        </p:txBody>
      </p:sp>
      <p:sp>
        <p:nvSpPr>
          <p:cNvPr id="23" name="Text Placeholder 22">
            <a:extLst>
              <a:ext uri="{FF2B5EF4-FFF2-40B4-BE49-F238E27FC236}">
                <a16:creationId xmlns:a16="http://schemas.microsoft.com/office/drawing/2014/main" id="{898BE44E-7D41-495E-BC6A-7B1442139D8A}"/>
              </a:ext>
            </a:extLst>
          </p:cNvPr>
          <p:cNvSpPr>
            <a:spLocks noGrp="1"/>
          </p:cNvSpPr>
          <p:nvPr>
            <p:ph type="body" sz="quarter" idx="18"/>
          </p:nvPr>
        </p:nvSpPr>
        <p:spPr>
          <a:xfrm>
            <a:off x="479425" y="1376363"/>
            <a:ext cx="5437187" cy="2174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811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03">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D5621B35-5A6B-4DB8-9655-BC81B3126087}"/>
              </a:ext>
            </a:extLst>
          </p:cNvPr>
          <p:cNvSpPr>
            <a:spLocks noGrp="1"/>
          </p:cNvSpPr>
          <p:nvPr>
            <p:ph type="pic" sz="quarter" idx="13"/>
          </p:nvPr>
        </p:nvSpPr>
        <p:spPr>
          <a:xfrm>
            <a:off x="6275388" y="1376363"/>
            <a:ext cx="2539978" cy="1324721"/>
          </a:xfrm>
        </p:spPr>
        <p:txBody>
          <a:bodyPr/>
          <a:lstStyle/>
          <a:p>
            <a:endParaRPr lang="en-GB"/>
          </a:p>
        </p:txBody>
      </p:sp>
      <p:sp>
        <p:nvSpPr>
          <p:cNvPr id="19" name="Picture Placeholder 3">
            <a:extLst>
              <a:ext uri="{FF2B5EF4-FFF2-40B4-BE49-F238E27FC236}">
                <a16:creationId xmlns:a16="http://schemas.microsoft.com/office/drawing/2014/main" id="{B5D80A5B-E29A-467E-805B-54F339C4EEDE}"/>
              </a:ext>
            </a:extLst>
          </p:cNvPr>
          <p:cNvSpPr>
            <a:spLocks noGrp="1"/>
          </p:cNvSpPr>
          <p:nvPr>
            <p:ph type="pic" sz="quarter" idx="15"/>
          </p:nvPr>
        </p:nvSpPr>
        <p:spPr>
          <a:xfrm>
            <a:off x="6275388" y="3052065"/>
            <a:ext cx="2539978" cy="1324721"/>
          </a:xfrm>
        </p:spPr>
        <p:txBody>
          <a:bodyPr/>
          <a:lstStyle/>
          <a:p>
            <a:endParaRPr lang="en-GB"/>
          </a:p>
        </p:txBody>
      </p:sp>
      <p:sp>
        <p:nvSpPr>
          <p:cNvPr id="28" name="Picture Placeholder 3">
            <a:extLst>
              <a:ext uri="{FF2B5EF4-FFF2-40B4-BE49-F238E27FC236}">
                <a16:creationId xmlns:a16="http://schemas.microsoft.com/office/drawing/2014/main" id="{F576878C-A575-4A5C-8FC0-75BD770A08E0}"/>
              </a:ext>
            </a:extLst>
          </p:cNvPr>
          <p:cNvSpPr>
            <a:spLocks noGrp="1"/>
          </p:cNvSpPr>
          <p:nvPr>
            <p:ph type="pic" sz="quarter" idx="21"/>
          </p:nvPr>
        </p:nvSpPr>
        <p:spPr>
          <a:xfrm>
            <a:off x="6275388" y="4733179"/>
            <a:ext cx="2539978" cy="1324721"/>
          </a:xfrm>
        </p:spPr>
        <p:txBody>
          <a:bodyPr/>
          <a:lstStyle/>
          <a:p>
            <a:endParaRPr lang="en-GB"/>
          </a:p>
        </p:txBody>
      </p:sp>
      <p:sp>
        <p:nvSpPr>
          <p:cNvPr id="29" name="Picture Placeholder 3">
            <a:extLst>
              <a:ext uri="{FF2B5EF4-FFF2-40B4-BE49-F238E27FC236}">
                <a16:creationId xmlns:a16="http://schemas.microsoft.com/office/drawing/2014/main" id="{7DAD1050-8948-4031-8896-18AD43075AA6}"/>
              </a:ext>
            </a:extLst>
          </p:cNvPr>
          <p:cNvSpPr>
            <a:spLocks noGrp="1"/>
          </p:cNvSpPr>
          <p:nvPr>
            <p:ph type="pic" sz="quarter" idx="22"/>
          </p:nvPr>
        </p:nvSpPr>
        <p:spPr>
          <a:xfrm>
            <a:off x="9174142" y="4733179"/>
            <a:ext cx="2539979" cy="1324721"/>
          </a:xfrm>
        </p:spPr>
        <p:txBody>
          <a:bodyPr/>
          <a:lstStyle/>
          <a:p>
            <a:endParaRPr lang="en-GB" dirty="0"/>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9174142" y="1376363"/>
            <a:ext cx="2539979" cy="1324721"/>
          </a:xfrm>
        </p:spPr>
        <p:txBody>
          <a:bodyPr/>
          <a:lstStyle/>
          <a:p>
            <a:endParaRPr lang="en-GB"/>
          </a:p>
        </p:txBody>
      </p:sp>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20" name="Picture Placeholder 3">
            <a:extLst>
              <a:ext uri="{FF2B5EF4-FFF2-40B4-BE49-F238E27FC236}">
                <a16:creationId xmlns:a16="http://schemas.microsoft.com/office/drawing/2014/main" id="{07B10118-045B-4282-991F-063699A00DB3}"/>
              </a:ext>
            </a:extLst>
          </p:cNvPr>
          <p:cNvSpPr>
            <a:spLocks noGrp="1"/>
          </p:cNvSpPr>
          <p:nvPr>
            <p:ph type="pic" sz="quarter" idx="16"/>
          </p:nvPr>
        </p:nvSpPr>
        <p:spPr>
          <a:xfrm>
            <a:off x="9174142" y="3052065"/>
            <a:ext cx="2539979" cy="1324721"/>
          </a:xfrm>
        </p:spPr>
        <p:txBody>
          <a:bodyPr/>
          <a:lstStyle/>
          <a:p>
            <a:endParaRPr lang="en-GB" dirty="0"/>
          </a:p>
        </p:txBody>
      </p:sp>
      <p:sp>
        <p:nvSpPr>
          <p:cNvPr id="21" name="Chart Placeholder 20">
            <a:extLst>
              <a:ext uri="{FF2B5EF4-FFF2-40B4-BE49-F238E27FC236}">
                <a16:creationId xmlns:a16="http://schemas.microsoft.com/office/drawing/2014/main" id="{C46DE56E-2F32-485D-ADD2-C1F9E889B750}"/>
              </a:ext>
            </a:extLst>
          </p:cNvPr>
          <p:cNvSpPr>
            <a:spLocks noGrp="1"/>
          </p:cNvSpPr>
          <p:nvPr>
            <p:ph type="chart" sz="quarter" idx="17"/>
          </p:nvPr>
        </p:nvSpPr>
        <p:spPr>
          <a:xfrm>
            <a:off x="479424" y="3910013"/>
            <a:ext cx="5437187" cy="2147887"/>
          </a:xfrm>
        </p:spPr>
        <p:txBody>
          <a:bodyPr/>
          <a:lstStyle/>
          <a:p>
            <a:endParaRPr lang="en-GB"/>
          </a:p>
        </p:txBody>
      </p:sp>
      <p:sp>
        <p:nvSpPr>
          <p:cNvPr id="23" name="Text Placeholder 22">
            <a:extLst>
              <a:ext uri="{FF2B5EF4-FFF2-40B4-BE49-F238E27FC236}">
                <a16:creationId xmlns:a16="http://schemas.microsoft.com/office/drawing/2014/main" id="{898BE44E-7D41-495E-BC6A-7B1442139D8A}"/>
              </a:ext>
            </a:extLst>
          </p:cNvPr>
          <p:cNvSpPr>
            <a:spLocks noGrp="1"/>
          </p:cNvSpPr>
          <p:nvPr>
            <p:ph type="body" sz="quarter" idx="18"/>
          </p:nvPr>
        </p:nvSpPr>
        <p:spPr>
          <a:xfrm>
            <a:off x="479425" y="1376363"/>
            <a:ext cx="5437187" cy="2174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5900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0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924F-9B06-4FF2-8986-7ECA5B08F2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126B33-C757-4EAB-9945-E0F6F76D0D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7C1EFB43-85B1-479C-BA0E-58E60C0530E6}"/>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252F0754-1C8E-4078-955E-A09F82516DC5}"/>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3" name="Picture Placeholder 12">
            <a:extLst>
              <a:ext uri="{FF2B5EF4-FFF2-40B4-BE49-F238E27FC236}">
                <a16:creationId xmlns:a16="http://schemas.microsoft.com/office/drawing/2014/main" id="{42FA528E-81D3-4FAE-9DBA-D23326753BEF}"/>
              </a:ext>
            </a:extLst>
          </p:cNvPr>
          <p:cNvSpPr>
            <a:spLocks noGrp="1"/>
          </p:cNvSpPr>
          <p:nvPr>
            <p:ph type="pic" sz="quarter" idx="13"/>
          </p:nvPr>
        </p:nvSpPr>
        <p:spPr>
          <a:xfrm>
            <a:off x="492125" y="4511040"/>
            <a:ext cx="3498850" cy="1546860"/>
          </a:xfrm>
        </p:spPr>
        <p:txBody>
          <a:bodyPr/>
          <a:lstStyle/>
          <a:p>
            <a:endParaRPr lang="en-GB"/>
          </a:p>
        </p:txBody>
      </p:sp>
      <p:sp>
        <p:nvSpPr>
          <p:cNvPr id="14" name="Picture Placeholder 12">
            <a:extLst>
              <a:ext uri="{FF2B5EF4-FFF2-40B4-BE49-F238E27FC236}">
                <a16:creationId xmlns:a16="http://schemas.microsoft.com/office/drawing/2014/main" id="{3D042402-8631-498B-82C3-9A2DE8A5DEF0}"/>
              </a:ext>
            </a:extLst>
          </p:cNvPr>
          <p:cNvSpPr>
            <a:spLocks noGrp="1"/>
          </p:cNvSpPr>
          <p:nvPr>
            <p:ph type="pic" sz="quarter" idx="14"/>
          </p:nvPr>
        </p:nvSpPr>
        <p:spPr>
          <a:xfrm>
            <a:off x="4350703" y="4511040"/>
            <a:ext cx="3498850" cy="1546860"/>
          </a:xfrm>
        </p:spPr>
        <p:txBody>
          <a:bodyPr/>
          <a:lstStyle/>
          <a:p>
            <a:endParaRPr lang="en-GB"/>
          </a:p>
        </p:txBody>
      </p:sp>
      <p:sp>
        <p:nvSpPr>
          <p:cNvPr id="15" name="Picture Placeholder 12">
            <a:extLst>
              <a:ext uri="{FF2B5EF4-FFF2-40B4-BE49-F238E27FC236}">
                <a16:creationId xmlns:a16="http://schemas.microsoft.com/office/drawing/2014/main" id="{A7B166FE-C998-451B-935F-EF08ADD69E6B}"/>
              </a:ext>
            </a:extLst>
          </p:cNvPr>
          <p:cNvSpPr>
            <a:spLocks noGrp="1"/>
          </p:cNvSpPr>
          <p:nvPr>
            <p:ph type="pic" sz="quarter" idx="15"/>
          </p:nvPr>
        </p:nvSpPr>
        <p:spPr>
          <a:xfrm>
            <a:off x="8206423" y="4511040"/>
            <a:ext cx="3498850" cy="1546860"/>
          </a:xfrm>
        </p:spPr>
        <p:txBody>
          <a:bodyPr/>
          <a:lstStyle/>
          <a:p>
            <a:endParaRPr lang="en-GB"/>
          </a:p>
        </p:txBody>
      </p:sp>
      <p:sp>
        <p:nvSpPr>
          <p:cNvPr id="17" name="Text Placeholder 16">
            <a:extLst>
              <a:ext uri="{FF2B5EF4-FFF2-40B4-BE49-F238E27FC236}">
                <a16:creationId xmlns:a16="http://schemas.microsoft.com/office/drawing/2014/main" id="{6B2FF03A-BDC2-42CA-A448-289EADE935CE}"/>
              </a:ext>
            </a:extLst>
          </p:cNvPr>
          <p:cNvSpPr>
            <a:spLocks noGrp="1"/>
          </p:cNvSpPr>
          <p:nvPr>
            <p:ph type="body" sz="quarter" idx="16"/>
          </p:nvPr>
        </p:nvSpPr>
        <p:spPr>
          <a:xfrm>
            <a:off x="479425" y="1376363"/>
            <a:ext cx="3511550" cy="279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6">
            <a:extLst>
              <a:ext uri="{FF2B5EF4-FFF2-40B4-BE49-F238E27FC236}">
                <a16:creationId xmlns:a16="http://schemas.microsoft.com/office/drawing/2014/main" id="{B0890861-B806-47BC-BFB1-461159E5CE24}"/>
              </a:ext>
            </a:extLst>
          </p:cNvPr>
          <p:cNvSpPr>
            <a:spLocks noGrp="1"/>
          </p:cNvSpPr>
          <p:nvPr>
            <p:ph type="body" sz="quarter" idx="17"/>
          </p:nvPr>
        </p:nvSpPr>
        <p:spPr>
          <a:xfrm>
            <a:off x="4350703" y="1376363"/>
            <a:ext cx="3511550" cy="279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6">
            <a:extLst>
              <a:ext uri="{FF2B5EF4-FFF2-40B4-BE49-F238E27FC236}">
                <a16:creationId xmlns:a16="http://schemas.microsoft.com/office/drawing/2014/main" id="{A961FB02-5A5D-4107-AD01-5ABD49191D1F}"/>
              </a:ext>
            </a:extLst>
          </p:cNvPr>
          <p:cNvSpPr>
            <a:spLocks noGrp="1"/>
          </p:cNvSpPr>
          <p:nvPr>
            <p:ph type="body" sz="quarter" idx="18"/>
          </p:nvPr>
        </p:nvSpPr>
        <p:spPr>
          <a:xfrm>
            <a:off x="8193723" y="1376363"/>
            <a:ext cx="3511550" cy="279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1144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0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924F-9B06-4FF2-8986-7ECA5B08F2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126B33-C757-4EAB-9945-E0F6F76D0D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7C1EFB43-85B1-479C-BA0E-58E60C0530E6}"/>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252F0754-1C8E-4078-955E-A09F82516DC5}"/>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3" name="Picture Placeholder 12">
            <a:extLst>
              <a:ext uri="{FF2B5EF4-FFF2-40B4-BE49-F238E27FC236}">
                <a16:creationId xmlns:a16="http://schemas.microsoft.com/office/drawing/2014/main" id="{42FA528E-81D3-4FAE-9DBA-D23326753BEF}"/>
              </a:ext>
            </a:extLst>
          </p:cNvPr>
          <p:cNvSpPr>
            <a:spLocks noGrp="1"/>
          </p:cNvSpPr>
          <p:nvPr>
            <p:ph type="pic" sz="quarter" idx="13"/>
          </p:nvPr>
        </p:nvSpPr>
        <p:spPr>
          <a:xfrm>
            <a:off x="492125" y="3972180"/>
            <a:ext cx="3498850" cy="1546860"/>
          </a:xfrm>
        </p:spPr>
        <p:txBody>
          <a:bodyPr/>
          <a:lstStyle/>
          <a:p>
            <a:endParaRPr lang="en-GB"/>
          </a:p>
        </p:txBody>
      </p:sp>
      <p:sp>
        <p:nvSpPr>
          <p:cNvPr id="14" name="Picture Placeholder 12">
            <a:extLst>
              <a:ext uri="{FF2B5EF4-FFF2-40B4-BE49-F238E27FC236}">
                <a16:creationId xmlns:a16="http://schemas.microsoft.com/office/drawing/2014/main" id="{3D042402-8631-498B-82C3-9A2DE8A5DEF0}"/>
              </a:ext>
            </a:extLst>
          </p:cNvPr>
          <p:cNvSpPr>
            <a:spLocks noGrp="1"/>
          </p:cNvSpPr>
          <p:nvPr>
            <p:ph type="pic" sz="quarter" idx="14"/>
          </p:nvPr>
        </p:nvSpPr>
        <p:spPr>
          <a:xfrm>
            <a:off x="4350703" y="3972180"/>
            <a:ext cx="3498850" cy="1546860"/>
          </a:xfrm>
        </p:spPr>
        <p:txBody>
          <a:bodyPr/>
          <a:lstStyle/>
          <a:p>
            <a:endParaRPr lang="en-GB"/>
          </a:p>
        </p:txBody>
      </p:sp>
      <p:sp>
        <p:nvSpPr>
          <p:cNvPr id="15" name="Picture Placeholder 12">
            <a:extLst>
              <a:ext uri="{FF2B5EF4-FFF2-40B4-BE49-F238E27FC236}">
                <a16:creationId xmlns:a16="http://schemas.microsoft.com/office/drawing/2014/main" id="{A7B166FE-C998-451B-935F-EF08ADD69E6B}"/>
              </a:ext>
            </a:extLst>
          </p:cNvPr>
          <p:cNvSpPr>
            <a:spLocks noGrp="1"/>
          </p:cNvSpPr>
          <p:nvPr>
            <p:ph type="pic" sz="quarter" idx="15"/>
          </p:nvPr>
        </p:nvSpPr>
        <p:spPr>
          <a:xfrm>
            <a:off x="8206423" y="3972180"/>
            <a:ext cx="3498850" cy="1546860"/>
          </a:xfrm>
        </p:spPr>
        <p:txBody>
          <a:bodyPr/>
          <a:lstStyle/>
          <a:p>
            <a:endParaRPr lang="en-GB"/>
          </a:p>
        </p:txBody>
      </p:sp>
      <p:sp>
        <p:nvSpPr>
          <p:cNvPr id="17" name="Text Placeholder 16">
            <a:extLst>
              <a:ext uri="{FF2B5EF4-FFF2-40B4-BE49-F238E27FC236}">
                <a16:creationId xmlns:a16="http://schemas.microsoft.com/office/drawing/2014/main" id="{6B2FF03A-BDC2-42CA-A448-289EADE935CE}"/>
              </a:ext>
            </a:extLst>
          </p:cNvPr>
          <p:cNvSpPr>
            <a:spLocks noGrp="1"/>
          </p:cNvSpPr>
          <p:nvPr>
            <p:ph type="body" sz="quarter" idx="16"/>
          </p:nvPr>
        </p:nvSpPr>
        <p:spPr>
          <a:xfrm>
            <a:off x="479425" y="1376363"/>
            <a:ext cx="3511550" cy="2339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6">
            <a:extLst>
              <a:ext uri="{FF2B5EF4-FFF2-40B4-BE49-F238E27FC236}">
                <a16:creationId xmlns:a16="http://schemas.microsoft.com/office/drawing/2014/main" id="{B0890861-B806-47BC-BFB1-461159E5CE24}"/>
              </a:ext>
            </a:extLst>
          </p:cNvPr>
          <p:cNvSpPr>
            <a:spLocks noGrp="1"/>
          </p:cNvSpPr>
          <p:nvPr>
            <p:ph type="body" sz="quarter" idx="17"/>
          </p:nvPr>
        </p:nvSpPr>
        <p:spPr>
          <a:xfrm>
            <a:off x="4350703" y="1376363"/>
            <a:ext cx="3511550" cy="233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6">
            <a:extLst>
              <a:ext uri="{FF2B5EF4-FFF2-40B4-BE49-F238E27FC236}">
                <a16:creationId xmlns:a16="http://schemas.microsoft.com/office/drawing/2014/main" id="{A961FB02-5A5D-4107-AD01-5ABD49191D1F}"/>
              </a:ext>
            </a:extLst>
          </p:cNvPr>
          <p:cNvSpPr>
            <a:spLocks noGrp="1"/>
          </p:cNvSpPr>
          <p:nvPr>
            <p:ph type="body" sz="quarter" idx="18"/>
          </p:nvPr>
        </p:nvSpPr>
        <p:spPr>
          <a:xfrm>
            <a:off x="8193723" y="1376363"/>
            <a:ext cx="3511550" cy="233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BDDC0793-5B77-4B62-8A97-169563E402F5}"/>
              </a:ext>
            </a:extLst>
          </p:cNvPr>
          <p:cNvSpPr/>
          <p:nvPr userDrawn="1"/>
        </p:nvSpPr>
        <p:spPr>
          <a:xfrm>
            <a:off x="479425" y="5519040"/>
            <a:ext cx="3514408" cy="5388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16E170-4C9A-4134-92FA-C3EB6B85C6F3}"/>
              </a:ext>
            </a:extLst>
          </p:cNvPr>
          <p:cNvSpPr/>
          <p:nvPr userDrawn="1"/>
        </p:nvSpPr>
        <p:spPr>
          <a:xfrm>
            <a:off x="4335145" y="5519040"/>
            <a:ext cx="3514408" cy="5388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B383C3F-9717-4212-9E27-9416D92396D2}"/>
              </a:ext>
            </a:extLst>
          </p:cNvPr>
          <p:cNvSpPr/>
          <p:nvPr userDrawn="1"/>
        </p:nvSpPr>
        <p:spPr>
          <a:xfrm>
            <a:off x="8190865" y="5519040"/>
            <a:ext cx="3514408" cy="5388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5F971943-F7FA-4F8D-8BD5-B6439F97A475}"/>
              </a:ext>
            </a:extLst>
          </p:cNvPr>
          <p:cNvSpPr>
            <a:spLocks noGrp="1"/>
          </p:cNvSpPr>
          <p:nvPr>
            <p:ph type="body" sz="quarter" idx="19"/>
          </p:nvPr>
        </p:nvSpPr>
        <p:spPr>
          <a:xfrm>
            <a:off x="479425" y="5519738"/>
            <a:ext cx="3511550" cy="538162"/>
          </a:xfrm>
        </p:spPr>
        <p:txBody>
          <a:bodyPr anchor="ctr">
            <a:normAutofit/>
          </a:bodyPr>
          <a:lstStyle>
            <a:lvl1pPr algn="ctr">
              <a:defRPr sz="1600">
                <a:solidFill>
                  <a:schemeClr val="bg1"/>
                </a:solidFill>
              </a:defRPr>
            </a:lvl1pPr>
            <a:lvl2pPr>
              <a:buNone/>
              <a:defRPr/>
            </a:lvl2pPr>
          </a:lstStyle>
          <a:p>
            <a:pPr lvl="0"/>
            <a:r>
              <a:rPr lang="en-US" dirty="0"/>
              <a:t>Click to edit Master text styles</a:t>
            </a:r>
          </a:p>
        </p:txBody>
      </p:sp>
      <p:sp>
        <p:nvSpPr>
          <p:cNvPr id="21" name="Text Placeholder 7">
            <a:extLst>
              <a:ext uri="{FF2B5EF4-FFF2-40B4-BE49-F238E27FC236}">
                <a16:creationId xmlns:a16="http://schemas.microsoft.com/office/drawing/2014/main" id="{B363FCA2-0431-4805-ABCB-C2E6C36AB6DD}"/>
              </a:ext>
            </a:extLst>
          </p:cNvPr>
          <p:cNvSpPr>
            <a:spLocks noGrp="1"/>
          </p:cNvSpPr>
          <p:nvPr>
            <p:ph type="body" sz="quarter" idx="20"/>
          </p:nvPr>
        </p:nvSpPr>
        <p:spPr>
          <a:xfrm>
            <a:off x="4338003" y="5519040"/>
            <a:ext cx="3511550" cy="538162"/>
          </a:xfrm>
        </p:spPr>
        <p:txBody>
          <a:bodyPr anchor="ctr">
            <a:normAutofit/>
          </a:bodyPr>
          <a:lstStyle>
            <a:lvl1pPr algn="ctr">
              <a:defRPr sz="1600">
                <a:solidFill>
                  <a:schemeClr val="bg1"/>
                </a:solidFill>
              </a:defRPr>
            </a:lvl1pPr>
            <a:lvl2pPr>
              <a:buNone/>
              <a:defRPr/>
            </a:lvl2pPr>
          </a:lstStyle>
          <a:p>
            <a:pPr lvl="0"/>
            <a:r>
              <a:rPr lang="en-US" dirty="0"/>
              <a:t>Click to edit Master text styles</a:t>
            </a:r>
          </a:p>
        </p:txBody>
      </p:sp>
      <p:sp>
        <p:nvSpPr>
          <p:cNvPr id="23" name="Text Placeholder 7">
            <a:extLst>
              <a:ext uri="{FF2B5EF4-FFF2-40B4-BE49-F238E27FC236}">
                <a16:creationId xmlns:a16="http://schemas.microsoft.com/office/drawing/2014/main" id="{2DC235DA-BED1-4BA0-977D-8B9EC891D7DB}"/>
              </a:ext>
            </a:extLst>
          </p:cNvPr>
          <p:cNvSpPr>
            <a:spLocks noGrp="1"/>
          </p:cNvSpPr>
          <p:nvPr>
            <p:ph type="body" sz="quarter" idx="21"/>
          </p:nvPr>
        </p:nvSpPr>
        <p:spPr>
          <a:xfrm>
            <a:off x="8193723" y="5519040"/>
            <a:ext cx="3511550" cy="538162"/>
          </a:xfrm>
        </p:spPr>
        <p:txBody>
          <a:bodyPr anchor="ctr">
            <a:normAutofit/>
          </a:bodyPr>
          <a:lstStyle>
            <a:lvl1pPr algn="ctr">
              <a:defRPr sz="1600">
                <a:solidFill>
                  <a:schemeClr val="bg1"/>
                </a:solidFill>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104766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0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3A47E-3EE9-49FA-92ED-69A1EB4C7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491C94-B3A9-4635-B39C-8AE984DFE70C}"/>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C45A880B-3CEC-4A6D-8E17-FBE62B6A97F4}"/>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43A0BC23-8EEF-48F2-9307-AE0106F5F0E2}"/>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7" name="Picture Placeholder 6">
            <a:extLst>
              <a:ext uri="{FF2B5EF4-FFF2-40B4-BE49-F238E27FC236}">
                <a16:creationId xmlns:a16="http://schemas.microsoft.com/office/drawing/2014/main" id="{5EED67D8-6DE4-44A5-B632-2C9ACC179762}"/>
              </a:ext>
            </a:extLst>
          </p:cNvPr>
          <p:cNvSpPr>
            <a:spLocks noGrp="1"/>
          </p:cNvSpPr>
          <p:nvPr>
            <p:ph type="pic" sz="quarter" idx="13"/>
          </p:nvPr>
        </p:nvSpPr>
        <p:spPr>
          <a:xfrm>
            <a:off x="479425" y="1376363"/>
            <a:ext cx="4184015" cy="2897187"/>
          </a:xfrm>
        </p:spPr>
        <p:txBody>
          <a:bodyPr/>
          <a:lstStyle/>
          <a:p>
            <a:endParaRPr lang="en-GB"/>
          </a:p>
        </p:txBody>
      </p:sp>
      <p:sp>
        <p:nvSpPr>
          <p:cNvPr id="13" name="Content Placeholder 12">
            <a:extLst>
              <a:ext uri="{FF2B5EF4-FFF2-40B4-BE49-F238E27FC236}">
                <a16:creationId xmlns:a16="http://schemas.microsoft.com/office/drawing/2014/main" id="{6E1A5741-2FD8-4700-9F72-BA33EC761F71}"/>
              </a:ext>
            </a:extLst>
          </p:cNvPr>
          <p:cNvSpPr>
            <a:spLocks noGrp="1"/>
          </p:cNvSpPr>
          <p:nvPr>
            <p:ph sz="quarter" idx="14"/>
          </p:nvPr>
        </p:nvSpPr>
        <p:spPr>
          <a:xfrm>
            <a:off x="479425" y="4632325"/>
            <a:ext cx="4198938" cy="142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4">
            <a:extLst>
              <a:ext uri="{FF2B5EF4-FFF2-40B4-BE49-F238E27FC236}">
                <a16:creationId xmlns:a16="http://schemas.microsoft.com/office/drawing/2014/main" id="{A94AA610-8120-486D-99DB-5957FA550FCF}"/>
              </a:ext>
            </a:extLst>
          </p:cNvPr>
          <p:cNvSpPr>
            <a:spLocks noGrp="1"/>
          </p:cNvSpPr>
          <p:nvPr>
            <p:ph sz="quarter" idx="15"/>
          </p:nvPr>
        </p:nvSpPr>
        <p:spPr>
          <a:xfrm>
            <a:off x="5037138" y="1376363"/>
            <a:ext cx="6675437" cy="2897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2">
            <a:extLst>
              <a:ext uri="{FF2B5EF4-FFF2-40B4-BE49-F238E27FC236}">
                <a16:creationId xmlns:a16="http://schemas.microsoft.com/office/drawing/2014/main" id="{50237343-76CE-498A-868E-AE66DA08BB4C}"/>
              </a:ext>
            </a:extLst>
          </p:cNvPr>
          <p:cNvSpPr>
            <a:spLocks noGrp="1"/>
          </p:cNvSpPr>
          <p:nvPr>
            <p:ph sz="quarter" idx="16"/>
          </p:nvPr>
        </p:nvSpPr>
        <p:spPr>
          <a:xfrm>
            <a:off x="5036697" y="4632325"/>
            <a:ext cx="6675878" cy="142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382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0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C848-DEAC-4286-9D49-BE78F2DA56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D5F9A8-02D1-4301-BFCC-894994EC485B}"/>
              </a:ext>
            </a:extLst>
          </p:cNvPr>
          <p:cNvSpPr>
            <a:spLocks noGrp="1"/>
          </p:cNvSpPr>
          <p:nvPr>
            <p:ph idx="1"/>
          </p:nvPr>
        </p:nvSpPr>
        <p:spPr>
          <a:xfrm>
            <a:off x="480971" y="1376364"/>
            <a:ext cx="11233150" cy="3411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7310BA-9AD1-4CC2-A350-203A104892E1}"/>
              </a:ext>
            </a:extLst>
          </p:cNvPr>
          <p:cNvSpPr>
            <a:spLocks noGrp="1"/>
          </p:cNvSpPr>
          <p:nvPr>
            <p:ph type="dt" sz="half" idx="10"/>
          </p:nvPr>
        </p:nvSpPr>
        <p:spPr/>
        <p:txBody>
          <a:bodyPr/>
          <a:lstStyle/>
          <a:p>
            <a:endParaRPr lang="en-GB" sz="1100" dirty="0"/>
          </a:p>
        </p:txBody>
      </p:sp>
      <p:sp>
        <p:nvSpPr>
          <p:cNvPr id="8" name="Footer Placeholder 7">
            <a:extLst>
              <a:ext uri="{FF2B5EF4-FFF2-40B4-BE49-F238E27FC236}">
                <a16:creationId xmlns:a16="http://schemas.microsoft.com/office/drawing/2014/main" id="{16226CA0-01CD-46ED-AFE0-662991C0198D}"/>
              </a:ext>
            </a:extLst>
          </p:cNvPr>
          <p:cNvSpPr>
            <a:spLocks noGrp="1"/>
          </p:cNvSpPr>
          <p:nvPr>
            <p:ph type="ftr" sz="quarter" idx="11"/>
          </p:nvPr>
        </p:nvSpPr>
        <p:spPr/>
        <p:txBody>
          <a:bodyPr/>
          <a:lstStyle/>
          <a:p>
            <a:endParaRPr lang="en-GB" sz="1100" dirty="0"/>
          </a:p>
        </p:txBody>
      </p:sp>
      <p:sp>
        <p:nvSpPr>
          <p:cNvPr id="9" name="Slide Number Placeholder 8">
            <a:extLst>
              <a:ext uri="{FF2B5EF4-FFF2-40B4-BE49-F238E27FC236}">
                <a16:creationId xmlns:a16="http://schemas.microsoft.com/office/drawing/2014/main" id="{6EF3C07A-8C7A-41AA-A85A-B1065CAB4C61}"/>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5" name="Content Placeholder 4">
            <a:extLst>
              <a:ext uri="{FF2B5EF4-FFF2-40B4-BE49-F238E27FC236}">
                <a16:creationId xmlns:a16="http://schemas.microsoft.com/office/drawing/2014/main" id="{94DB15B0-A331-41B2-88C8-00D96AE914F8}"/>
              </a:ext>
            </a:extLst>
          </p:cNvPr>
          <p:cNvSpPr>
            <a:spLocks noGrp="1"/>
          </p:cNvSpPr>
          <p:nvPr>
            <p:ph sz="quarter" idx="13"/>
          </p:nvPr>
        </p:nvSpPr>
        <p:spPr>
          <a:xfrm>
            <a:off x="479425" y="5078413"/>
            <a:ext cx="11233150" cy="97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4607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0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83AE5-8080-4F35-8B70-2134699039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FE01B32-C697-436D-8A69-E5153624FCD7}"/>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F8479666-AAC5-428F-8784-3B081FB6612A}"/>
              </a:ext>
            </a:extLst>
          </p:cNvPr>
          <p:cNvSpPr>
            <a:spLocks noGrp="1"/>
          </p:cNvSpPr>
          <p:nvPr>
            <p:ph type="ftr" sz="quarter" idx="11"/>
          </p:nvPr>
        </p:nvSpPr>
        <p:spPr/>
        <p:txBody>
          <a:bodyPr/>
          <a:lstStyle/>
          <a:p>
            <a:endParaRPr lang="en-GB" sz="1100" dirty="0"/>
          </a:p>
        </p:txBody>
      </p:sp>
      <p:sp>
        <p:nvSpPr>
          <p:cNvPr id="5" name="Slide Number Placeholder 4">
            <a:extLst>
              <a:ext uri="{FF2B5EF4-FFF2-40B4-BE49-F238E27FC236}">
                <a16:creationId xmlns:a16="http://schemas.microsoft.com/office/drawing/2014/main" id="{F782995F-F564-4BD1-AFCE-DE651874E969}"/>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6" name="Content Placeholder 2">
            <a:extLst>
              <a:ext uri="{FF2B5EF4-FFF2-40B4-BE49-F238E27FC236}">
                <a16:creationId xmlns:a16="http://schemas.microsoft.com/office/drawing/2014/main" id="{34EA0D58-54CB-467C-B327-6F8F38662833}"/>
              </a:ext>
            </a:extLst>
          </p:cNvPr>
          <p:cNvSpPr>
            <a:spLocks noGrp="1"/>
          </p:cNvSpPr>
          <p:nvPr>
            <p:ph idx="1"/>
          </p:nvPr>
        </p:nvSpPr>
        <p:spPr>
          <a:xfrm>
            <a:off x="480971" y="1376364"/>
            <a:ext cx="5794417" cy="4681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EB1ADF11-F1D2-4C47-9035-FBA87A81CCB3}"/>
              </a:ext>
            </a:extLst>
          </p:cNvPr>
          <p:cNvSpPr/>
          <p:nvPr userDrawn="1"/>
        </p:nvSpPr>
        <p:spPr>
          <a:xfrm>
            <a:off x="6634163" y="1390649"/>
            <a:ext cx="5078412" cy="1485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a:spcAft>
                <a:spcPts val="600"/>
              </a:spcAft>
              <a:buClr>
                <a:schemeClr val="bg2"/>
              </a:buClr>
            </a:pPr>
            <a:endParaRPr lang="en-GB" sz="1200" dirty="0">
              <a:solidFill>
                <a:schemeClr val="bg1"/>
              </a:solidFill>
            </a:endParaRPr>
          </a:p>
        </p:txBody>
      </p:sp>
      <p:sp>
        <p:nvSpPr>
          <p:cNvPr id="9" name="Rectangle 8">
            <a:extLst>
              <a:ext uri="{FF2B5EF4-FFF2-40B4-BE49-F238E27FC236}">
                <a16:creationId xmlns:a16="http://schemas.microsoft.com/office/drawing/2014/main" id="{C49B8DFF-CE9D-424D-9489-19493B7839CA}"/>
              </a:ext>
            </a:extLst>
          </p:cNvPr>
          <p:cNvSpPr/>
          <p:nvPr userDrawn="1"/>
        </p:nvSpPr>
        <p:spPr>
          <a:xfrm>
            <a:off x="6634163" y="3000437"/>
            <a:ext cx="5078412" cy="1485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a:spcAft>
                <a:spcPts val="600"/>
              </a:spcAft>
              <a:buClr>
                <a:schemeClr val="bg2"/>
              </a:buClr>
            </a:pPr>
            <a:endParaRPr lang="en-GB" sz="1200" dirty="0">
              <a:solidFill>
                <a:schemeClr val="bg1"/>
              </a:solidFill>
            </a:endParaRPr>
          </a:p>
        </p:txBody>
      </p:sp>
      <p:sp>
        <p:nvSpPr>
          <p:cNvPr id="10" name="Rectangle 9">
            <a:extLst>
              <a:ext uri="{FF2B5EF4-FFF2-40B4-BE49-F238E27FC236}">
                <a16:creationId xmlns:a16="http://schemas.microsoft.com/office/drawing/2014/main" id="{BB7E941A-1F29-421A-B7FD-CF7CCBB32B06}"/>
              </a:ext>
            </a:extLst>
          </p:cNvPr>
          <p:cNvSpPr/>
          <p:nvPr userDrawn="1"/>
        </p:nvSpPr>
        <p:spPr>
          <a:xfrm>
            <a:off x="6634163" y="4572126"/>
            <a:ext cx="5078412" cy="14857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a:spcAft>
                <a:spcPts val="600"/>
              </a:spcAft>
              <a:buClr>
                <a:schemeClr val="bg2"/>
              </a:buClr>
            </a:pPr>
            <a:endParaRPr lang="en-GB" sz="1200" dirty="0">
              <a:solidFill>
                <a:schemeClr val="bg1"/>
              </a:solidFill>
            </a:endParaRPr>
          </a:p>
        </p:txBody>
      </p:sp>
      <p:sp>
        <p:nvSpPr>
          <p:cNvPr id="12" name="Text Placeholder 11">
            <a:extLst>
              <a:ext uri="{FF2B5EF4-FFF2-40B4-BE49-F238E27FC236}">
                <a16:creationId xmlns:a16="http://schemas.microsoft.com/office/drawing/2014/main" id="{2617A7B2-D3AF-4296-A3FE-A9C3EC1101BC}"/>
              </a:ext>
            </a:extLst>
          </p:cNvPr>
          <p:cNvSpPr>
            <a:spLocks noGrp="1"/>
          </p:cNvSpPr>
          <p:nvPr>
            <p:ph type="body" sz="quarter" idx="13"/>
          </p:nvPr>
        </p:nvSpPr>
        <p:spPr>
          <a:xfrm>
            <a:off x="6634163" y="1390650"/>
            <a:ext cx="5078412" cy="1485900"/>
          </a:xfrm>
        </p:spPr>
        <p:txBody>
          <a:bodyPr lIns="216000" tIns="18000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11">
            <a:extLst>
              <a:ext uri="{FF2B5EF4-FFF2-40B4-BE49-F238E27FC236}">
                <a16:creationId xmlns:a16="http://schemas.microsoft.com/office/drawing/2014/main" id="{C1A6C7A0-A465-4290-80AC-EA29C983B4E2}"/>
              </a:ext>
            </a:extLst>
          </p:cNvPr>
          <p:cNvSpPr>
            <a:spLocks noGrp="1"/>
          </p:cNvSpPr>
          <p:nvPr>
            <p:ph type="body" sz="quarter" idx="14"/>
          </p:nvPr>
        </p:nvSpPr>
        <p:spPr>
          <a:xfrm>
            <a:off x="6634163" y="3000437"/>
            <a:ext cx="5078412" cy="1485900"/>
          </a:xfrm>
        </p:spPr>
        <p:txBody>
          <a:bodyPr lIns="216000" tIns="180000">
            <a:normAutofit/>
          </a:bodyPr>
          <a:lstStyle>
            <a:lvl1pPr>
              <a:defRPr sz="1800">
                <a:solidFill>
                  <a:schemeClr val="bg1"/>
                </a:solidFill>
              </a:defRPr>
            </a:lvl1pPr>
            <a:lvl2pPr>
              <a:buClrTx/>
              <a:defRPr sz="1600">
                <a:solidFill>
                  <a:schemeClr val="bg1"/>
                </a:solidFill>
              </a:defRPr>
            </a:lvl2pPr>
            <a:lvl3pPr>
              <a:buClrTx/>
              <a:defRPr sz="1400">
                <a:solidFill>
                  <a:schemeClr val="bg1"/>
                </a:solidFill>
              </a:defRPr>
            </a:lvl3pPr>
            <a:lvl4pPr>
              <a:buClrTx/>
              <a:defRPr sz="1200">
                <a:solidFill>
                  <a:schemeClr val="bg1"/>
                </a:solidFill>
              </a:defRPr>
            </a:lvl4pPr>
            <a:lvl5pPr>
              <a:buClrTx/>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1">
            <a:extLst>
              <a:ext uri="{FF2B5EF4-FFF2-40B4-BE49-F238E27FC236}">
                <a16:creationId xmlns:a16="http://schemas.microsoft.com/office/drawing/2014/main" id="{A2D59AA9-F1B4-49D9-AE11-D2B29E48C509}"/>
              </a:ext>
            </a:extLst>
          </p:cNvPr>
          <p:cNvSpPr>
            <a:spLocks noGrp="1"/>
          </p:cNvSpPr>
          <p:nvPr>
            <p:ph type="body" sz="quarter" idx="15"/>
          </p:nvPr>
        </p:nvSpPr>
        <p:spPr>
          <a:xfrm>
            <a:off x="6634163" y="4572126"/>
            <a:ext cx="5078412" cy="1485900"/>
          </a:xfrm>
        </p:spPr>
        <p:txBody>
          <a:bodyPr lIns="216000" tIns="180000">
            <a:normAutofit/>
          </a:bodyPr>
          <a:lstStyle>
            <a:lvl1pPr>
              <a:defRPr sz="1800">
                <a:solidFill>
                  <a:schemeClr val="bg1"/>
                </a:solidFill>
              </a:defRPr>
            </a:lvl1pPr>
            <a:lvl2pPr>
              <a:buClrTx/>
              <a:defRPr sz="1600">
                <a:solidFill>
                  <a:schemeClr val="bg1"/>
                </a:solidFill>
              </a:defRPr>
            </a:lvl2pPr>
            <a:lvl3pPr>
              <a:buClrTx/>
              <a:defRPr sz="1400">
                <a:solidFill>
                  <a:schemeClr val="bg1"/>
                </a:solidFill>
              </a:defRPr>
            </a:lvl3pPr>
            <a:lvl4pPr>
              <a:buClrTx/>
              <a:defRPr sz="1200">
                <a:solidFill>
                  <a:schemeClr val="bg1"/>
                </a:solidFill>
              </a:defRPr>
            </a:lvl4pPr>
            <a:lvl5pPr>
              <a:buClrTx/>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7527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341911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BB96452-7340-4975-8DD5-6754007EAD9A}"/>
              </a:ext>
            </a:extLst>
          </p:cNvPr>
          <p:cNvSpPr>
            <a:spLocks noGrp="1"/>
          </p:cNvSpPr>
          <p:nvPr>
            <p:ph type="dt" sz="half" idx="10"/>
          </p:nvPr>
        </p:nvSpPr>
        <p:spPr/>
        <p:txBody>
          <a:bodyPr/>
          <a:lstStyle/>
          <a:p>
            <a:endParaRPr lang="en-GB" sz="1100" dirty="0"/>
          </a:p>
        </p:txBody>
      </p:sp>
      <p:sp>
        <p:nvSpPr>
          <p:cNvPr id="6" name="Footer Placeholder 5">
            <a:extLst>
              <a:ext uri="{FF2B5EF4-FFF2-40B4-BE49-F238E27FC236}">
                <a16:creationId xmlns:a16="http://schemas.microsoft.com/office/drawing/2014/main" id="{5F3153AF-E777-4579-8D05-5DFC9583C9C4}"/>
              </a:ext>
            </a:extLst>
          </p:cNvPr>
          <p:cNvSpPr>
            <a:spLocks noGrp="1"/>
          </p:cNvSpPr>
          <p:nvPr>
            <p:ph type="ftr" sz="quarter" idx="11"/>
          </p:nvPr>
        </p:nvSpPr>
        <p:spPr/>
        <p:txBody>
          <a:bodyPr/>
          <a:lstStyle/>
          <a:p>
            <a:endParaRPr lang="en-GB" sz="1100" dirty="0"/>
          </a:p>
        </p:txBody>
      </p:sp>
      <p:sp>
        <p:nvSpPr>
          <p:cNvPr id="7" name="Slide Number Placeholder 6">
            <a:extLst>
              <a:ext uri="{FF2B5EF4-FFF2-40B4-BE49-F238E27FC236}">
                <a16:creationId xmlns:a16="http://schemas.microsoft.com/office/drawing/2014/main" id="{D8262C03-B5D4-4591-A4FE-A981DA0190D4}"/>
              </a:ext>
            </a:extLst>
          </p:cNvPr>
          <p:cNvSpPr>
            <a:spLocks noGrp="1"/>
          </p:cNvSpPr>
          <p:nvPr>
            <p:ph type="sldNum" sz="quarter" idx="12"/>
          </p:nvPr>
        </p:nvSpPr>
        <p:spPr/>
        <p:txBody>
          <a:body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193276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D89554-B89B-40CE-BE68-C6DBA21DE277}"/>
              </a:ext>
            </a:extLst>
          </p:cNvPr>
          <p:cNvSpPr/>
          <p:nvPr userDrawn="1"/>
        </p:nvSpPr>
        <p:spPr>
          <a:xfrm>
            <a:off x="0" y="0"/>
            <a:ext cx="12192000" cy="3721100"/>
          </a:xfrm>
          <a:prstGeom prst="rect">
            <a:avLst/>
          </a:prstGeom>
          <a:solidFill>
            <a:srgbClr val="EF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aphic 7">
            <a:extLst>
              <a:ext uri="{FF2B5EF4-FFF2-40B4-BE49-F238E27FC236}">
                <a16:creationId xmlns:a16="http://schemas.microsoft.com/office/drawing/2014/main" id="{C5E4D6EC-371F-4E62-BDAA-D3DB149EA194}"/>
              </a:ext>
            </a:extLst>
          </p:cNvPr>
          <p:cNvGrpSpPr/>
          <p:nvPr userDrawn="1"/>
        </p:nvGrpSpPr>
        <p:grpSpPr>
          <a:xfrm>
            <a:off x="478919" y="328899"/>
            <a:ext cx="2382539" cy="580518"/>
            <a:chOff x="-872472" y="5764567"/>
            <a:chExt cx="1876425" cy="457200"/>
          </a:xfrm>
          <a:solidFill>
            <a:schemeClr val="bg1"/>
          </a:solidFill>
        </p:grpSpPr>
        <p:sp>
          <p:nvSpPr>
            <p:cNvPr id="11" name="Freeform: Shape 10">
              <a:extLst>
                <a:ext uri="{FF2B5EF4-FFF2-40B4-BE49-F238E27FC236}">
                  <a16:creationId xmlns:a16="http://schemas.microsoft.com/office/drawing/2014/main" id="{5D1BDAE9-6874-465D-911D-2E7D428F5AEB}"/>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2"/>
            </a:solidFill>
            <a:ln w="9525" cap="flat">
              <a:noFill/>
              <a:prstDash val="solid"/>
              <a:miter/>
            </a:ln>
          </p:spPr>
          <p:txBody>
            <a:bodyPr rtlCol="0" anchor="ctr"/>
            <a:lstStyle/>
            <a:p>
              <a:endParaRPr lang="fr-FR"/>
            </a:p>
          </p:txBody>
        </p:sp>
        <p:sp>
          <p:nvSpPr>
            <p:cNvPr id="12" name="Freeform: Shape 11">
              <a:extLst>
                <a:ext uri="{FF2B5EF4-FFF2-40B4-BE49-F238E27FC236}">
                  <a16:creationId xmlns:a16="http://schemas.microsoft.com/office/drawing/2014/main" id="{44DACC50-305B-4ABB-9B9C-096CC518D676}"/>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solidFill>
              <a:schemeClr val="tx1"/>
            </a:solidFill>
            <a:ln w="9525" cap="flat">
              <a:noFill/>
              <a:prstDash val="solid"/>
              <a:miter/>
            </a:ln>
          </p:spPr>
          <p:txBody>
            <a:bodyPr rtlCol="0" anchor="ctr"/>
            <a:lstStyle/>
            <a:p>
              <a:endParaRPr lang="fr-FR"/>
            </a:p>
          </p:txBody>
        </p:sp>
      </p:grpSp>
      <p:sp>
        <p:nvSpPr>
          <p:cNvPr id="2" name="Title 1">
            <a:extLst>
              <a:ext uri="{FF2B5EF4-FFF2-40B4-BE49-F238E27FC236}">
                <a16:creationId xmlns:a16="http://schemas.microsoft.com/office/drawing/2014/main" id="{DD38AE0A-22BF-4B95-A268-1343B733EEC4}"/>
              </a:ext>
            </a:extLst>
          </p:cNvPr>
          <p:cNvSpPr>
            <a:spLocks noGrp="1"/>
          </p:cNvSpPr>
          <p:nvPr>
            <p:ph type="ctrTitle"/>
          </p:nvPr>
        </p:nvSpPr>
        <p:spPr>
          <a:xfrm>
            <a:off x="479425" y="1238110"/>
            <a:ext cx="9144000" cy="2387600"/>
          </a:xfrm>
        </p:spPr>
        <p:txBody>
          <a:bodyPr anchor="b"/>
          <a:lstStyle>
            <a:lvl1pPr algn="l">
              <a:defRPr sz="6000">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0ECF3EC-2E21-40A6-A1CE-1B9A46DB9134}"/>
              </a:ext>
            </a:extLst>
          </p:cNvPr>
          <p:cNvSpPr>
            <a:spLocks noGrp="1"/>
          </p:cNvSpPr>
          <p:nvPr>
            <p:ph type="subTitle" idx="1"/>
          </p:nvPr>
        </p:nvSpPr>
        <p:spPr>
          <a:xfrm>
            <a:off x="479425" y="3933685"/>
            <a:ext cx="9144000"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03989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ivider Re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491921" y="333375"/>
            <a:ext cx="10515600" cy="2815487"/>
          </a:xfrm>
        </p:spPr>
        <p:txBody>
          <a:bodyPr anchor="b"/>
          <a:lstStyle>
            <a:lvl1pPr>
              <a:defRPr sz="6000">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0B4A4F9-209D-43A5-B86F-FF43C79817ED}"/>
              </a:ext>
            </a:extLst>
          </p:cNvPr>
          <p:cNvSpPr>
            <a:spLocks noGrp="1"/>
          </p:cNvSpPr>
          <p:nvPr>
            <p:ph type="body" idx="1"/>
          </p:nvPr>
        </p:nvSpPr>
        <p:spPr>
          <a:xfrm>
            <a:off x="491921" y="3456550"/>
            <a:ext cx="10515600" cy="1500187"/>
          </a:xfrm>
        </p:spPr>
        <p:txBody>
          <a:bodyPr anchor="t"/>
          <a:lstStyle>
            <a:lvl1pPr marL="0" indent="0" algn="just">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8" name="Graphic 7">
            <a:extLst>
              <a:ext uri="{FF2B5EF4-FFF2-40B4-BE49-F238E27FC236}">
                <a16:creationId xmlns:a16="http://schemas.microsoft.com/office/drawing/2014/main" id="{15E74595-F8BB-4E31-9C60-56B11ED43381}"/>
              </a:ext>
            </a:extLst>
          </p:cNvPr>
          <p:cNvGrpSpPr/>
          <p:nvPr userDrawn="1"/>
        </p:nvGrpSpPr>
        <p:grpSpPr>
          <a:xfrm>
            <a:off x="478920" y="6310009"/>
            <a:ext cx="886088" cy="215900"/>
            <a:chOff x="-872472" y="5764567"/>
            <a:chExt cx="1876425" cy="457200"/>
          </a:xfrm>
          <a:solidFill>
            <a:schemeClr val="tx1"/>
          </a:solidFill>
        </p:grpSpPr>
        <p:sp>
          <p:nvSpPr>
            <p:cNvPr id="10" name="Freeform: Shape 9">
              <a:extLst>
                <a:ext uri="{FF2B5EF4-FFF2-40B4-BE49-F238E27FC236}">
                  <a16:creationId xmlns:a16="http://schemas.microsoft.com/office/drawing/2014/main" id="{27A959DB-8663-42EF-AF9F-2C2127744275}"/>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1"/>
            </a:solidFill>
            <a:ln w="9525" cap="flat">
              <a:noFill/>
              <a:prstDash val="solid"/>
              <a:miter/>
            </a:ln>
          </p:spPr>
          <p:txBody>
            <a:bodyPr rtlCol="0" anchor="ctr"/>
            <a:lstStyle/>
            <a:p>
              <a:endParaRPr lang="fr-FR"/>
            </a:p>
          </p:txBody>
        </p:sp>
        <p:sp>
          <p:nvSpPr>
            <p:cNvPr id="11" name="Freeform: Shape 10">
              <a:extLst>
                <a:ext uri="{FF2B5EF4-FFF2-40B4-BE49-F238E27FC236}">
                  <a16:creationId xmlns:a16="http://schemas.microsoft.com/office/drawing/2014/main" id="{E305EA70-E1F2-457E-BD86-5BDCE96FC963}"/>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3172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D89554-B89B-40CE-BE68-C6DBA21DE277}"/>
              </a:ext>
            </a:extLst>
          </p:cNvPr>
          <p:cNvSpPr/>
          <p:nvPr userDrawn="1"/>
        </p:nvSpPr>
        <p:spPr>
          <a:xfrm>
            <a:off x="0" y="0"/>
            <a:ext cx="12192000" cy="3721100"/>
          </a:xfrm>
          <a:prstGeom prst="rect">
            <a:avLst/>
          </a:prstGeom>
          <a:solidFill>
            <a:srgbClr val="EF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aphic 7">
            <a:extLst>
              <a:ext uri="{FF2B5EF4-FFF2-40B4-BE49-F238E27FC236}">
                <a16:creationId xmlns:a16="http://schemas.microsoft.com/office/drawing/2014/main" id="{C5E4D6EC-371F-4E62-BDAA-D3DB149EA194}"/>
              </a:ext>
            </a:extLst>
          </p:cNvPr>
          <p:cNvGrpSpPr/>
          <p:nvPr userDrawn="1"/>
        </p:nvGrpSpPr>
        <p:grpSpPr>
          <a:xfrm>
            <a:off x="478919" y="328899"/>
            <a:ext cx="2382539" cy="580518"/>
            <a:chOff x="-872472" y="5764567"/>
            <a:chExt cx="1876425" cy="457200"/>
          </a:xfrm>
          <a:solidFill>
            <a:schemeClr val="bg1"/>
          </a:solidFill>
        </p:grpSpPr>
        <p:sp>
          <p:nvSpPr>
            <p:cNvPr id="11" name="Freeform: Shape 10">
              <a:extLst>
                <a:ext uri="{FF2B5EF4-FFF2-40B4-BE49-F238E27FC236}">
                  <a16:creationId xmlns:a16="http://schemas.microsoft.com/office/drawing/2014/main" id="{5D1BDAE9-6874-465D-911D-2E7D428F5AEB}"/>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2"/>
            </a:solidFill>
            <a:ln w="9525" cap="flat">
              <a:noFill/>
              <a:prstDash val="solid"/>
              <a:miter/>
            </a:ln>
          </p:spPr>
          <p:txBody>
            <a:bodyPr rtlCol="0" anchor="ctr"/>
            <a:lstStyle/>
            <a:p>
              <a:endParaRPr lang="fr-FR"/>
            </a:p>
          </p:txBody>
        </p:sp>
        <p:sp>
          <p:nvSpPr>
            <p:cNvPr id="12" name="Freeform: Shape 11">
              <a:extLst>
                <a:ext uri="{FF2B5EF4-FFF2-40B4-BE49-F238E27FC236}">
                  <a16:creationId xmlns:a16="http://schemas.microsoft.com/office/drawing/2014/main" id="{44DACC50-305B-4ABB-9B9C-096CC518D676}"/>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solidFill>
              <a:schemeClr val="tx1"/>
            </a:solidFill>
            <a:ln w="9525" cap="flat">
              <a:noFill/>
              <a:prstDash val="solid"/>
              <a:miter/>
            </a:ln>
          </p:spPr>
          <p:txBody>
            <a:bodyPr rtlCol="0" anchor="ctr"/>
            <a:lstStyle/>
            <a:p>
              <a:endParaRPr lang="fr-FR"/>
            </a:p>
          </p:txBody>
        </p:sp>
      </p:grpSp>
      <p:sp>
        <p:nvSpPr>
          <p:cNvPr id="2" name="Title 1">
            <a:extLst>
              <a:ext uri="{FF2B5EF4-FFF2-40B4-BE49-F238E27FC236}">
                <a16:creationId xmlns:a16="http://schemas.microsoft.com/office/drawing/2014/main" id="{DD38AE0A-22BF-4B95-A268-1343B733EEC4}"/>
              </a:ext>
            </a:extLst>
          </p:cNvPr>
          <p:cNvSpPr>
            <a:spLocks noGrp="1"/>
          </p:cNvSpPr>
          <p:nvPr>
            <p:ph type="ctrTitle"/>
          </p:nvPr>
        </p:nvSpPr>
        <p:spPr>
          <a:xfrm>
            <a:off x="479425" y="1238110"/>
            <a:ext cx="7254874" cy="2387600"/>
          </a:xfrm>
        </p:spPr>
        <p:txBody>
          <a:bodyPr anchor="b">
            <a:normAutofit/>
          </a:bodyPr>
          <a:lstStyle>
            <a:lvl1pPr algn="l">
              <a:defRPr sz="4800">
                <a:solidFill>
                  <a:schemeClr val="tx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0ECF3EC-2E21-40A6-A1CE-1B9A46DB9134}"/>
              </a:ext>
            </a:extLst>
          </p:cNvPr>
          <p:cNvSpPr>
            <a:spLocks noGrp="1"/>
          </p:cNvSpPr>
          <p:nvPr>
            <p:ph type="subTitle" idx="1"/>
          </p:nvPr>
        </p:nvSpPr>
        <p:spPr>
          <a:xfrm>
            <a:off x="479425" y="3933685"/>
            <a:ext cx="9144000"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4" name="Freeform: Shape 13">
            <a:extLst>
              <a:ext uri="{FF2B5EF4-FFF2-40B4-BE49-F238E27FC236}">
                <a16:creationId xmlns:a16="http://schemas.microsoft.com/office/drawing/2014/main" id="{DAAA0753-4085-4AE4-ABFF-6C0FAE094F38}"/>
              </a:ext>
            </a:extLst>
          </p:cNvPr>
          <p:cNvSpPr/>
          <p:nvPr userDrawn="1"/>
        </p:nvSpPr>
        <p:spPr>
          <a:xfrm>
            <a:off x="8343900" y="1263648"/>
            <a:ext cx="3848100" cy="4908552"/>
          </a:xfrm>
          <a:custGeom>
            <a:avLst/>
            <a:gdLst>
              <a:gd name="connsiteX0" fmla="*/ 2454276 w 3848100"/>
              <a:gd name="connsiteY0" fmla="*/ 0 h 4908552"/>
              <a:gd name="connsiteX1" fmla="*/ 3826485 w 3848100"/>
              <a:gd name="connsiteY1" fmla="*/ 419152 h 4908552"/>
              <a:gd name="connsiteX2" fmla="*/ 3848100 w 3848100"/>
              <a:gd name="connsiteY2" fmla="*/ 435315 h 4908552"/>
              <a:gd name="connsiteX3" fmla="*/ 3848100 w 3848100"/>
              <a:gd name="connsiteY3" fmla="*/ 4473237 h 4908552"/>
              <a:gd name="connsiteX4" fmla="*/ 3826485 w 3848100"/>
              <a:gd name="connsiteY4" fmla="*/ 4489400 h 4908552"/>
              <a:gd name="connsiteX5" fmla="*/ 2454276 w 3848100"/>
              <a:gd name="connsiteY5" fmla="*/ 4908552 h 4908552"/>
              <a:gd name="connsiteX6" fmla="*/ 0 w 3848100"/>
              <a:gd name="connsiteY6" fmla="*/ 2454276 h 4908552"/>
              <a:gd name="connsiteX7" fmla="*/ 2454276 w 3848100"/>
              <a:gd name="connsiteY7" fmla="*/ 0 h 49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8100" h="4908552">
                <a:moveTo>
                  <a:pt x="2454276" y="0"/>
                </a:moveTo>
                <a:cubicBezTo>
                  <a:pt x="2962573" y="0"/>
                  <a:pt x="3434780" y="154521"/>
                  <a:pt x="3826485" y="419152"/>
                </a:cubicBezTo>
                <a:lnTo>
                  <a:pt x="3848100" y="435315"/>
                </a:lnTo>
                <a:lnTo>
                  <a:pt x="3848100" y="4473237"/>
                </a:lnTo>
                <a:lnTo>
                  <a:pt x="3826485" y="4489400"/>
                </a:lnTo>
                <a:cubicBezTo>
                  <a:pt x="3434780" y="4754031"/>
                  <a:pt x="2962573" y="4908552"/>
                  <a:pt x="2454276" y="4908552"/>
                </a:cubicBezTo>
                <a:cubicBezTo>
                  <a:pt x="1098817" y="4908552"/>
                  <a:pt x="0" y="3809735"/>
                  <a:pt x="0" y="2454276"/>
                </a:cubicBezTo>
                <a:cubicBezTo>
                  <a:pt x="0" y="1098817"/>
                  <a:pt x="1098817" y="0"/>
                  <a:pt x="245427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Picture Placeholder 18">
            <a:extLst>
              <a:ext uri="{FF2B5EF4-FFF2-40B4-BE49-F238E27FC236}">
                <a16:creationId xmlns:a16="http://schemas.microsoft.com/office/drawing/2014/main" id="{93DEC3DE-AD13-420E-AD94-1C27B45D0626}"/>
              </a:ext>
            </a:extLst>
          </p:cNvPr>
          <p:cNvSpPr>
            <a:spLocks noGrp="1"/>
          </p:cNvSpPr>
          <p:nvPr>
            <p:ph type="pic" sz="quarter" idx="11"/>
          </p:nvPr>
        </p:nvSpPr>
        <p:spPr>
          <a:xfrm>
            <a:off x="8572500" y="1482724"/>
            <a:ext cx="3619500" cy="4470400"/>
          </a:xfrm>
          <a:custGeom>
            <a:avLst/>
            <a:gdLst>
              <a:gd name="connsiteX0" fmla="*/ 2235200 w 3619500"/>
              <a:gd name="connsiteY0" fmla="*/ 0 h 4470400"/>
              <a:gd name="connsiteX1" fmla="*/ 3484922 w 3619500"/>
              <a:gd name="connsiteY1" fmla="*/ 381737 h 4470400"/>
              <a:gd name="connsiteX2" fmla="*/ 3619500 w 3619500"/>
              <a:gd name="connsiteY2" fmla="*/ 482373 h 4470400"/>
              <a:gd name="connsiteX3" fmla="*/ 3619500 w 3619500"/>
              <a:gd name="connsiteY3" fmla="*/ 3988027 h 4470400"/>
              <a:gd name="connsiteX4" fmla="*/ 3484922 w 3619500"/>
              <a:gd name="connsiteY4" fmla="*/ 4088663 h 4470400"/>
              <a:gd name="connsiteX5" fmla="*/ 2235200 w 3619500"/>
              <a:gd name="connsiteY5" fmla="*/ 4470400 h 4470400"/>
              <a:gd name="connsiteX6" fmla="*/ 0 w 3619500"/>
              <a:gd name="connsiteY6" fmla="*/ 2235200 h 4470400"/>
              <a:gd name="connsiteX7" fmla="*/ 2235200 w 3619500"/>
              <a:gd name="connsiteY7" fmla="*/ 0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0" h="4470400">
                <a:moveTo>
                  <a:pt x="2235200" y="0"/>
                </a:moveTo>
                <a:cubicBezTo>
                  <a:pt x="2698125" y="0"/>
                  <a:pt x="3128181" y="140728"/>
                  <a:pt x="3484922" y="381737"/>
                </a:cubicBezTo>
                <a:lnTo>
                  <a:pt x="3619500" y="482373"/>
                </a:lnTo>
                <a:lnTo>
                  <a:pt x="3619500" y="3988027"/>
                </a:lnTo>
                <a:lnTo>
                  <a:pt x="3484922" y="4088663"/>
                </a:lnTo>
                <a:cubicBezTo>
                  <a:pt x="3128181" y="4329672"/>
                  <a:pt x="2698125" y="4470400"/>
                  <a:pt x="2235200" y="4470400"/>
                </a:cubicBezTo>
                <a:cubicBezTo>
                  <a:pt x="1000733" y="4470400"/>
                  <a:pt x="0" y="3469667"/>
                  <a:pt x="0" y="2235200"/>
                </a:cubicBezTo>
                <a:cubicBezTo>
                  <a:pt x="0" y="1000733"/>
                  <a:pt x="1000733" y="0"/>
                  <a:pt x="2235200" y="0"/>
                </a:cubicBezTo>
                <a:close/>
              </a:path>
            </a:pathLst>
          </a:custGeom>
          <a:solidFill>
            <a:schemeClr val="bg2">
              <a:lumMod val="20000"/>
              <a:lumOff val="80000"/>
            </a:schemeClr>
          </a:solidFill>
        </p:spPr>
        <p:txBody>
          <a:bodyPr wrap="square">
            <a:noAutofit/>
          </a:bodyPr>
          <a:lstStyle/>
          <a:p>
            <a:endParaRPr lang="en-GB"/>
          </a:p>
        </p:txBody>
      </p:sp>
    </p:spTree>
    <p:extLst>
      <p:ext uri="{BB962C8B-B14F-4D97-AF65-F5344CB8AC3E}">
        <p14:creationId xmlns:p14="http://schemas.microsoft.com/office/powerpoint/2010/main" val="418258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 Full screen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A203C1-43EE-4487-B56D-57659450896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7868" b="7757"/>
          <a:stretch/>
        </p:blipFill>
        <p:spPr>
          <a:xfrm>
            <a:off x="0" y="1"/>
            <a:ext cx="12192000" cy="6858000"/>
          </a:xfrm>
          <a:prstGeom prst="rect">
            <a:avLst/>
          </a:prstGeom>
        </p:spPr>
      </p:pic>
      <p:sp>
        <p:nvSpPr>
          <p:cNvPr id="8" name="Rectangle 7">
            <a:extLst>
              <a:ext uri="{FF2B5EF4-FFF2-40B4-BE49-F238E27FC236}">
                <a16:creationId xmlns:a16="http://schemas.microsoft.com/office/drawing/2014/main" id="{8B15F788-1AFE-4FB5-A255-28D03F663849}"/>
              </a:ext>
            </a:extLst>
          </p:cNvPr>
          <p:cNvSpPr/>
          <p:nvPr userDrawn="1"/>
        </p:nvSpPr>
        <p:spPr>
          <a:xfrm>
            <a:off x="0" y="0"/>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aphic 7">
            <a:extLst>
              <a:ext uri="{FF2B5EF4-FFF2-40B4-BE49-F238E27FC236}">
                <a16:creationId xmlns:a16="http://schemas.microsoft.com/office/drawing/2014/main" id="{C5E4D6EC-371F-4E62-BDAA-D3DB149EA194}"/>
              </a:ext>
            </a:extLst>
          </p:cNvPr>
          <p:cNvGrpSpPr/>
          <p:nvPr userDrawn="1"/>
        </p:nvGrpSpPr>
        <p:grpSpPr>
          <a:xfrm>
            <a:off x="478919" y="328899"/>
            <a:ext cx="2382539" cy="580518"/>
            <a:chOff x="-872472" y="5764567"/>
            <a:chExt cx="1876425" cy="457200"/>
          </a:xfrm>
          <a:solidFill>
            <a:schemeClr val="bg1"/>
          </a:solidFill>
        </p:grpSpPr>
        <p:sp>
          <p:nvSpPr>
            <p:cNvPr id="11" name="Freeform: Shape 10">
              <a:extLst>
                <a:ext uri="{FF2B5EF4-FFF2-40B4-BE49-F238E27FC236}">
                  <a16:creationId xmlns:a16="http://schemas.microsoft.com/office/drawing/2014/main" id="{5D1BDAE9-6874-465D-911D-2E7D428F5AEB}"/>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2"/>
            </a:solidFill>
            <a:ln w="9525" cap="flat">
              <a:noFill/>
              <a:prstDash val="solid"/>
              <a:miter/>
            </a:ln>
          </p:spPr>
          <p:txBody>
            <a:bodyPr rtlCol="0" anchor="ctr"/>
            <a:lstStyle/>
            <a:p>
              <a:endParaRPr lang="fr-FR"/>
            </a:p>
          </p:txBody>
        </p:sp>
        <p:sp>
          <p:nvSpPr>
            <p:cNvPr id="12" name="Freeform: Shape 11">
              <a:extLst>
                <a:ext uri="{FF2B5EF4-FFF2-40B4-BE49-F238E27FC236}">
                  <a16:creationId xmlns:a16="http://schemas.microsoft.com/office/drawing/2014/main" id="{44DACC50-305B-4ABB-9B9C-096CC518D676}"/>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
        <p:nvSpPr>
          <p:cNvPr id="9" name="Title 1">
            <a:extLst>
              <a:ext uri="{FF2B5EF4-FFF2-40B4-BE49-F238E27FC236}">
                <a16:creationId xmlns:a16="http://schemas.microsoft.com/office/drawing/2014/main" id="{E34A61E2-C938-4955-9D81-D70498F6FC3C}"/>
              </a:ext>
            </a:extLst>
          </p:cNvPr>
          <p:cNvSpPr>
            <a:spLocks noGrp="1"/>
          </p:cNvSpPr>
          <p:nvPr>
            <p:ph type="ctrTitle"/>
          </p:nvPr>
        </p:nvSpPr>
        <p:spPr>
          <a:xfrm>
            <a:off x="479424" y="1238110"/>
            <a:ext cx="9143999" cy="2387600"/>
          </a:xfrm>
        </p:spPr>
        <p:txBody>
          <a:bodyPr anchor="b">
            <a:noAutofit/>
          </a:bodyPr>
          <a:lstStyle>
            <a:lvl1pPr algn="l">
              <a:defRPr sz="6000">
                <a:solidFill>
                  <a:schemeClr val="bg1"/>
                </a:solidFill>
              </a:defRPr>
            </a:lvl1pPr>
          </a:lstStyle>
          <a:p>
            <a:r>
              <a:rPr lang="en-US" dirty="0"/>
              <a:t>Click to edit Master title style</a:t>
            </a:r>
            <a:endParaRPr lang="en-GB" dirty="0"/>
          </a:p>
        </p:txBody>
      </p:sp>
      <p:sp>
        <p:nvSpPr>
          <p:cNvPr id="13" name="Subtitle 2">
            <a:extLst>
              <a:ext uri="{FF2B5EF4-FFF2-40B4-BE49-F238E27FC236}">
                <a16:creationId xmlns:a16="http://schemas.microsoft.com/office/drawing/2014/main" id="{30347A38-E5EB-444A-9421-965D36B30A87}"/>
              </a:ext>
            </a:extLst>
          </p:cNvPr>
          <p:cNvSpPr>
            <a:spLocks noGrp="1"/>
          </p:cNvSpPr>
          <p:nvPr>
            <p:ph type="subTitle" idx="1"/>
          </p:nvPr>
        </p:nvSpPr>
        <p:spPr>
          <a:xfrm>
            <a:off x="479425" y="3933685"/>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34075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Divider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491921" y="333375"/>
            <a:ext cx="10515600" cy="2815487"/>
          </a:xfrm>
        </p:spPr>
        <p:txBody>
          <a:bodyPr anchor="b">
            <a:normAutofit/>
          </a:bodyPr>
          <a:lstStyle>
            <a:lvl1pPr>
              <a:defRPr sz="6000">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0B4A4F9-209D-43A5-B86F-FF43C79817ED}"/>
              </a:ext>
            </a:extLst>
          </p:cNvPr>
          <p:cNvSpPr>
            <a:spLocks noGrp="1"/>
          </p:cNvSpPr>
          <p:nvPr>
            <p:ph type="body" idx="1"/>
          </p:nvPr>
        </p:nvSpPr>
        <p:spPr>
          <a:xfrm>
            <a:off x="491921" y="3454990"/>
            <a:ext cx="10515600" cy="1500187"/>
          </a:xfrm>
        </p:spPr>
        <p:txBody>
          <a:bodyPr anchor="t"/>
          <a:lstStyle>
            <a:lvl1pPr marL="0" indent="0" algn="just">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8" name="Graphic 7">
            <a:extLst>
              <a:ext uri="{FF2B5EF4-FFF2-40B4-BE49-F238E27FC236}">
                <a16:creationId xmlns:a16="http://schemas.microsoft.com/office/drawing/2014/main" id="{40ED8DFB-066A-4A62-BDC2-1ABEAF0CD897}"/>
              </a:ext>
            </a:extLst>
          </p:cNvPr>
          <p:cNvGrpSpPr/>
          <p:nvPr userDrawn="1"/>
        </p:nvGrpSpPr>
        <p:grpSpPr>
          <a:xfrm>
            <a:off x="478920" y="6310009"/>
            <a:ext cx="886088" cy="215900"/>
            <a:chOff x="-872472" y="5764567"/>
            <a:chExt cx="1876425" cy="457200"/>
          </a:xfrm>
          <a:solidFill>
            <a:schemeClr val="bg1"/>
          </a:solidFill>
        </p:grpSpPr>
        <p:sp>
          <p:nvSpPr>
            <p:cNvPr id="10" name="Freeform: Shape 9">
              <a:extLst>
                <a:ext uri="{FF2B5EF4-FFF2-40B4-BE49-F238E27FC236}">
                  <a16:creationId xmlns:a16="http://schemas.microsoft.com/office/drawing/2014/main" id="{25E7A31F-24DD-409A-B04F-5B49220AFF21}"/>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2"/>
            </a:solidFill>
            <a:ln w="9525" cap="flat">
              <a:noFill/>
              <a:prstDash val="solid"/>
              <a:miter/>
            </a:ln>
          </p:spPr>
          <p:txBody>
            <a:bodyPr rtlCol="0" anchor="ctr"/>
            <a:lstStyle/>
            <a:p>
              <a:endParaRPr lang="fr-FR"/>
            </a:p>
          </p:txBody>
        </p:sp>
        <p:sp>
          <p:nvSpPr>
            <p:cNvPr id="11" name="Freeform: Shape 10">
              <a:extLst>
                <a:ext uri="{FF2B5EF4-FFF2-40B4-BE49-F238E27FC236}">
                  <a16:creationId xmlns:a16="http://schemas.microsoft.com/office/drawing/2014/main" id="{EB393767-D67B-428A-816F-5A0AD00ECF06}"/>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275344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Divider Re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491921" y="333375"/>
            <a:ext cx="10515600" cy="2815487"/>
          </a:xfrm>
        </p:spPr>
        <p:txBody>
          <a:bodyPr anchor="b">
            <a:normAutofit/>
          </a:bodyPr>
          <a:lstStyle>
            <a:lvl1pPr>
              <a:defRPr sz="6000">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0B4A4F9-209D-43A5-B86F-FF43C79817ED}"/>
              </a:ext>
            </a:extLst>
          </p:cNvPr>
          <p:cNvSpPr>
            <a:spLocks noGrp="1"/>
          </p:cNvSpPr>
          <p:nvPr>
            <p:ph type="body" idx="1"/>
          </p:nvPr>
        </p:nvSpPr>
        <p:spPr>
          <a:xfrm>
            <a:off x="491921" y="3456550"/>
            <a:ext cx="10515600" cy="1500187"/>
          </a:xfrm>
        </p:spPr>
        <p:txBody>
          <a:bodyPr anchor="t"/>
          <a:lstStyle>
            <a:lvl1pPr marL="0" indent="0" algn="just">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8" name="Graphic 7">
            <a:extLst>
              <a:ext uri="{FF2B5EF4-FFF2-40B4-BE49-F238E27FC236}">
                <a16:creationId xmlns:a16="http://schemas.microsoft.com/office/drawing/2014/main" id="{15E74595-F8BB-4E31-9C60-56B11ED43381}"/>
              </a:ext>
            </a:extLst>
          </p:cNvPr>
          <p:cNvGrpSpPr/>
          <p:nvPr userDrawn="1"/>
        </p:nvGrpSpPr>
        <p:grpSpPr>
          <a:xfrm>
            <a:off x="478920" y="6310009"/>
            <a:ext cx="886088" cy="215900"/>
            <a:chOff x="-872472" y="5764567"/>
            <a:chExt cx="1876425" cy="457200"/>
          </a:xfrm>
          <a:solidFill>
            <a:schemeClr val="tx1"/>
          </a:solidFill>
        </p:grpSpPr>
        <p:sp>
          <p:nvSpPr>
            <p:cNvPr id="10" name="Freeform: Shape 9">
              <a:extLst>
                <a:ext uri="{FF2B5EF4-FFF2-40B4-BE49-F238E27FC236}">
                  <a16:creationId xmlns:a16="http://schemas.microsoft.com/office/drawing/2014/main" id="{27A959DB-8663-42EF-AF9F-2C2127744275}"/>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1"/>
            </a:solidFill>
            <a:ln w="9525" cap="flat">
              <a:noFill/>
              <a:prstDash val="solid"/>
              <a:miter/>
            </a:ln>
          </p:spPr>
          <p:txBody>
            <a:bodyPr rtlCol="0" anchor="ctr"/>
            <a:lstStyle/>
            <a:p>
              <a:endParaRPr lang="fr-FR"/>
            </a:p>
          </p:txBody>
        </p:sp>
        <p:sp>
          <p:nvSpPr>
            <p:cNvPr id="11" name="Freeform: Shape 10">
              <a:extLst>
                <a:ext uri="{FF2B5EF4-FFF2-40B4-BE49-F238E27FC236}">
                  <a16:creationId xmlns:a16="http://schemas.microsoft.com/office/drawing/2014/main" id="{E305EA70-E1F2-457E-BD86-5BDCE96FC963}"/>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96113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Key Messages">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A0DF24-08D6-4419-BD94-BD056C90469C}"/>
              </a:ext>
            </a:extLst>
          </p:cNvPr>
          <p:cNvSpPr/>
          <p:nvPr userDrawn="1"/>
        </p:nvSpPr>
        <p:spPr>
          <a:xfrm>
            <a:off x="479424" y="0"/>
            <a:ext cx="11233151" cy="3721100"/>
          </a:xfrm>
          <a:prstGeom prst="rect">
            <a:avLst/>
          </a:prstGeom>
          <a:solidFill>
            <a:srgbClr val="EF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93657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Key Messages - Circle Image">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A0DF24-08D6-4419-BD94-BD056C90469C}"/>
              </a:ext>
            </a:extLst>
          </p:cNvPr>
          <p:cNvSpPr/>
          <p:nvPr userDrawn="1"/>
        </p:nvSpPr>
        <p:spPr>
          <a:xfrm>
            <a:off x="479424" y="0"/>
            <a:ext cx="11233151" cy="3721100"/>
          </a:xfrm>
          <a:prstGeom prst="rect">
            <a:avLst/>
          </a:prstGeom>
          <a:solidFill>
            <a:srgbClr val="EF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tx1"/>
                </a:solidFill>
              </a:defRPr>
            </a:lvl1pPr>
          </a:lstStyle>
          <a:p>
            <a:r>
              <a:rPr lang="en-US" dirty="0"/>
              <a:t>Click to edit Master title style</a:t>
            </a:r>
            <a:endParaRPr lang="en-GB" dirty="0"/>
          </a:p>
        </p:txBody>
      </p:sp>
      <p:sp>
        <p:nvSpPr>
          <p:cNvPr id="18" name="Freeform: Shape 17">
            <a:extLst>
              <a:ext uri="{FF2B5EF4-FFF2-40B4-BE49-F238E27FC236}">
                <a16:creationId xmlns:a16="http://schemas.microsoft.com/office/drawing/2014/main" id="{2C730DF5-E6C9-4A6A-9601-3EFE3EA8A60D}"/>
              </a:ext>
            </a:extLst>
          </p:cNvPr>
          <p:cNvSpPr/>
          <p:nvPr userDrawn="1"/>
        </p:nvSpPr>
        <p:spPr>
          <a:xfrm>
            <a:off x="3641723" y="3471609"/>
            <a:ext cx="4908552" cy="3386391"/>
          </a:xfrm>
          <a:custGeom>
            <a:avLst/>
            <a:gdLst>
              <a:gd name="connsiteX0" fmla="*/ 2454276 w 4908552"/>
              <a:gd name="connsiteY0" fmla="*/ 0 h 3386391"/>
              <a:gd name="connsiteX1" fmla="*/ 4908552 w 4908552"/>
              <a:gd name="connsiteY1" fmla="*/ 2454276 h 3386391"/>
              <a:gd name="connsiteX2" fmla="*/ 4798213 w 4908552"/>
              <a:gd name="connsiteY2" fmla="*/ 3184103 h 3386391"/>
              <a:gd name="connsiteX3" fmla="*/ 4724174 w 4908552"/>
              <a:gd name="connsiteY3" fmla="*/ 3386391 h 3386391"/>
              <a:gd name="connsiteX4" fmla="*/ 184378 w 4908552"/>
              <a:gd name="connsiteY4" fmla="*/ 3386391 h 3386391"/>
              <a:gd name="connsiteX5" fmla="*/ 110340 w 4908552"/>
              <a:gd name="connsiteY5" fmla="*/ 3184103 h 3386391"/>
              <a:gd name="connsiteX6" fmla="*/ 0 w 4908552"/>
              <a:gd name="connsiteY6" fmla="*/ 2454276 h 3386391"/>
              <a:gd name="connsiteX7" fmla="*/ 2454276 w 4908552"/>
              <a:gd name="connsiteY7" fmla="*/ 0 h 33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8552" h="3386391">
                <a:moveTo>
                  <a:pt x="2454276" y="0"/>
                </a:moveTo>
                <a:cubicBezTo>
                  <a:pt x="3809735" y="0"/>
                  <a:pt x="4908552" y="1098817"/>
                  <a:pt x="4908552" y="2454276"/>
                </a:cubicBezTo>
                <a:cubicBezTo>
                  <a:pt x="4908552" y="2708425"/>
                  <a:pt x="4869922" y="2953551"/>
                  <a:pt x="4798213" y="3184103"/>
                </a:cubicBezTo>
                <a:lnTo>
                  <a:pt x="4724174" y="3386391"/>
                </a:lnTo>
                <a:lnTo>
                  <a:pt x="184378" y="3386391"/>
                </a:lnTo>
                <a:lnTo>
                  <a:pt x="110340" y="3184103"/>
                </a:lnTo>
                <a:cubicBezTo>
                  <a:pt x="38631" y="2953551"/>
                  <a:pt x="0" y="2708425"/>
                  <a:pt x="0" y="2454276"/>
                </a:cubicBezTo>
                <a:cubicBezTo>
                  <a:pt x="0" y="1098817"/>
                  <a:pt x="1098817" y="0"/>
                  <a:pt x="245427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Picture Placeholder 15">
            <a:extLst>
              <a:ext uri="{FF2B5EF4-FFF2-40B4-BE49-F238E27FC236}">
                <a16:creationId xmlns:a16="http://schemas.microsoft.com/office/drawing/2014/main" id="{C7B03FD3-4C76-4939-A87B-8E47D2D6A173}"/>
              </a:ext>
            </a:extLst>
          </p:cNvPr>
          <p:cNvSpPr>
            <a:spLocks noGrp="1"/>
          </p:cNvSpPr>
          <p:nvPr>
            <p:ph type="pic" sz="quarter" idx="11"/>
          </p:nvPr>
        </p:nvSpPr>
        <p:spPr>
          <a:xfrm>
            <a:off x="3860799" y="3690684"/>
            <a:ext cx="4470400" cy="3167316"/>
          </a:xfrm>
          <a:custGeom>
            <a:avLst/>
            <a:gdLst>
              <a:gd name="connsiteX0" fmla="*/ 2235200 w 4470400"/>
              <a:gd name="connsiteY0" fmla="*/ 0 h 3167316"/>
              <a:gd name="connsiteX1" fmla="*/ 4470400 w 4470400"/>
              <a:gd name="connsiteY1" fmla="*/ 2235200 h 3167316"/>
              <a:gd name="connsiteX2" fmla="*/ 4294747 w 4470400"/>
              <a:gd name="connsiteY2" fmla="*/ 3105241 h 3167316"/>
              <a:gd name="connsiteX3" fmla="*/ 4264844 w 4470400"/>
              <a:gd name="connsiteY3" fmla="*/ 3167316 h 3167316"/>
              <a:gd name="connsiteX4" fmla="*/ 205557 w 4470400"/>
              <a:gd name="connsiteY4" fmla="*/ 3167316 h 3167316"/>
              <a:gd name="connsiteX5" fmla="*/ 175653 w 4470400"/>
              <a:gd name="connsiteY5" fmla="*/ 3105241 h 3167316"/>
              <a:gd name="connsiteX6" fmla="*/ 0 w 4470400"/>
              <a:gd name="connsiteY6" fmla="*/ 2235200 h 3167316"/>
              <a:gd name="connsiteX7" fmla="*/ 2235200 w 4470400"/>
              <a:gd name="connsiteY7" fmla="*/ 0 h 316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400" h="3167316">
                <a:moveTo>
                  <a:pt x="2235200" y="0"/>
                </a:moveTo>
                <a:cubicBezTo>
                  <a:pt x="3469667" y="0"/>
                  <a:pt x="4470400" y="1000733"/>
                  <a:pt x="4470400" y="2235200"/>
                </a:cubicBezTo>
                <a:cubicBezTo>
                  <a:pt x="4470400" y="2543817"/>
                  <a:pt x="4407854" y="2837825"/>
                  <a:pt x="4294747" y="3105241"/>
                </a:cubicBezTo>
                <a:lnTo>
                  <a:pt x="4264844" y="3167316"/>
                </a:lnTo>
                <a:lnTo>
                  <a:pt x="205557" y="3167316"/>
                </a:lnTo>
                <a:lnTo>
                  <a:pt x="175653" y="3105241"/>
                </a:lnTo>
                <a:cubicBezTo>
                  <a:pt x="62546" y="2837825"/>
                  <a:pt x="0" y="2543817"/>
                  <a:pt x="0" y="2235200"/>
                </a:cubicBezTo>
                <a:cubicBezTo>
                  <a:pt x="0" y="1000733"/>
                  <a:pt x="1000733" y="0"/>
                  <a:pt x="2235200" y="0"/>
                </a:cubicBezTo>
                <a:close/>
              </a:path>
            </a:pathLst>
          </a:custGeom>
          <a:solidFill>
            <a:schemeClr val="bg2">
              <a:lumMod val="20000"/>
              <a:lumOff val="80000"/>
            </a:schemeClr>
          </a:solidFill>
        </p:spPr>
        <p:txBody>
          <a:bodyPr wrap="square">
            <a:noAutofit/>
          </a:bodyPr>
          <a:lstStyle/>
          <a:p>
            <a:endParaRPr lang="en-GB"/>
          </a:p>
        </p:txBody>
      </p:sp>
    </p:spTree>
    <p:extLst>
      <p:ext uri="{BB962C8B-B14F-4D97-AF65-F5344CB8AC3E}">
        <p14:creationId xmlns:p14="http://schemas.microsoft.com/office/powerpoint/2010/main" val="220726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Key Messages - Circle Image 02">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A0DF24-08D6-4419-BD94-BD056C90469C}"/>
              </a:ext>
            </a:extLst>
          </p:cNvPr>
          <p:cNvSpPr/>
          <p:nvPr userDrawn="1"/>
        </p:nvSpPr>
        <p:spPr>
          <a:xfrm>
            <a:off x="479424" y="0"/>
            <a:ext cx="11233151" cy="3721100"/>
          </a:xfrm>
          <a:prstGeom prst="rect">
            <a:avLst/>
          </a:prstGeom>
          <a:solidFill>
            <a:srgbClr val="EF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tx1"/>
                </a:solidFill>
              </a:defRPr>
            </a:lvl1pPr>
          </a:lstStyle>
          <a:p>
            <a:r>
              <a:rPr lang="en-US" dirty="0"/>
              <a:t>Click to edit Master title style</a:t>
            </a:r>
            <a:endParaRPr lang="en-GB" dirty="0"/>
          </a:p>
        </p:txBody>
      </p:sp>
      <p:sp>
        <p:nvSpPr>
          <p:cNvPr id="32" name="Freeform: Shape 31">
            <a:extLst>
              <a:ext uri="{FF2B5EF4-FFF2-40B4-BE49-F238E27FC236}">
                <a16:creationId xmlns:a16="http://schemas.microsoft.com/office/drawing/2014/main" id="{2793521D-CEF7-4212-B026-6C3AF50E8019}"/>
              </a:ext>
            </a:extLst>
          </p:cNvPr>
          <p:cNvSpPr/>
          <p:nvPr userDrawn="1"/>
        </p:nvSpPr>
        <p:spPr>
          <a:xfrm>
            <a:off x="8356598" y="2657474"/>
            <a:ext cx="3847780" cy="4200526"/>
          </a:xfrm>
          <a:custGeom>
            <a:avLst/>
            <a:gdLst>
              <a:gd name="connsiteX0" fmla="*/ 2454276 w 3847780"/>
              <a:gd name="connsiteY0" fmla="*/ 0 h 4200526"/>
              <a:gd name="connsiteX1" fmla="*/ 3826485 w 3847780"/>
              <a:gd name="connsiteY1" fmla="*/ 419152 h 4200526"/>
              <a:gd name="connsiteX2" fmla="*/ 3847780 w 3847780"/>
              <a:gd name="connsiteY2" fmla="*/ 435076 h 4200526"/>
              <a:gd name="connsiteX3" fmla="*/ 3847780 w 3847780"/>
              <a:gd name="connsiteY3" fmla="*/ 4200526 h 4200526"/>
              <a:gd name="connsiteX4" fmla="*/ 730740 w 3847780"/>
              <a:gd name="connsiteY4" fmla="*/ 4200526 h 4200526"/>
              <a:gd name="connsiteX5" fmla="*/ 718841 w 3847780"/>
              <a:gd name="connsiteY5" fmla="*/ 4189711 h 4200526"/>
              <a:gd name="connsiteX6" fmla="*/ 0 w 3847780"/>
              <a:gd name="connsiteY6" fmla="*/ 2454276 h 4200526"/>
              <a:gd name="connsiteX7" fmla="*/ 2454276 w 3847780"/>
              <a:gd name="connsiteY7" fmla="*/ 0 h 42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7780" h="4200526">
                <a:moveTo>
                  <a:pt x="2454276" y="0"/>
                </a:moveTo>
                <a:cubicBezTo>
                  <a:pt x="2962573" y="0"/>
                  <a:pt x="3434780" y="154521"/>
                  <a:pt x="3826485" y="419152"/>
                </a:cubicBezTo>
                <a:lnTo>
                  <a:pt x="3847780" y="435076"/>
                </a:lnTo>
                <a:lnTo>
                  <a:pt x="3847780" y="4200526"/>
                </a:lnTo>
                <a:lnTo>
                  <a:pt x="730740" y="4200526"/>
                </a:lnTo>
                <a:lnTo>
                  <a:pt x="718841" y="4189711"/>
                </a:lnTo>
                <a:cubicBezTo>
                  <a:pt x="274704" y="3745575"/>
                  <a:pt x="0" y="3132006"/>
                  <a:pt x="0" y="2454276"/>
                </a:cubicBezTo>
                <a:cubicBezTo>
                  <a:pt x="0" y="1098817"/>
                  <a:pt x="1098817" y="0"/>
                  <a:pt x="245427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4" name="Picture Placeholder 33">
            <a:extLst>
              <a:ext uri="{FF2B5EF4-FFF2-40B4-BE49-F238E27FC236}">
                <a16:creationId xmlns:a16="http://schemas.microsoft.com/office/drawing/2014/main" id="{59AB842C-3D96-4905-A801-C18F8D6582C2}"/>
              </a:ext>
            </a:extLst>
          </p:cNvPr>
          <p:cNvSpPr>
            <a:spLocks noGrp="1"/>
          </p:cNvSpPr>
          <p:nvPr>
            <p:ph type="pic" sz="quarter" idx="11"/>
          </p:nvPr>
        </p:nvSpPr>
        <p:spPr>
          <a:xfrm>
            <a:off x="8575674" y="2876550"/>
            <a:ext cx="3628704" cy="3981451"/>
          </a:xfrm>
          <a:custGeom>
            <a:avLst/>
            <a:gdLst>
              <a:gd name="connsiteX0" fmla="*/ 2235200 w 3628704"/>
              <a:gd name="connsiteY0" fmla="*/ 0 h 3981451"/>
              <a:gd name="connsiteX1" fmla="*/ 3484922 w 3628704"/>
              <a:gd name="connsiteY1" fmla="*/ 381737 h 3981451"/>
              <a:gd name="connsiteX2" fmla="*/ 3628704 w 3628704"/>
              <a:gd name="connsiteY2" fmla="*/ 489256 h 3981451"/>
              <a:gd name="connsiteX3" fmla="*/ 3628704 w 3628704"/>
              <a:gd name="connsiteY3" fmla="*/ 3981145 h 3981451"/>
              <a:gd name="connsiteX4" fmla="*/ 3628294 w 3628704"/>
              <a:gd name="connsiteY4" fmla="*/ 3981451 h 3981451"/>
              <a:gd name="connsiteX5" fmla="*/ 842106 w 3628704"/>
              <a:gd name="connsiteY5" fmla="*/ 3981451 h 3981451"/>
              <a:gd name="connsiteX6" fmla="*/ 813405 w 3628704"/>
              <a:gd name="connsiteY6" fmla="*/ 3959989 h 3981451"/>
              <a:gd name="connsiteX7" fmla="*/ 0 w 3628704"/>
              <a:gd name="connsiteY7" fmla="*/ 2235200 h 3981451"/>
              <a:gd name="connsiteX8" fmla="*/ 2235200 w 3628704"/>
              <a:gd name="connsiteY8" fmla="*/ 0 h 398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8704" h="3981451">
                <a:moveTo>
                  <a:pt x="2235200" y="0"/>
                </a:moveTo>
                <a:cubicBezTo>
                  <a:pt x="2698125" y="0"/>
                  <a:pt x="3128181" y="140728"/>
                  <a:pt x="3484922" y="381737"/>
                </a:cubicBezTo>
                <a:lnTo>
                  <a:pt x="3628704" y="489256"/>
                </a:lnTo>
                <a:lnTo>
                  <a:pt x="3628704" y="3981145"/>
                </a:lnTo>
                <a:lnTo>
                  <a:pt x="3628294" y="3981451"/>
                </a:lnTo>
                <a:lnTo>
                  <a:pt x="842106" y="3981451"/>
                </a:lnTo>
                <a:lnTo>
                  <a:pt x="813405" y="3959989"/>
                </a:lnTo>
                <a:cubicBezTo>
                  <a:pt x="316638" y="3550021"/>
                  <a:pt x="0" y="2929588"/>
                  <a:pt x="0" y="2235200"/>
                </a:cubicBezTo>
                <a:cubicBezTo>
                  <a:pt x="0" y="1000733"/>
                  <a:pt x="1000733" y="0"/>
                  <a:pt x="2235200" y="0"/>
                </a:cubicBezTo>
                <a:close/>
              </a:path>
            </a:pathLst>
          </a:custGeom>
          <a:solidFill>
            <a:schemeClr val="bg2">
              <a:lumMod val="20000"/>
              <a:lumOff val="80000"/>
            </a:schemeClr>
          </a:solidFill>
        </p:spPr>
        <p:txBody>
          <a:bodyPr wrap="square">
            <a:noAutofit/>
          </a:bodyPr>
          <a:lstStyle/>
          <a:p>
            <a:endParaRPr lang="en-GB"/>
          </a:p>
        </p:txBody>
      </p:sp>
    </p:spTree>
    <p:extLst>
      <p:ext uri="{BB962C8B-B14F-4D97-AF65-F5344CB8AC3E}">
        <p14:creationId xmlns:p14="http://schemas.microsoft.com/office/powerpoint/2010/main" val="300310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Key Messages - Image 01">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close - up of a roof&#10;&#10;Description automatically generated with low confidence">
            <a:extLst>
              <a:ext uri="{FF2B5EF4-FFF2-40B4-BE49-F238E27FC236}">
                <a16:creationId xmlns:a16="http://schemas.microsoft.com/office/drawing/2014/main" id="{28286199-C97D-4BAF-96C9-56AA947870F5}"/>
              </a:ext>
            </a:extLst>
          </p:cNvPr>
          <p:cNvPicPr>
            <a:picLocks noChangeAspect="1"/>
          </p:cNvPicPr>
          <p:nvPr userDrawn="1"/>
        </p:nvPicPr>
        <p:blipFill>
          <a:blip r:embed="rId2">
            <a:extLst>
              <a:ext uri="{28A0092B-C50C-407E-A947-70E740481C1C}">
                <a14:useLocalDpi xmlns:a14="http://schemas.microsoft.com/office/drawing/2010/main"/>
              </a:ext>
            </a:extLst>
          </a:blip>
          <a:srcRect t="50374"/>
          <a:stretch>
            <a:fillRect/>
          </a:stretch>
        </p:blipFill>
        <p:spPr>
          <a:xfrm>
            <a:off x="479425" y="0"/>
            <a:ext cx="11233150" cy="3716338"/>
          </a:xfrm>
          <a:custGeom>
            <a:avLst/>
            <a:gdLst>
              <a:gd name="connsiteX0" fmla="*/ 0 w 11233150"/>
              <a:gd name="connsiteY0" fmla="*/ 0 h 3716338"/>
              <a:gd name="connsiteX1" fmla="*/ 11233150 w 11233150"/>
              <a:gd name="connsiteY1" fmla="*/ 0 h 3716338"/>
              <a:gd name="connsiteX2" fmla="*/ 11233150 w 11233150"/>
              <a:gd name="connsiteY2" fmla="*/ 3716338 h 3716338"/>
              <a:gd name="connsiteX3" fmla="*/ 0 w 11233150"/>
              <a:gd name="connsiteY3" fmla="*/ 3716338 h 3716338"/>
            </a:gdLst>
            <a:ahLst/>
            <a:cxnLst>
              <a:cxn ang="0">
                <a:pos x="connsiteX0" y="connsiteY0"/>
              </a:cxn>
              <a:cxn ang="0">
                <a:pos x="connsiteX1" y="connsiteY1"/>
              </a:cxn>
              <a:cxn ang="0">
                <a:pos x="connsiteX2" y="connsiteY2"/>
              </a:cxn>
              <a:cxn ang="0">
                <a:pos x="connsiteX3" y="connsiteY3"/>
              </a:cxn>
            </a:cxnLst>
            <a:rect l="l" t="t" r="r" b="b"/>
            <a:pathLst>
              <a:path w="11233150" h="3716338">
                <a:moveTo>
                  <a:pt x="0" y="0"/>
                </a:moveTo>
                <a:lnTo>
                  <a:pt x="11233150" y="0"/>
                </a:lnTo>
                <a:lnTo>
                  <a:pt x="11233150" y="3716338"/>
                </a:lnTo>
                <a:lnTo>
                  <a:pt x="0" y="3716338"/>
                </a:lnTo>
                <a:close/>
              </a:path>
            </a:pathLst>
          </a:custGeom>
        </p:spPr>
      </p:pic>
      <p:sp>
        <p:nvSpPr>
          <p:cNvPr id="6" name="Rectangle 5">
            <a:extLst>
              <a:ext uri="{FF2B5EF4-FFF2-40B4-BE49-F238E27FC236}">
                <a16:creationId xmlns:a16="http://schemas.microsoft.com/office/drawing/2014/main" id="{F9BC8CF8-197B-41F7-B2A9-43EA1BD49CF1}"/>
              </a:ext>
            </a:extLst>
          </p:cNvPr>
          <p:cNvSpPr/>
          <p:nvPr userDrawn="1"/>
        </p:nvSpPr>
        <p:spPr>
          <a:xfrm flipV="1">
            <a:off x="479425" y="0"/>
            <a:ext cx="11231604" cy="3716338"/>
          </a:xfrm>
          <a:prstGeom prst="rect">
            <a:avLst/>
          </a:prstGeom>
          <a:gradFill flip="none" rotWithShape="1">
            <a:gsLst>
              <a:gs pos="12000">
                <a:schemeClr val="tx1">
                  <a:alpha val="86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629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Key Messages - Image 02">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descr="A picture containing sky, outdoor, traveling&#10;&#10;Description automatically generated">
            <a:extLst>
              <a:ext uri="{FF2B5EF4-FFF2-40B4-BE49-F238E27FC236}">
                <a16:creationId xmlns:a16="http://schemas.microsoft.com/office/drawing/2014/main" id="{133DBF62-0E7F-4B0F-B540-6F59FD6C47D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30064" r="136" b="20393"/>
          <a:stretch/>
        </p:blipFill>
        <p:spPr>
          <a:xfrm>
            <a:off x="480198" y="-1"/>
            <a:ext cx="11232377" cy="3716339"/>
          </a:xfrm>
          <a:prstGeom prst="rect">
            <a:avLst/>
          </a:prstGeom>
        </p:spPr>
      </p:pic>
      <p:sp>
        <p:nvSpPr>
          <p:cNvPr id="7" name="Rectangle 6">
            <a:extLst>
              <a:ext uri="{FF2B5EF4-FFF2-40B4-BE49-F238E27FC236}">
                <a16:creationId xmlns:a16="http://schemas.microsoft.com/office/drawing/2014/main" id="{8DDE5AFE-8938-4567-9AEE-733F13362423}"/>
              </a:ext>
            </a:extLst>
          </p:cNvPr>
          <p:cNvSpPr/>
          <p:nvPr userDrawn="1"/>
        </p:nvSpPr>
        <p:spPr>
          <a:xfrm flipV="1">
            <a:off x="480198" y="0"/>
            <a:ext cx="11231604" cy="3716338"/>
          </a:xfrm>
          <a:prstGeom prst="rect">
            <a:avLst/>
          </a:prstGeom>
          <a:gradFill flip="none" rotWithShape="1">
            <a:gsLst>
              <a:gs pos="12000">
                <a:schemeClr val="tx1">
                  <a:alpha val="81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81528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Key Messages - Image 03">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descr="A sign outside of a building&#10;&#10;Description automatically generated with low confidence">
            <a:extLst>
              <a:ext uri="{FF2B5EF4-FFF2-40B4-BE49-F238E27FC236}">
                <a16:creationId xmlns:a16="http://schemas.microsoft.com/office/drawing/2014/main" id="{61AE4A82-CEAA-495E-B1A3-1591CF05BB2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7933" r="4635" b="9857"/>
          <a:stretch/>
        </p:blipFill>
        <p:spPr>
          <a:xfrm>
            <a:off x="479426" y="1"/>
            <a:ext cx="11233150" cy="3716338"/>
          </a:xfrm>
          <a:prstGeom prst="rect">
            <a:avLst/>
          </a:prstGeom>
        </p:spPr>
      </p:pic>
      <p:sp>
        <p:nvSpPr>
          <p:cNvPr id="8" name="Rectangle 7">
            <a:extLst>
              <a:ext uri="{FF2B5EF4-FFF2-40B4-BE49-F238E27FC236}">
                <a16:creationId xmlns:a16="http://schemas.microsoft.com/office/drawing/2014/main" id="{C734A70E-7CE2-4DC1-9C66-043595520921}"/>
              </a:ext>
            </a:extLst>
          </p:cNvPr>
          <p:cNvSpPr/>
          <p:nvPr userDrawn="1"/>
        </p:nvSpPr>
        <p:spPr>
          <a:xfrm flipV="1">
            <a:off x="480971" y="0"/>
            <a:ext cx="11231604" cy="3716338"/>
          </a:xfrm>
          <a:prstGeom prst="rect">
            <a:avLst/>
          </a:prstGeom>
          <a:gradFill flip="none" rotWithShape="1">
            <a:gsLst>
              <a:gs pos="12000">
                <a:schemeClr val="tx1">
                  <a:alpha val="72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2249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18" name="Picture 17" descr="A close - up of a roof&#10;&#10;Description automatically generated with low confidence">
            <a:extLst>
              <a:ext uri="{FF2B5EF4-FFF2-40B4-BE49-F238E27FC236}">
                <a16:creationId xmlns:a16="http://schemas.microsoft.com/office/drawing/2014/main" id="{7F205040-4BA3-4217-A0F8-ECE9BCF94D80}"/>
              </a:ext>
            </a:extLst>
          </p:cNvPr>
          <p:cNvPicPr>
            <a:picLocks noChangeAspect="1"/>
          </p:cNvPicPr>
          <p:nvPr userDrawn="1"/>
        </p:nvPicPr>
        <p:blipFill>
          <a:blip r:embed="rId2">
            <a:extLst>
              <a:ext uri="{28A0092B-C50C-407E-A947-70E740481C1C}">
                <a14:useLocalDpi xmlns:a14="http://schemas.microsoft.com/office/drawing/2010/main"/>
              </a:ext>
            </a:extLst>
          </a:blip>
          <a:srcRect t="50374"/>
          <a:stretch>
            <a:fillRect/>
          </a:stretch>
        </p:blipFill>
        <p:spPr>
          <a:xfrm>
            <a:off x="479425" y="0"/>
            <a:ext cx="11233150" cy="3716338"/>
          </a:xfrm>
          <a:custGeom>
            <a:avLst/>
            <a:gdLst>
              <a:gd name="connsiteX0" fmla="*/ 0 w 11233150"/>
              <a:gd name="connsiteY0" fmla="*/ 0 h 3716338"/>
              <a:gd name="connsiteX1" fmla="*/ 11233150 w 11233150"/>
              <a:gd name="connsiteY1" fmla="*/ 0 h 3716338"/>
              <a:gd name="connsiteX2" fmla="*/ 11233150 w 11233150"/>
              <a:gd name="connsiteY2" fmla="*/ 3716338 h 3716338"/>
              <a:gd name="connsiteX3" fmla="*/ 0 w 11233150"/>
              <a:gd name="connsiteY3" fmla="*/ 3716338 h 3716338"/>
            </a:gdLst>
            <a:ahLst/>
            <a:cxnLst>
              <a:cxn ang="0">
                <a:pos x="connsiteX0" y="connsiteY0"/>
              </a:cxn>
              <a:cxn ang="0">
                <a:pos x="connsiteX1" y="connsiteY1"/>
              </a:cxn>
              <a:cxn ang="0">
                <a:pos x="connsiteX2" y="connsiteY2"/>
              </a:cxn>
              <a:cxn ang="0">
                <a:pos x="connsiteX3" y="connsiteY3"/>
              </a:cxn>
            </a:cxnLst>
            <a:rect l="l" t="t" r="r" b="b"/>
            <a:pathLst>
              <a:path w="11233150" h="3716338">
                <a:moveTo>
                  <a:pt x="0" y="0"/>
                </a:moveTo>
                <a:lnTo>
                  <a:pt x="11233150" y="0"/>
                </a:lnTo>
                <a:lnTo>
                  <a:pt x="11233150" y="3716338"/>
                </a:lnTo>
                <a:lnTo>
                  <a:pt x="0" y="3716338"/>
                </a:lnTo>
                <a:close/>
              </a:path>
            </a:pathLst>
          </a:cu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79425" y="0"/>
            <a:ext cx="11231604" cy="3716338"/>
          </a:xfrm>
          <a:prstGeom prst="rect">
            <a:avLst/>
          </a:prstGeom>
          <a:gradFill flip="none" rotWithShape="1">
            <a:gsLst>
              <a:gs pos="12000">
                <a:schemeClr val="tx1">
                  <a:alpha val="86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65713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Key Messages - Image 04">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descr="A picture containing outdoor, sky, building&#10;&#10;Description automatically generated">
            <a:extLst>
              <a:ext uri="{FF2B5EF4-FFF2-40B4-BE49-F238E27FC236}">
                <a16:creationId xmlns:a16="http://schemas.microsoft.com/office/drawing/2014/main" id="{3EEA0B82-55A2-4985-ACF1-1277C54E98F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4080" t="6208" b="48939"/>
          <a:stretch/>
        </p:blipFill>
        <p:spPr>
          <a:xfrm>
            <a:off x="477878" y="0"/>
            <a:ext cx="11233150" cy="3716338"/>
          </a:xfrm>
          <a:prstGeom prst="rect">
            <a:avLst/>
          </a:prstGeom>
        </p:spPr>
      </p:pic>
      <p:sp>
        <p:nvSpPr>
          <p:cNvPr id="8" name="Rectangle 7">
            <a:extLst>
              <a:ext uri="{FF2B5EF4-FFF2-40B4-BE49-F238E27FC236}">
                <a16:creationId xmlns:a16="http://schemas.microsoft.com/office/drawing/2014/main" id="{70094E2B-5859-4D93-B84E-8A789AA65CED}"/>
              </a:ext>
            </a:extLst>
          </p:cNvPr>
          <p:cNvSpPr/>
          <p:nvPr userDrawn="1"/>
        </p:nvSpPr>
        <p:spPr>
          <a:xfrm flipV="1">
            <a:off x="480971" y="0"/>
            <a:ext cx="11231604" cy="3716338"/>
          </a:xfrm>
          <a:prstGeom prst="rect">
            <a:avLst/>
          </a:prstGeom>
          <a:gradFill flip="none" rotWithShape="1">
            <a:gsLst>
              <a:gs pos="12000">
                <a:schemeClr val="tx1">
                  <a:alpha val="26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14036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Key Messages - Image 05">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descr="A picture containing text, sky, outdoor&#10;&#10;Description automatically generated">
            <a:extLst>
              <a:ext uri="{FF2B5EF4-FFF2-40B4-BE49-F238E27FC236}">
                <a16:creationId xmlns:a16="http://schemas.microsoft.com/office/drawing/2014/main" id="{B7DE65B1-0EA0-4E74-B7EF-DAE8C327389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762" b="30006"/>
          <a:stretch/>
        </p:blipFill>
        <p:spPr>
          <a:xfrm>
            <a:off x="479424" y="0"/>
            <a:ext cx="11231604" cy="3716338"/>
          </a:xfrm>
          <a:prstGeom prst="rect">
            <a:avLst/>
          </a:prstGeom>
        </p:spPr>
      </p:pic>
      <p:sp>
        <p:nvSpPr>
          <p:cNvPr id="9" name="Rectangle 8">
            <a:extLst>
              <a:ext uri="{FF2B5EF4-FFF2-40B4-BE49-F238E27FC236}">
                <a16:creationId xmlns:a16="http://schemas.microsoft.com/office/drawing/2014/main" id="{2AAF7F82-F11B-4BF6-96C4-BEAFF240CBA3}"/>
              </a:ext>
            </a:extLst>
          </p:cNvPr>
          <p:cNvSpPr/>
          <p:nvPr userDrawn="1"/>
        </p:nvSpPr>
        <p:spPr>
          <a:xfrm flipV="1">
            <a:off x="479425" y="0"/>
            <a:ext cx="11231602" cy="3716338"/>
          </a:xfrm>
          <a:prstGeom prst="rect">
            <a:avLst/>
          </a:prstGeom>
          <a:gradFill flip="none" rotWithShape="1">
            <a:gsLst>
              <a:gs pos="12000">
                <a:schemeClr val="tx1">
                  <a:alpha val="81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8796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Key Messages - Image 06">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descr="A picture containing sky, outdoor, building&#10;&#10;Description automatically generated">
            <a:extLst>
              <a:ext uri="{FF2B5EF4-FFF2-40B4-BE49-F238E27FC236}">
                <a16:creationId xmlns:a16="http://schemas.microsoft.com/office/drawing/2014/main" id="{CFBAD19F-A1FD-4E79-9310-FA94053A213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9666" b="40711"/>
          <a:stretch/>
        </p:blipFill>
        <p:spPr>
          <a:xfrm>
            <a:off x="479425" y="0"/>
            <a:ext cx="11231604" cy="3716338"/>
          </a:xfrm>
          <a:prstGeom prst="rect">
            <a:avLst/>
          </a:prstGeom>
        </p:spPr>
      </p:pic>
      <p:sp>
        <p:nvSpPr>
          <p:cNvPr id="8" name="Rectangle 7">
            <a:extLst>
              <a:ext uri="{FF2B5EF4-FFF2-40B4-BE49-F238E27FC236}">
                <a16:creationId xmlns:a16="http://schemas.microsoft.com/office/drawing/2014/main" id="{4AD41EFB-2019-4017-B187-7BB21C1AB42A}"/>
              </a:ext>
            </a:extLst>
          </p:cNvPr>
          <p:cNvSpPr/>
          <p:nvPr userDrawn="1"/>
        </p:nvSpPr>
        <p:spPr>
          <a:xfrm flipV="1">
            <a:off x="479425" y="0"/>
            <a:ext cx="11231604" cy="3716338"/>
          </a:xfrm>
          <a:prstGeom prst="rect">
            <a:avLst/>
          </a:prstGeom>
          <a:gradFill flip="none" rotWithShape="1">
            <a:gsLst>
              <a:gs pos="12000">
                <a:schemeClr val="tx1">
                  <a:alpha val="81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0318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Key Messages - Image 07">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descr="A picture containing sky, outdoor, orange, train&#10;&#10;Description automatically generated">
            <a:extLst>
              <a:ext uri="{FF2B5EF4-FFF2-40B4-BE49-F238E27FC236}">
                <a16:creationId xmlns:a16="http://schemas.microsoft.com/office/drawing/2014/main" id="{98CE757E-2F51-470C-AD6D-E403155F0D3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40091" r="138" b="10343"/>
          <a:stretch/>
        </p:blipFill>
        <p:spPr>
          <a:xfrm>
            <a:off x="479424" y="0"/>
            <a:ext cx="11233151" cy="3716338"/>
          </a:xfrm>
          <a:prstGeom prst="rect">
            <a:avLst/>
          </a:prstGeom>
        </p:spPr>
      </p:pic>
      <p:sp>
        <p:nvSpPr>
          <p:cNvPr id="8" name="Rectangle 7">
            <a:extLst>
              <a:ext uri="{FF2B5EF4-FFF2-40B4-BE49-F238E27FC236}">
                <a16:creationId xmlns:a16="http://schemas.microsoft.com/office/drawing/2014/main" id="{F822F362-9F44-47C7-A543-B3AAD62B8C51}"/>
              </a:ext>
            </a:extLst>
          </p:cNvPr>
          <p:cNvSpPr/>
          <p:nvPr userDrawn="1"/>
        </p:nvSpPr>
        <p:spPr>
          <a:xfrm flipV="1">
            <a:off x="479425" y="0"/>
            <a:ext cx="11231604" cy="3716338"/>
          </a:xfrm>
          <a:prstGeom prst="rect">
            <a:avLst/>
          </a:prstGeom>
          <a:gradFill flip="none" rotWithShape="1">
            <a:gsLst>
              <a:gs pos="12000">
                <a:schemeClr val="tx1">
                  <a:alpha val="33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175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Key Messages - Image 08">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descr="A picture containing indoor, ceiling, floor, room&#10;&#10;Description automatically generated">
            <a:extLst>
              <a:ext uri="{FF2B5EF4-FFF2-40B4-BE49-F238E27FC236}">
                <a16:creationId xmlns:a16="http://schemas.microsoft.com/office/drawing/2014/main" id="{42EE1F26-9A7F-42B8-BCD6-B2DD20AC8C5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4086" t="30624" r="162" b="24815"/>
          <a:stretch/>
        </p:blipFill>
        <p:spPr>
          <a:xfrm>
            <a:off x="479425" y="-1"/>
            <a:ext cx="11233150" cy="3716338"/>
          </a:xfrm>
          <a:prstGeom prst="rect">
            <a:avLst/>
          </a:prstGeom>
        </p:spPr>
      </p:pic>
      <p:sp>
        <p:nvSpPr>
          <p:cNvPr id="11" name="Rectangle 10">
            <a:extLst>
              <a:ext uri="{FF2B5EF4-FFF2-40B4-BE49-F238E27FC236}">
                <a16:creationId xmlns:a16="http://schemas.microsoft.com/office/drawing/2014/main" id="{A3BEF1CC-8E4A-4246-B79C-94584C69821A}"/>
              </a:ext>
            </a:extLst>
          </p:cNvPr>
          <p:cNvSpPr/>
          <p:nvPr userDrawn="1"/>
        </p:nvSpPr>
        <p:spPr>
          <a:xfrm flipV="1">
            <a:off x="479425" y="-1"/>
            <a:ext cx="11231604" cy="3716338"/>
          </a:xfrm>
          <a:prstGeom prst="rect">
            <a:avLst/>
          </a:prstGeom>
          <a:gradFill flip="none" rotWithShape="1">
            <a:gsLst>
              <a:gs pos="12000">
                <a:schemeClr val="tx1">
                  <a:alpha val="79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66615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Key Messages - Image 09">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descr="A picture containing sky, outdoor, cloudy, guitar&#10;&#10;Description automatically generated">
            <a:extLst>
              <a:ext uri="{FF2B5EF4-FFF2-40B4-BE49-F238E27FC236}">
                <a16:creationId xmlns:a16="http://schemas.microsoft.com/office/drawing/2014/main" id="{D784527F-21F4-4275-98C4-05AE93EEA5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36" t="35162" b="18426"/>
          <a:stretch/>
        </p:blipFill>
        <p:spPr>
          <a:xfrm>
            <a:off x="479424" y="-1"/>
            <a:ext cx="11233151" cy="3716339"/>
          </a:xfrm>
          <a:prstGeom prst="rect">
            <a:avLst/>
          </a:prstGeom>
        </p:spPr>
      </p:pic>
      <p:sp>
        <p:nvSpPr>
          <p:cNvPr id="8" name="Rectangle 7">
            <a:extLst>
              <a:ext uri="{FF2B5EF4-FFF2-40B4-BE49-F238E27FC236}">
                <a16:creationId xmlns:a16="http://schemas.microsoft.com/office/drawing/2014/main" id="{9A133A85-F527-4128-9F4F-CDE59C8A0CDE}"/>
              </a:ext>
            </a:extLst>
          </p:cNvPr>
          <p:cNvSpPr/>
          <p:nvPr userDrawn="1"/>
        </p:nvSpPr>
        <p:spPr>
          <a:xfrm flipV="1">
            <a:off x="479424" y="0"/>
            <a:ext cx="11233151" cy="3716338"/>
          </a:xfrm>
          <a:prstGeom prst="rect">
            <a:avLst/>
          </a:prstGeom>
          <a:gradFill flip="none" rotWithShape="1">
            <a:gsLst>
              <a:gs pos="12000">
                <a:schemeClr val="tx1">
                  <a:alpha val="74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1983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C848-DEAC-4286-9D49-BE78F2DA56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D5F9A8-02D1-4301-BFCC-894994EC48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7310BA-9AD1-4CC2-A350-203A104892E1}"/>
              </a:ext>
            </a:extLst>
          </p:cNvPr>
          <p:cNvSpPr>
            <a:spLocks noGrp="1"/>
          </p:cNvSpPr>
          <p:nvPr>
            <p:ph type="dt" sz="half" idx="10"/>
          </p:nvPr>
        </p:nvSpPr>
        <p:spPr/>
        <p:txBody>
          <a:bodyPr/>
          <a:lstStyle/>
          <a:p>
            <a:endParaRPr lang="en-GB" sz="1100" dirty="0"/>
          </a:p>
        </p:txBody>
      </p:sp>
      <p:sp>
        <p:nvSpPr>
          <p:cNvPr id="8" name="Footer Placeholder 7">
            <a:extLst>
              <a:ext uri="{FF2B5EF4-FFF2-40B4-BE49-F238E27FC236}">
                <a16:creationId xmlns:a16="http://schemas.microsoft.com/office/drawing/2014/main" id="{16226CA0-01CD-46ED-AFE0-662991C0198D}"/>
              </a:ext>
            </a:extLst>
          </p:cNvPr>
          <p:cNvSpPr>
            <a:spLocks noGrp="1"/>
          </p:cNvSpPr>
          <p:nvPr>
            <p:ph type="ftr" sz="quarter" idx="11"/>
          </p:nvPr>
        </p:nvSpPr>
        <p:spPr/>
        <p:txBody>
          <a:bodyPr/>
          <a:lstStyle/>
          <a:p>
            <a:r>
              <a:rPr lang="en-GB" sz="1100"/>
              <a:t>Insert sources/footer here </a:t>
            </a:r>
            <a:endParaRPr lang="en-GB" sz="1100" dirty="0"/>
          </a:p>
        </p:txBody>
      </p:sp>
      <p:sp>
        <p:nvSpPr>
          <p:cNvPr id="9" name="Slide Number Placeholder 8">
            <a:extLst>
              <a:ext uri="{FF2B5EF4-FFF2-40B4-BE49-F238E27FC236}">
                <a16:creationId xmlns:a16="http://schemas.microsoft.com/office/drawing/2014/main" id="{6EF3C07A-8C7A-41AA-A85A-B1065CAB4C61}"/>
              </a:ext>
            </a:extLst>
          </p:cNvPr>
          <p:cNvSpPr>
            <a:spLocks noGrp="1"/>
          </p:cNvSpPr>
          <p:nvPr>
            <p:ph type="sldNum" sz="quarter" idx="12"/>
          </p:nvPr>
        </p:nvSpPr>
        <p:spPr/>
        <p:txBody>
          <a:body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28145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97ED37-B773-4318-92D3-89270B6A108F}"/>
              </a:ext>
            </a:extLst>
          </p:cNvPr>
          <p:cNvSpPr>
            <a:spLocks noGrp="1"/>
          </p:cNvSpPr>
          <p:nvPr>
            <p:ph sz="half" idx="1"/>
          </p:nvPr>
        </p:nvSpPr>
        <p:spPr>
          <a:xfrm>
            <a:off x="480971" y="1376362"/>
            <a:ext cx="543600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5FDFD88D-39D3-45FE-B8F1-12A08AAC6EA2}"/>
              </a:ext>
            </a:extLst>
          </p:cNvPr>
          <p:cNvSpPr>
            <a:spLocks noGrp="1"/>
          </p:cNvSpPr>
          <p:nvPr>
            <p:ph sz="half" idx="2"/>
          </p:nvPr>
        </p:nvSpPr>
        <p:spPr>
          <a:xfrm>
            <a:off x="6277526" y="1376362"/>
            <a:ext cx="543600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7">
            <a:extLst>
              <a:ext uri="{FF2B5EF4-FFF2-40B4-BE49-F238E27FC236}">
                <a16:creationId xmlns:a16="http://schemas.microsoft.com/office/drawing/2014/main" id="{356B72EA-532B-493E-8712-C03D5520C80B}"/>
              </a:ext>
            </a:extLst>
          </p:cNvPr>
          <p:cNvSpPr>
            <a:spLocks noGrp="1"/>
          </p:cNvSpPr>
          <p:nvPr>
            <p:ph type="title"/>
          </p:nvPr>
        </p:nvSpPr>
        <p:spPr/>
        <p:txBody>
          <a:bodyPr/>
          <a:lstStyle/>
          <a:p>
            <a:r>
              <a:rPr lang="en-US"/>
              <a:t>Click to edit Master title style</a:t>
            </a:r>
            <a:endParaRPr lang="en-GB"/>
          </a:p>
        </p:txBody>
      </p:sp>
      <p:sp>
        <p:nvSpPr>
          <p:cNvPr id="2" name="Date Placeholder 1">
            <a:extLst>
              <a:ext uri="{FF2B5EF4-FFF2-40B4-BE49-F238E27FC236}">
                <a16:creationId xmlns:a16="http://schemas.microsoft.com/office/drawing/2014/main" id="{6AE3E4BE-9BAD-4A90-B3A3-319B29AC22BC}"/>
              </a:ext>
            </a:extLst>
          </p:cNvPr>
          <p:cNvSpPr>
            <a:spLocks noGrp="1"/>
          </p:cNvSpPr>
          <p:nvPr>
            <p:ph type="dt" sz="half" idx="10"/>
          </p:nvPr>
        </p:nvSpPr>
        <p:spPr/>
        <p:txBody>
          <a:bodyPr/>
          <a:lstStyle/>
          <a:p>
            <a:endParaRPr lang="en-GB" sz="1100" dirty="0"/>
          </a:p>
        </p:txBody>
      </p:sp>
      <p:sp>
        <p:nvSpPr>
          <p:cNvPr id="9" name="Footer Placeholder 8">
            <a:extLst>
              <a:ext uri="{FF2B5EF4-FFF2-40B4-BE49-F238E27FC236}">
                <a16:creationId xmlns:a16="http://schemas.microsoft.com/office/drawing/2014/main" id="{2F06A201-792D-4BEB-B4ED-13746ABB83F1}"/>
              </a:ext>
            </a:extLst>
          </p:cNvPr>
          <p:cNvSpPr>
            <a:spLocks noGrp="1"/>
          </p:cNvSpPr>
          <p:nvPr>
            <p:ph type="ftr" sz="quarter" idx="11"/>
          </p:nvPr>
        </p:nvSpPr>
        <p:spPr/>
        <p:txBody>
          <a:bodyPr/>
          <a:lstStyle/>
          <a:p>
            <a:r>
              <a:rPr lang="en-GB" sz="1100"/>
              <a:t>Insert sources/footer here </a:t>
            </a:r>
            <a:endParaRPr lang="en-GB" sz="1100" dirty="0"/>
          </a:p>
        </p:txBody>
      </p:sp>
      <p:sp>
        <p:nvSpPr>
          <p:cNvPr id="10" name="Slide Number Placeholder 9">
            <a:extLst>
              <a:ext uri="{FF2B5EF4-FFF2-40B4-BE49-F238E27FC236}">
                <a16:creationId xmlns:a16="http://schemas.microsoft.com/office/drawing/2014/main" id="{0FBA56E7-0255-4C6F-9AFC-1F13C75E9B08}"/>
              </a:ext>
            </a:extLst>
          </p:cNvPr>
          <p:cNvSpPr>
            <a:spLocks noGrp="1"/>
          </p:cNvSpPr>
          <p:nvPr>
            <p:ph type="sldNum" sz="quarter" idx="12"/>
          </p:nvPr>
        </p:nvSpPr>
        <p:spPr/>
        <p:txBody>
          <a:body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246575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CBE2-4676-48AA-B29E-AC6B53744451}"/>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F6F6F6F7-EAC7-4066-9399-6A604671D8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AF52A769-55C7-4423-B2D6-0C694E0737A3}"/>
              </a:ext>
            </a:extLst>
          </p:cNvPr>
          <p:cNvSpPr>
            <a:spLocks noGrp="1"/>
          </p:cNvSpPr>
          <p:nvPr>
            <p:ph type="ftr" sz="quarter" idx="11"/>
          </p:nvPr>
        </p:nvSpPr>
        <p:spPr/>
        <p:txBody>
          <a:bodyPr/>
          <a:lstStyle/>
          <a:p>
            <a:r>
              <a:rPr lang="en-GB" sz="1100"/>
              <a:t>Insert sources/footer here </a:t>
            </a:r>
            <a:endParaRPr lang="en-GB" sz="1100" dirty="0"/>
          </a:p>
        </p:txBody>
      </p:sp>
      <p:sp>
        <p:nvSpPr>
          <p:cNvPr id="5" name="Slide Number Placeholder 4">
            <a:extLst>
              <a:ext uri="{FF2B5EF4-FFF2-40B4-BE49-F238E27FC236}">
                <a16:creationId xmlns:a16="http://schemas.microsoft.com/office/drawing/2014/main" id="{66E58DF2-B451-4BCA-9908-B18B9108C419}"/>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7" name="Content Placeholder 6">
            <a:extLst>
              <a:ext uri="{FF2B5EF4-FFF2-40B4-BE49-F238E27FC236}">
                <a16:creationId xmlns:a16="http://schemas.microsoft.com/office/drawing/2014/main" id="{B1599EDB-5947-41C7-A642-8E288C2BC027}"/>
              </a:ext>
            </a:extLst>
          </p:cNvPr>
          <p:cNvSpPr>
            <a:spLocks noGrp="1"/>
          </p:cNvSpPr>
          <p:nvPr>
            <p:ph sz="quarter" idx="13"/>
          </p:nvPr>
        </p:nvSpPr>
        <p:spPr>
          <a:xfrm>
            <a:off x="481013" y="1376363"/>
            <a:ext cx="3507258"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6">
            <a:extLst>
              <a:ext uri="{FF2B5EF4-FFF2-40B4-BE49-F238E27FC236}">
                <a16:creationId xmlns:a16="http://schemas.microsoft.com/office/drawing/2014/main" id="{91060676-343F-4743-8B35-A55BF4A9C40F}"/>
              </a:ext>
            </a:extLst>
          </p:cNvPr>
          <p:cNvSpPr>
            <a:spLocks noGrp="1"/>
          </p:cNvSpPr>
          <p:nvPr>
            <p:ph sz="quarter" idx="14"/>
          </p:nvPr>
        </p:nvSpPr>
        <p:spPr>
          <a:xfrm>
            <a:off x="4337696" y="1376363"/>
            <a:ext cx="350726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6">
            <a:extLst>
              <a:ext uri="{FF2B5EF4-FFF2-40B4-BE49-F238E27FC236}">
                <a16:creationId xmlns:a16="http://schemas.microsoft.com/office/drawing/2014/main" id="{6FF8BEF2-D52A-4DB5-A8C5-79A20B79DE6F}"/>
              </a:ext>
            </a:extLst>
          </p:cNvPr>
          <p:cNvSpPr>
            <a:spLocks noGrp="1"/>
          </p:cNvSpPr>
          <p:nvPr>
            <p:ph sz="quarter" idx="15"/>
          </p:nvPr>
        </p:nvSpPr>
        <p:spPr>
          <a:xfrm>
            <a:off x="8213078" y="1376363"/>
            <a:ext cx="3507261"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019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CBE2-4676-48AA-B29E-AC6B53744451}"/>
              </a:ext>
            </a:extLst>
          </p:cNvPr>
          <p:cNvSpPr>
            <a:spLocks noGrp="1"/>
          </p:cNvSpPr>
          <p:nvPr>
            <p:ph type="title"/>
          </p:nvPr>
        </p:nvSpPr>
        <p:spPr/>
        <p:txBody>
          <a:body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F6F6F6F7-EAC7-4066-9399-6A604671D8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AF52A769-55C7-4423-B2D6-0C694E0737A3}"/>
              </a:ext>
            </a:extLst>
          </p:cNvPr>
          <p:cNvSpPr>
            <a:spLocks noGrp="1"/>
          </p:cNvSpPr>
          <p:nvPr>
            <p:ph type="ftr" sz="quarter" idx="11"/>
          </p:nvPr>
        </p:nvSpPr>
        <p:spPr/>
        <p:txBody>
          <a:bodyPr/>
          <a:lstStyle/>
          <a:p>
            <a:r>
              <a:rPr lang="en-GB" sz="1100"/>
              <a:t>Insert sources/footer here </a:t>
            </a:r>
            <a:endParaRPr lang="en-GB" sz="1100" dirty="0"/>
          </a:p>
        </p:txBody>
      </p:sp>
      <p:sp>
        <p:nvSpPr>
          <p:cNvPr id="5" name="Slide Number Placeholder 4">
            <a:extLst>
              <a:ext uri="{FF2B5EF4-FFF2-40B4-BE49-F238E27FC236}">
                <a16:creationId xmlns:a16="http://schemas.microsoft.com/office/drawing/2014/main" id="{66E58DF2-B451-4BCA-9908-B18B9108C419}"/>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2" name="Content Placeholder 6">
            <a:extLst>
              <a:ext uri="{FF2B5EF4-FFF2-40B4-BE49-F238E27FC236}">
                <a16:creationId xmlns:a16="http://schemas.microsoft.com/office/drawing/2014/main" id="{C1FF38BA-5A45-4C7A-924C-14DCC7E1C9E2}"/>
              </a:ext>
            </a:extLst>
          </p:cNvPr>
          <p:cNvSpPr>
            <a:spLocks noGrp="1"/>
          </p:cNvSpPr>
          <p:nvPr>
            <p:ph sz="quarter" idx="17"/>
          </p:nvPr>
        </p:nvSpPr>
        <p:spPr>
          <a:xfrm>
            <a:off x="479426" y="1376363"/>
            <a:ext cx="5437188" cy="2166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6">
            <a:extLst>
              <a:ext uri="{FF2B5EF4-FFF2-40B4-BE49-F238E27FC236}">
                <a16:creationId xmlns:a16="http://schemas.microsoft.com/office/drawing/2014/main" id="{A9621510-1D27-4BC7-BBCB-4ECB5D49DFB5}"/>
              </a:ext>
            </a:extLst>
          </p:cNvPr>
          <p:cNvSpPr>
            <a:spLocks noGrp="1"/>
          </p:cNvSpPr>
          <p:nvPr>
            <p:ph sz="quarter" idx="18"/>
          </p:nvPr>
        </p:nvSpPr>
        <p:spPr>
          <a:xfrm>
            <a:off x="6275388" y="1376364"/>
            <a:ext cx="5440534" cy="2166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6">
            <a:extLst>
              <a:ext uri="{FF2B5EF4-FFF2-40B4-BE49-F238E27FC236}">
                <a16:creationId xmlns:a16="http://schemas.microsoft.com/office/drawing/2014/main" id="{F008F5F6-84AD-4BD5-A12A-545D56A0D02D}"/>
              </a:ext>
            </a:extLst>
          </p:cNvPr>
          <p:cNvSpPr>
            <a:spLocks noGrp="1"/>
          </p:cNvSpPr>
          <p:nvPr>
            <p:ph sz="quarter" idx="19"/>
          </p:nvPr>
        </p:nvSpPr>
        <p:spPr>
          <a:xfrm>
            <a:off x="479425" y="3901518"/>
            <a:ext cx="5437187" cy="2166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6">
            <a:extLst>
              <a:ext uri="{FF2B5EF4-FFF2-40B4-BE49-F238E27FC236}">
                <a16:creationId xmlns:a16="http://schemas.microsoft.com/office/drawing/2014/main" id="{FE5E28C6-17D8-4773-905C-917F83D2B83B}"/>
              </a:ext>
            </a:extLst>
          </p:cNvPr>
          <p:cNvSpPr>
            <a:spLocks noGrp="1"/>
          </p:cNvSpPr>
          <p:nvPr>
            <p:ph sz="quarter" idx="20"/>
          </p:nvPr>
        </p:nvSpPr>
        <p:spPr>
          <a:xfrm>
            <a:off x="6275388" y="3901518"/>
            <a:ext cx="5440534" cy="21663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7827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sky, outdoor, traveling&#10;&#10;Description automatically generated">
            <a:extLst>
              <a:ext uri="{FF2B5EF4-FFF2-40B4-BE49-F238E27FC236}">
                <a16:creationId xmlns:a16="http://schemas.microsoft.com/office/drawing/2014/main" id="{61C615E9-1283-42C3-B3D0-263A97CE29C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30064" b="20393"/>
          <a:stretch/>
        </p:blipFill>
        <p:spPr>
          <a:xfrm>
            <a:off x="480198" y="-1"/>
            <a:ext cx="11247650" cy="3716339"/>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80198" y="0"/>
            <a:ext cx="11231604" cy="3716338"/>
          </a:xfrm>
          <a:prstGeom prst="rect">
            <a:avLst/>
          </a:prstGeom>
          <a:gradFill flip="none" rotWithShape="1">
            <a:gsLst>
              <a:gs pos="12000">
                <a:schemeClr val="tx1">
                  <a:alpha val="81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03375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6275388" y="1376364"/>
            <a:ext cx="5437187" cy="4681536"/>
          </a:xfrm>
        </p:spPr>
        <p:txBody>
          <a:bodyPr/>
          <a:lstStyle/>
          <a:p>
            <a:endParaRPr lang="en-GB" dirty="0"/>
          </a:p>
        </p:txBody>
      </p:sp>
      <p:sp>
        <p:nvSpPr>
          <p:cNvPr id="9" name="Content Placeholder 6">
            <a:extLst>
              <a:ext uri="{FF2B5EF4-FFF2-40B4-BE49-F238E27FC236}">
                <a16:creationId xmlns:a16="http://schemas.microsoft.com/office/drawing/2014/main" id="{1F3E9E35-9E1F-4FC6-8F51-3729A13AC2BD}"/>
              </a:ext>
            </a:extLst>
          </p:cNvPr>
          <p:cNvSpPr>
            <a:spLocks noGrp="1"/>
          </p:cNvSpPr>
          <p:nvPr>
            <p:ph sz="quarter" idx="17"/>
          </p:nvPr>
        </p:nvSpPr>
        <p:spPr>
          <a:xfrm>
            <a:off x="481013" y="1376363"/>
            <a:ext cx="543560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a:extLst>
              <a:ext uri="{FF2B5EF4-FFF2-40B4-BE49-F238E27FC236}">
                <a16:creationId xmlns:a16="http://schemas.microsoft.com/office/drawing/2014/main" id="{D0404082-DBB2-418E-91BC-3DEE15EDE6A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3858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Large Image">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E58E38B0-6FEB-4DB9-9A4B-29F0D9F914C3}"/>
              </a:ext>
            </a:extLst>
          </p:cNvPr>
          <p:cNvSpPr>
            <a:spLocks noGrp="1"/>
          </p:cNvSpPr>
          <p:nvPr>
            <p:ph type="pic" sz="quarter" idx="16"/>
          </p:nvPr>
        </p:nvSpPr>
        <p:spPr>
          <a:xfrm>
            <a:off x="479425" y="1376363"/>
            <a:ext cx="6675437" cy="4681537"/>
          </a:xfrm>
        </p:spPr>
        <p:txBody>
          <a:bodyPr/>
          <a:lstStyle/>
          <a:p>
            <a:endParaRPr lang="en-GB"/>
          </a:p>
        </p:txBody>
      </p:sp>
      <p:sp>
        <p:nvSpPr>
          <p:cNvPr id="2" name="Title 1">
            <a:extLst>
              <a:ext uri="{FF2B5EF4-FFF2-40B4-BE49-F238E27FC236}">
                <a16:creationId xmlns:a16="http://schemas.microsoft.com/office/drawing/2014/main" id="{62B3A47E-3EE9-49FA-92ED-69A1EB4C7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491C94-B3A9-4635-B39C-8AE984DFE70C}"/>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C45A880B-3CEC-4A6D-8E17-FBE62B6A97F4}"/>
              </a:ext>
            </a:extLst>
          </p:cNvPr>
          <p:cNvSpPr>
            <a:spLocks noGrp="1"/>
          </p:cNvSpPr>
          <p:nvPr>
            <p:ph type="ftr" sz="quarter" idx="11"/>
          </p:nvPr>
        </p:nvSpPr>
        <p:spPr/>
        <p:txBody>
          <a:bodyPr/>
          <a:lstStyle/>
          <a:p>
            <a:r>
              <a:rPr lang="en-GB" sz="1100"/>
              <a:t>Insert sources/footer here </a:t>
            </a:r>
            <a:endParaRPr lang="en-GB" sz="1100" dirty="0"/>
          </a:p>
        </p:txBody>
      </p:sp>
      <p:sp>
        <p:nvSpPr>
          <p:cNvPr id="5" name="Slide Number Placeholder 4">
            <a:extLst>
              <a:ext uri="{FF2B5EF4-FFF2-40B4-BE49-F238E27FC236}">
                <a16:creationId xmlns:a16="http://schemas.microsoft.com/office/drawing/2014/main" id="{43A0BC23-8EEF-48F2-9307-AE0106F5F0E2}"/>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9" name="Text Placeholder 16">
            <a:extLst>
              <a:ext uri="{FF2B5EF4-FFF2-40B4-BE49-F238E27FC236}">
                <a16:creationId xmlns:a16="http://schemas.microsoft.com/office/drawing/2014/main" id="{76035D35-880B-4538-B823-07E94485FF64}"/>
              </a:ext>
            </a:extLst>
          </p:cNvPr>
          <p:cNvSpPr>
            <a:spLocks noGrp="1"/>
          </p:cNvSpPr>
          <p:nvPr>
            <p:ph type="body" sz="quarter" idx="19"/>
          </p:nvPr>
        </p:nvSpPr>
        <p:spPr>
          <a:xfrm>
            <a:off x="7541537" y="1376363"/>
            <a:ext cx="4171038"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9398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2x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6275388" y="1376363"/>
            <a:ext cx="5438733" cy="2174875"/>
          </a:xfrm>
        </p:spPr>
        <p:txBody>
          <a:bodyPr/>
          <a:lstStyle/>
          <a:p>
            <a:endParaRPr lang="en-GB" dirty="0"/>
          </a:p>
        </p:txBody>
      </p:sp>
      <p:sp>
        <p:nvSpPr>
          <p:cNvPr id="20" name="Picture Placeholder 3">
            <a:extLst>
              <a:ext uri="{FF2B5EF4-FFF2-40B4-BE49-F238E27FC236}">
                <a16:creationId xmlns:a16="http://schemas.microsoft.com/office/drawing/2014/main" id="{07B10118-045B-4282-991F-063699A00DB3}"/>
              </a:ext>
            </a:extLst>
          </p:cNvPr>
          <p:cNvSpPr>
            <a:spLocks noGrp="1"/>
          </p:cNvSpPr>
          <p:nvPr>
            <p:ph type="pic" sz="quarter" idx="16"/>
          </p:nvPr>
        </p:nvSpPr>
        <p:spPr>
          <a:xfrm>
            <a:off x="6275388" y="3883025"/>
            <a:ext cx="5438733" cy="2174875"/>
          </a:xfrm>
        </p:spPr>
        <p:txBody>
          <a:bodyPr/>
          <a:lstStyle/>
          <a:p>
            <a:endParaRPr lang="en-GB" dirty="0"/>
          </a:p>
        </p:txBody>
      </p:sp>
      <p:sp>
        <p:nvSpPr>
          <p:cNvPr id="12" name="Content Placeholder 6">
            <a:extLst>
              <a:ext uri="{FF2B5EF4-FFF2-40B4-BE49-F238E27FC236}">
                <a16:creationId xmlns:a16="http://schemas.microsoft.com/office/drawing/2014/main" id="{620E860F-80C1-4B06-9596-2E9B9267CADB}"/>
              </a:ext>
            </a:extLst>
          </p:cNvPr>
          <p:cNvSpPr>
            <a:spLocks noGrp="1"/>
          </p:cNvSpPr>
          <p:nvPr>
            <p:ph sz="quarter" idx="17"/>
          </p:nvPr>
        </p:nvSpPr>
        <p:spPr>
          <a:xfrm>
            <a:off x="481013" y="1376363"/>
            <a:ext cx="543560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81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x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6275388" y="1376363"/>
            <a:ext cx="5438733" cy="2174875"/>
          </a:xfrm>
        </p:spPr>
        <p:txBody>
          <a:bodyPr/>
          <a:lstStyle/>
          <a:p>
            <a:endParaRPr lang="en-GB" dirty="0"/>
          </a:p>
        </p:txBody>
      </p:sp>
      <p:sp>
        <p:nvSpPr>
          <p:cNvPr id="20" name="Picture Placeholder 3">
            <a:extLst>
              <a:ext uri="{FF2B5EF4-FFF2-40B4-BE49-F238E27FC236}">
                <a16:creationId xmlns:a16="http://schemas.microsoft.com/office/drawing/2014/main" id="{07B10118-045B-4282-991F-063699A00DB3}"/>
              </a:ext>
            </a:extLst>
          </p:cNvPr>
          <p:cNvSpPr>
            <a:spLocks noGrp="1"/>
          </p:cNvSpPr>
          <p:nvPr>
            <p:ph type="pic" sz="quarter" idx="16"/>
          </p:nvPr>
        </p:nvSpPr>
        <p:spPr>
          <a:xfrm>
            <a:off x="6275388" y="3883025"/>
            <a:ext cx="5438733" cy="2174875"/>
          </a:xfrm>
        </p:spPr>
        <p:txBody>
          <a:bodyPr/>
          <a:lstStyle/>
          <a:p>
            <a:endParaRPr lang="en-GB" dirty="0"/>
          </a:p>
        </p:txBody>
      </p:sp>
      <p:sp>
        <p:nvSpPr>
          <p:cNvPr id="12" name="Content Placeholder 6">
            <a:extLst>
              <a:ext uri="{FF2B5EF4-FFF2-40B4-BE49-F238E27FC236}">
                <a16:creationId xmlns:a16="http://schemas.microsoft.com/office/drawing/2014/main" id="{620E860F-80C1-4B06-9596-2E9B9267CADB}"/>
              </a:ext>
            </a:extLst>
          </p:cNvPr>
          <p:cNvSpPr>
            <a:spLocks noGrp="1"/>
          </p:cNvSpPr>
          <p:nvPr>
            <p:ph sz="quarter" idx="17"/>
          </p:nvPr>
        </p:nvSpPr>
        <p:spPr>
          <a:xfrm>
            <a:off x="481013" y="1376363"/>
            <a:ext cx="5435600" cy="2174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6">
            <a:extLst>
              <a:ext uri="{FF2B5EF4-FFF2-40B4-BE49-F238E27FC236}">
                <a16:creationId xmlns:a16="http://schemas.microsoft.com/office/drawing/2014/main" id="{602B4BF5-652A-4E7D-A21C-1BD5364EC275}"/>
              </a:ext>
            </a:extLst>
          </p:cNvPr>
          <p:cNvSpPr>
            <a:spLocks noGrp="1"/>
          </p:cNvSpPr>
          <p:nvPr>
            <p:ph sz="quarter" idx="18"/>
          </p:nvPr>
        </p:nvSpPr>
        <p:spPr>
          <a:xfrm>
            <a:off x="481013" y="3883025"/>
            <a:ext cx="5435600" cy="2174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8670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3x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7" name="Picture Placeholder 3">
            <a:extLst>
              <a:ext uri="{FF2B5EF4-FFF2-40B4-BE49-F238E27FC236}">
                <a16:creationId xmlns:a16="http://schemas.microsoft.com/office/drawing/2014/main" id="{D5621B35-5A6B-4DB8-9655-BC81B3126087}"/>
              </a:ext>
            </a:extLst>
          </p:cNvPr>
          <p:cNvSpPr>
            <a:spLocks noGrp="1"/>
          </p:cNvSpPr>
          <p:nvPr>
            <p:ph type="pic" sz="quarter" idx="13"/>
          </p:nvPr>
        </p:nvSpPr>
        <p:spPr>
          <a:xfrm>
            <a:off x="6275388" y="1376363"/>
            <a:ext cx="2539978" cy="4681537"/>
          </a:xfrm>
        </p:spPr>
        <p:txBody>
          <a:bodyPr/>
          <a:lstStyle/>
          <a:p>
            <a:endParaRPr lang="en-GB"/>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9174142" y="1376363"/>
            <a:ext cx="2539979" cy="2174875"/>
          </a:xfrm>
        </p:spPr>
        <p:txBody>
          <a:bodyPr/>
          <a:lstStyle/>
          <a:p>
            <a:endParaRPr lang="en-GB"/>
          </a:p>
        </p:txBody>
      </p:sp>
      <p:sp>
        <p:nvSpPr>
          <p:cNvPr id="20" name="Picture Placeholder 3">
            <a:extLst>
              <a:ext uri="{FF2B5EF4-FFF2-40B4-BE49-F238E27FC236}">
                <a16:creationId xmlns:a16="http://schemas.microsoft.com/office/drawing/2014/main" id="{07B10118-045B-4282-991F-063699A00DB3}"/>
              </a:ext>
            </a:extLst>
          </p:cNvPr>
          <p:cNvSpPr>
            <a:spLocks noGrp="1"/>
          </p:cNvSpPr>
          <p:nvPr>
            <p:ph type="pic" sz="quarter" idx="16"/>
          </p:nvPr>
        </p:nvSpPr>
        <p:spPr>
          <a:xfrm>
            <a:off x="9174142" y="3883025"/>
            <a:ext cx="2539979" cy="2174875"/>
          </a:xfrm>
        </p:spPr>
        <p:txBody>
          <a:bodyPr/>
          <a:lstStyle/>
          <a:p>
            <a:endParaRPr lang="en-GB" dirty="0"/>
          </a:p>
        </p:txBody>
      </p:sp>
      <p:sp>
        <p:nvSpPr>
          <p:cNvPr id="12" name="Content Placeholder 6">
            <a:extLst>
              <a:ext uri="{FF2B5EF4-FFF2-40B4-BE49-F238E27FC236}">
                <a16:creationId xmlns:a16="http://schemas.microsoft.com/office/drawing/2014/main" id="{B2E3790E-F509-4332-9E9C-4E4F76878A0E}"/>
              </a:ext>
            </a:extLst>
          </p:cNvPr>
          <p:cNvSpPr>
            <a:spLocks noGrp="1"/>
          </p:cNvSpPr>
          <p:nvPr>
            <p:ph sz="quarter" idx="17"/>
          </p:nvPr>
        </p:nvSpPr>
        <p:spPr>
          <a:xfrm>
            <a:off x="481013" y="1376363"/>
            <a:ext cx="543560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8134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mp; Multi-Image_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7" name="Picture Placeholder 3">
            <a:extLst>
              <a:ext uri="{FF2B5EF4-FFF2-40B4-BE49-F238E27FC236}">
                <a16:creationId xmlns:a16="http://schemas.microsoft.com/office/drawing/2014/main" id="{D5621B35-5A6B-4DB8-9655-BC81B3126087}"/>
              </a:ext>
            </a:extLst>
          </p:cNvPr>
          <p:cNvSpPr>
            <a:spLocks noGrp="1"/>
          </p:cNvSpPr>
          <p:nvPr>
            <p:ph type="pic" sz="quarter" idx="13"/>
          </p:nvPr>
        </p:nvSpPr>
        <p:spPr>
          <a:xfrm>
            <a:off x="6275388" y="1376364"/>
            <a:ext cx="2539978" cy="1845468"/>
          </a:xfrm>
        </p:spPr>
        <p:txBody>
          <a:bodyPr/>
          <a:lstStyle/>
          <a:p>
            <a:endParaRPr lang="en-GB"/>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9174142" y="1376364"/>
            <a:ext cx="2539979" cy="1845468"/>
          </a:xfrm>
        </p:spPr>
        <p:txBody>
          <a:bodyPr/>
          <a:lstStyle/>
          <a:p>
            <a:endParaRPr lang="en-GB"/>
          </a:p>
        </p:txBody>
      </p:sp>
      <p:sp>
        <p:nvSpPr>
          <p:cNvPr id="19" name="Picture Placeholder 3">
            <a:extLst>
              <a:ext uri="{FF2B5EF4-FFF2-40B4-BE49-F238E27FC236}">
                <a16:creationId xmlns:a16="http://schemas.microsoft.com/office/drawing/2014/main" id="{B5D80A5B-E29A-467E-805B-54F339C4EEDE}"/>
              </a:ext>
            </a:extLst>
          </p:cNvPr>
          <p:cNvSpPr>
            <a:spLocks noGrp="1"/>
          </p:cNvSpPr>
          <p:nvPr>
            <p:ph type="pic" sz="quarter" idx="15"/>
          </p:nvPr>
        </p:nvSpPr>
        <p:spPr>
          <a:xfrm>
            <a:off x="6275388" y="3883025"/>
            <a:ext cx="2539978" cy="1857375"/>
          </a:xfrm>
        </p:spPr>
        <p:txBody>
          <a:bodyPr/>
          <a:lstStyle/>
          <a:p>
            <a:endParaRPr lang="en-GB"/>
          </a:p>
        </p:txBody>
      </p:sp>
      <p:sp>
        <p:nvSpPr>
          <p:cNvPr id="20" name="Picture Placeholder 3">
            <a:extLst>
              <a:ext uri="{FF2B5EF4-FFF2-40B4-BE49-F238E27FC236}">
                <a16:creationId xmlns:a16="http://schemas.microsoft.com/office/drawing/2014/main" id="{07B10118-045B-4282-991F-063699A00DB3}"/>
              </a:ext>
            </a:extLst>
          </p:cNvPr>
          <p:cNvSpPr>
            <a:spLocks noGrp="1"/>
          </p:cNvSpPr>
          <p:nvPr>
            <p:ph type="pic" sz="quarter" idx="16"/>
          </p:nvPr>
        </p:nvSpPr>
        <p:spPr>
          <a:xfrm>
            <a:off x="9174142" y="3883025"/>
            <a:ext cx="2539979" cy="1857375"/>
          </a:xfrm>
        </p:spPr>
        <p:txBody>
          <a:bodyPr/>
          <a:lstStyle/>
          <a:p>
            <a:endParaRPr lang="en-GB" dirty="0"/>
          </a:p>
        </p:txBody>
      </p:sp>
      <p:sp>
        <p:nvSpPr>
          <p:cNvPr id="12" name="Content Placeholder 6">
            <a:extLst>
              <a:ext uri="{FF2B5EF4-FFF2-40B4-BE49-F238E27FC236}">
                <a16:creationId xmlns:a16="http://schemas.microsoft.com/office/drawing/2014/main" id="{D3EB2C3B-22EE-4F45-8BA2-B496E5C15D3C}"/>
              </a:ext>
            </a:extLst>
          </p:cNvPr>
          <p:cNvSpPr>
            <a:spLocks noGrp="1"/>
          </p:cNvSpPr>
          <p:nvPr>
            <p:ph sz="quarter" idx="17"/>
          </p:nvPr>
        </p:nvSpPr>
        <p:spPr>
          <a:xfrm>
            <a:off x="481013" y="1376363"/>
            <a:ext cx="543560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7">
            <a:extLst>
              <a:ext uri="{FF2B5EF4-FFF2-40B4-BE49-F238E27FC236}">
                <a16:creationId xmlns:a16="http://schemas.microsoft.com/office/drawing/2014/main" id="{3B640760-7EC5-4FDC-8207-420FB1FEEBA3}"/>
              </a:ext>
            </a:extLst>
          </p:cNvPr>
          <p:cNvSpPr>
            <a:spLocks noGrp="1"/>
          </p:cNvSpPr>
          <p:nvPr>
            <p:ph type="body" sz="quarter" idx="20"/>
          </p:nvPr>
        </p:nvSpPr>
        <p:spPr>
          <a:xfrm>
            <a:off x="6284815" y="3221831"/>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15" name="Text Placeholder 7">
            <a:extLst>
              <a:ext uri="{FF2B5EF4-FFF2-40B4-BE49-F238E27FC236}">
                <a16:creationId xmlns:a16="http://schemas.microsoft.com/office/drawing/2014/main" id="{55123898-0AB5-4B75-85DF-6B74C4FD283E}"/>
              </a:ext>
            </a:extLst>
          </p:cNvPr>
          <p:cNvSpPr>
            <a:spLocks noGrp="1"/>
          </p:cNvSpPr>
          <p:nvPr>
            <p:ph type="body" sz="quarter" idx="22"/>
          </p:nvPr>
        </p:nvSpPr>
        <p:spPr>
          <a:xfrm>
            <a:off x="9180436" y="3221831"/>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16" name="Text Placeholder 7">
            <a:extLst>
              <a:ext uri="{FF2B5EF4-FFF2-40B4-BE49-F238E27FC236}">
                <a16:creationId xmlns:a16="http://schemas.microsoft.com/office/drawing/2014/main" id="{B6D758D9-247C-4185-B2F1-7B7817D97B6E}"/>
              </a:ext>
            </a:extLst>
          </p:cNvPr>
          <p:cNvSpPr>
            <a:spLocks noGrp="1"/>
          </p:cNvSpPr>
          <p:nvPr>
            <p:ph type="body" sz="quarter" idx="23"/>
          </p:nvPr>
        </p:nvSpPr>
        <p:spPr>
          <a:xfrm>
            <a:off x="6284815" y="5740400"/>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22" name="Text Placeholder 7">
            <a:extLst>
              <a:ext uri="{FF2B5EF4-FFF2-40B4-BE49-F238E27FC236}">
                <a16:creationId xmlns:a16="http://schemas.microsoft.com/office/drawing/2014/main" id="{E0BF2431-4A88-47FB-9EC2-E4A580790BAE}"/>
              </a:ext>
            </a:extLst>
          </p:cNvPr>
          <p:cNvSpPr>
            <a:spLocks noGrp="1"/>
          </p:cNvSpPr>
          <p:nvPr>
            <p:ph type="body" sz="quarter" idx="24"/>
          </p:nvPr>
        </p:nvSpPr>
        <p:spPr>
          <a:xfrm>
            <a:off x="9180436" y="5740400"/>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38815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3" name="Title 2">
            <a:extLst>
              <a:ext uri="{FF2B5EF4-FFF2-40B4-BE49-F238E27FC236}">
                <a16:creationId xmlns:a16="http://schemas.microsoft.com/office/drawing/2014/main" id="{D0404082-DBB2-418E-91BC-3DEE15EDE6A3}"/>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10" name="Picture Placeholder 3">
            <a:extLst>
              <a:ext uri="{FF2B5EF4-FFF2-40B4-BE49-F238E27FC236}">
                <a16:creationId xmlns:a16="http://schemas.microsoft.com/office/drawing/2014/main" id="{493177C2-08E1-4568-B546-F173BE34211C}"/>
              </a:ext>
            </a:extLst>
          </p:cNvPr>
          <p:cNvSpPr>
            <a:spLocks noGrp="1"/>
          </p:cNvSpPr>
          <p:nvPr>
            <p:ph type="pic" sz="quarter" idx="15"/>
          </p:nvPr>
        </p:nvSpPr>
        <p:spPr>
          <a:xfrm>
            <a:off x="481013" y="1376364"/>
            <a:ext cx="11232067" cy="4681536"/>
          </a:xfrm>
        </p:spPr>
        <p:txBody>
          <a:bodyPr/>
          <a:lstStyle/>
          <a:p>
            <a:endParaRPr lang="en-GB" dirty="0"/>
          </a:p>
        </p:txBody>
      </p:sp>
    </p:spTree>
    <p:extLst>
      <p:ext uri="{BB962C8B-B14F-4D97-AF65-F5344CB8AC3E}">
        <p14:creationId xmlns:p14="http://schemas.microsoft.com/office/powerpoint/2010/main" val="330700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x Imag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3" name="Title 2">
            <a:extLst>
              <a:ext uri="{FF2B5EF4-FFF2-40B4-BE49-F238E27FC236}">
                <a16:creationId xmlns:a16="http://schemas.microsoft.com/office/drawing/2014/main" id="{D0404082-DBB2-418E-91BC-3DEE15EDE6A3}"/>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10" name="Picture Placeholder 3">
            <a:extLst>
              <a:ext uri="{FF2B5EF4-FFF2-40B4-BE49-F238E27FC236}">
                <a16:creationId xmlns:a16="http://schemas.microsoft.com/office/drawing/2014/main" id="{493177C2-08E1-4568-B546-F173BE34211C}"/>
              </a:ext>
            </a:extLst>
          </p:cNvPr>
          <p:cNvSpPr>
            <a:spLocks noGrp="1"/>
          </p:cNvSpPr>
          <p:nvPr>
            <p:ph type="pic" sz="quarter" idx="15"/>
          </p:nvPr>
        </p:nvSpPr>
        <p:spPr>
          <a:xfrm>
            <a:off x="481013" y="1376364"/>
            <a:ext cx="5437187" cy="4681536"/>
          </a:xfrm>
        </p:spPr>
        <p:txBody>
          <a:bodyPr/>
          <a:lstStyle/>
          <a:p>
            <a:endParaRPr lang="en-GB" dirty="0"/>
          </a:p>
        </p:txBody>
      </p:sp>
      <p:sp>
        <p:nvSpPr>
          <p:cNvPr id="11" name="Picture Placeholder 3">
            <a:extLst>
              <a:ext uri="{FF2B5EF4-FFF2-40B4-BE49-F238E27FC236}">
                <a16:creationId xmlns:a16="http://schemas.microsoft.com/office/drawing/2014/main" id="{C96F386B-78E4-4864-BA91-A149923A779E}"/>
              </a:ext>
            </a:extLst>
          </p:cNvPr>
          <p:cNvSpPr>
            <a:spLocks noGrp="1"/>
          </p:cNvSpPr>
          <p:nvPr>
            <p:ph type="pic" sz="quarter" idx="16"/>
          </p:nvPr>
        </p:nvSpPr>
        <p:spPr>
          <a:xfrm>
            <a:off x="6276934" y="1376364"/>
            <a:ext cx="5437187" cy="4681536"/>
          </a:xfrm>
        </p:spPr>
        <p:txBody>
          <a:bodyPr/>
          <a:lstStyle/>
          <a:p>
            <a:endParaRPr lang="en-GB" dirty="0"/>
          </a:p>
        </p:txBody>
      </p:sp>
    </p:spTree>
    <p:extLst>
      <p:ext uri="{BB962C8B-B14F-4D97-AF65-F5344CB8AC3E}">
        <p14:creationId xmlns:p14="http://schemas.microsoft.com/office/powerpoint/2010/main" val="85691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ulti-Image_01">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481013" y="1376364"/>
            <a:ext cx="5437187" cy="4681536"/>
          </a:xfrm>
        </p:spPr>
        <p:txBody>
          <a:bodyPr/>
          <a:lstStyle/>
          <a:p>
            <a:endParaRPr lang="en-GB" dirty="0"/>
          </a:p>
        </p:txBody>
      </p:sp>
      <p:sp>
        <p:nvSpPr>
          <p:cNvPr id="3" name="Title 2">
            <a:extLst>
              <a:ext uri="{FF2B5EF4-FFF2-40B4-BE49-F238E27FC236}">
                <a16:creationId xmlns:a16="http://schemas.microsoft.com/office/drawing/2014/main" id="{D0404082-DBB2-418E-91BC-3DEE15EDE6A3}"/>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13" name="Picture Placeholder 3">
            <a:extLst>
              <a:ext uri="{FF2B5EF4-FFF2-40B4-BE49-F238E27FC236}">
                <a16:creationId xmlns:a16="http://schemas.microsoft.com/office/drawing/2014/main" id="{93B0D088-5D24-47D2-B58C-C074F6FE05BB}"/>
              </a:ext>
            </a:extLst>
          </p:cNvPr>
          <p:cNvSpPr>
            <a:spLocks noGrp="1"/>
          </p:cNvSpPr>
          <p:nvPr>
            <p:ph type="pic" sz="quarter" idx="15"/>
          </p:nvPr>
        </p:nvSpPr>
        <p:spPr>
          <a:xfrm>
            <a:off x="9180171" y="1376365"/>
            <a:ext cx="2530816" cy="2162966"/>
          </a:xfrm>
        </p:spPr>
        <p:txBody>
          <a:bodyPr/>
          <a:lstStyle/>
          <a:p>
            <a:endParaRPr lang="en-GB" dirty="0"/>
          </a:p>
        </p:txBody>
      </p:sp>
      <p:sp>
        <p:nvSpPr>
          <p:cNvPr id="14" name="Picture Placeholder 3">
            <a:extLst>
              <a:ext uri="{FF2B5EF4-FFF2-40B4-BE49-F238E27FC236}">
                <a16:creationId xmlns:a16="http://schemas.microsoft.com/office/drawing/2014/main" id="{CBFC0927-22FB-43F4-8DA3-CC31CB2F1F09}"/>
              </a:ext>
            </a:extLst>
          </p:cNvPr>
          <p:cNvSpPr>
            <a:spLocks noGrp="1"/>
          </p:cNvSpPr>
          <p:nvPr>
            <p:ph type="pic" sz="quarter" idx="16"/>
          </p:nvPr>
        </p:nvSpPr>
        <p:spPr>
          <a:xfrm>
            <a:off x="6276934" y="3894933"/>
            <a:ext cx="5437187" cy="2162967"/>
          </a:xfrm>
        </p:spPr>
        <p:txBody>
          <a:bodyPr/>
          <a:lstStyle/>
          <a:p>
            <a:endParaRPr lang="en-GB" dirty="0"/>
          </a:p>
        </p:txBody>
      </p:sp>
      <p:sp>
        <p:nvSpPr>
          <p:cNvPr id="15" name="Picture Placeholder 3">
            <a:extLst>
              <a:ext uri="{FF2B5EF4-FFF2-40B4-BE49-F238E27FC236}">
                <a16:creationId xmlns:a16="http://schemas.microsoft.com/office/drawing/2014/main" id="{3AB5AF45-5C38-4A5A-AD7B-03EB5F0B0F17}"/>
              </a:ext>
            </a:extLst>
          </p:cNvPr>
          <p:cNvSpPr>
            <a:spLocks noGrp="1"/>
          </p:cNvSpPr>
          <p:nvPr>
            <p:ph type="pic" sz="quarter" idx="17"/>
          </p:nvPr>
        </p:nvSpPr>
        <p:spPr>
          <a:xfrm>
            <a:off x="6276934" y="1376365"/>
            <a:ext cx="2530551" cy="2162966"/>
          </a:xfrm>
        </p:spPr>
        <p:txBody>
          <a:bodyPr/>
          <a:lstStyle/>
          <a:p>
            <a:endParaRPr lang="en-GB" dirty="0"/>
          </a:p>
        </p:txBody>
      </p:sp>
    </p:spTree>
    <p:extLst>
      <p:ext uri="{BB962C8B-B14F-4D97-AF65-F5344CB8AC3E}">
        <p14:creationId xmlns:p14="http://schemas.microsoft.com/office/powerpoint/2010/main" val="164359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ulti-Image_02">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3377407" y="1376364"/>
            <a:ext cx="5437187" cy="4681536"/>
          </a:xfrm>
        </p:spPr>
        <p:txBody>
          <a:bodyPr/>
          <a:lstStyle/>
          <a:p>
            <a:endParaRPr lang="en-GB" dirty="0"/>
          </a:p>
        </p:txBody>
      </p:sp>
      <p:sp>
        <p:nvSpPr>
          <p:cNvPr id="3" name="Title 2">
            <a:extLst>
              <a:ext uri="{FF2B5EF4-FFF2-40B4-BE49-F238E27FC236}">
                <a16:creationId xmlns:a16="http://schemas.microsoft.com/office/drawing/2014/main" id="{D0404082-DBB2-418E-91BC-3DEE15EDE6A3}"/>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13" name="Picture Placeholder 3">
            <a:extLst>
              <a:ext uri="{FF2B5EF4-FFF2-40B4-BE49-F238E27FC236}">
                <a16:creationId xmlns:a16="http://schemas.microsoft.com/office/drawing/2014/main" id="{93B0D088-5D24-47D2-B58C-C074F6FE05BB}"/>
              </a:ext>
            </a:extLst>
          </p:cNvPr>
          <p:cNvSpPr>
            <a:spLocks noGrp="1"/>
          </p:cNvSpPr>
          <p:nvPr>
            <p:ph type="pic" sz="quarter" idx="15"/>
          </p:nvPr>
        </p:nvSpPr>
        <p:spPr>
          <a:xfrm>
            <a:off x="9180171" y="1376365"/>
            <a:ext cx="2530816" cy="2162966"/>
          </a:xfrm>
        </p:spPr>
        <p:txBody>
          <a:bodyPr/>
          <a:lstStyle/>
          <a:p>
            <a:endParaRPr lang="en-GB" dirty="0"/>
          </a:p>
        </p:txBody>
      </p:sp>
      <p:sp>
        <p:nvSpPr>
          <p:cNvPr id="14" name="Picture Placeholder 3">
            <a:extLst>
              <a:ext uri="{FF2B5EF4-FFF2-40B4-BE49-F238E27FC236}">
                <a16:creationId xmlns:a16="http://schemas.microsoft.com/office/drawing/2014/main" id="{CBFC0927-22FB-43F4-8DA3-CC31CB2F1F09}"/>
              </a:ext>
            </a:extLst>
          </p:cNvPr>
          <p:cNvSpPr>
            <a:spLocks noGrp="1"/>
          </p:cNvSpPr>
          <p:nvPr>
            <p:ph type="pic" sz="quarter" idx="16"/>
          </p:nvPr>
        </p:nvSpPr>
        <p:spPr>
          <a:xfrm>
            <a:off x="9180171" y="3894933"/>
            <a:ext cx="2533950" cy="2162967"/>
          </a:xfrm>
        </p:spPr>
        <p:txBody>
          <a:bodyPr/>
          <a:lstStyle/>
          <a:p>
            <a:endParaRPr lang="en-GB" dirty="0"/>
          </a:p>
        </p:txBody>
      </p:sp>
      <p:sp>
        <p:nvSpPr>
          <p:cNvPr id="15" name="Picture Placeholder 3">
            <a:extLst>
              <a:ext uri="{FF2B5EF4-FFF2-40B4-BE49-F238E27FC236}">
                <a16:creationId xmlns:a16="http://schemas.microsoft.com/office/drawing/2014/main" id="{3AB5AF45-5C38-4A5A-AD7B-03EB5F0B0F17}"/>
              </a:ext>
            </a:extLst>
          </p:cNvPr>
          <p:cNvSpPr>
            <a:spLocks noGrp="1"/>
          </p:cNvSpPr>
          <p:nvPr>
            <p:ph type="pic" sz="quarter" idx="17"/>
          </p:nvPr>
        </p:nvSpPr>
        <p:spPr>
          <a:xfrm>
            <a:off x="480971" y="1376365"/>
            <a:ext cx="2530551" cy="2162966"/>
          </a:xfrm>
        </p:spPr>
        <p:txBody>
          <a:bodyPr/>
          <a:lstStyle/>
          <a:p>
            <a:endParaRPr lang="en-GB" dirty="0"/>
          </a:p>
        </p:txBody>
      </p:sp>
      <p:sp>
        <p:nvSpPr>
          <p:cNvPr id="10" name="Picture Placeholder 3">
            <a:extLst>
              <a:ext uri="{FF2B5EF4-FFF2-40B4-BE49-F238E27FC236}">
                <a16:creationId xmlns:a16="http://schemas.microsoft.com/office/drawing/2014/main" id="{11A89983-9C2F-4CBC-B8E0-D1A6F39BB689}"/>
              </a:ext>
            </a:extLst>
          </p:cNvPr>
          <p:cNvSpPr>
            <a:spLocks noGrp="1"/>
          </p:cNvSpPr>
          <p:nvPr>
            <p:ph type="pic" sz="quarter" idx="18"/>
          </p:nvPr>
        </p:nvSpPr>
        <p:spPr>
          <a:xfrm>
            <a:off x="480971" y="3894933"/>
            <a:ext cx="2533950" cy="2162967"/>
          </a:xfrm>
        </p:spPr>
        <p:txBody>
          <a:bodyPr/>
          <a:lstStyle/>
          <a:p>
            <a:endParaRPr lang="en-GB" dirty="0"/>
          </a:p>
        </p:txBody>
      </p:sp>
    </p:spTree>
    <p:extLst>
      <p:ext uri="{BB962C8B-B14F-4D97-AF65-F5344CB8AC3E}">
        <p14:creationId xmlns:p14="http://schemas.microsoft.com/office/powerpoint/2010/main" val="195034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sign outside of a building&#10;&#10;Description automatically generated with low confidence">
            <a:extLst>
              <a:ext uri="{FF2B5EF4-FFF2-40B4-BE49-F238E27FC236}">
                <a16:creationId xmlns:a16="http://schemas.microsoft.com/office/drawing/2014/main" id="{F26C54C0-E72A-6049-9C6C-67837D94F98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7933" r="4524" b="9857"/>
          <a:stretch/>
        </p:blipFill>
        <p:spPr>
          <a:xfrm>
            <a:off x="494698" y="1"/>
            <a:ext cx="11231604"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80971" y="1"/>
            <a:ext cx="11231604" cy="3716338"/>
          </a:xfrm>
          <a:prstGeom prst="rect">
            <a:avLst/>
          </a:prstGeom>
          <a:gradFill flip="none" rotWithShape="1">
            <a:gsLst>
              <a:gs pos="12000">
                <a:schemeClr val="tx1">
                  <a:alpha val="72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22384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ulti-Image 02_With Captions">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3377407" y="1376364"/>
            <a:ext cx="5437187" cy="4364036"/>
          </a:xfrm>
        </p:spPr>
        <p:txBody>
          <a:bodyPr/>
          <a:lstStyle/>
          <a:p>
            <a:endParaRPr lang="en-GB" dirty="0"/>
          </a:p>
        </p:txBody>
      </p:sp>
      <p:sp>
        <p:nvSpPr>
          <p:cNvPr id="3" name="Title 2">
            <a:extLst>
              <a:ext uri="{FF2B5EF4-FFF2-40B4-BE49-F238E27FC236}">
                <a16:creationId xmlns:a16="http://schemas.microsoft.com/office/drawing/2014/main" id="{D0404082-DBB2-418E-91BC-3DEE15EDE6A3}"/>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13" name="Picture Placeholder 3">
            <a:extLst>
              <a:ext uri="{FF2B5EF4-FFF2-40B4-BE49-F238E27FC236}">
                <a16:creationId xmlns:a16="http://schemas.microsoft.com/office/drawing/2014/main" id="{93B0D088-5D24-47D2-B58C-C074F6FE05BB}"/>
              </a:ext>
            </a:extLst>
          </p:cNvPr>
          <p:cNvSpPr>
            <a:spLocks noGrp="1"/>
          </p:cNvSpPr>
          <p:nvPr>
            <p:ph type="pic" sz="quarter" idx="15"/>
          </p:nvPr>
        </p:nvSpPr>
        <p:spPr>
          <a:xfrm>
            <a:off x="9180171" y="1376365"/>
            <a:ext cx="2530816" cy="1845466"/>
          </a:xfrm>
        </p:spPr>
        <p:txBody>
          <a:bodyPr/>
          <a:lstStyle/>
          <a:p>
            <a:endParaRPr lang="en-GB" dirty="0"/>
          </a:p>
        </p:txBody>
      </p:sp>
      <p:sp>
        <p:nvSpPr>
          <p:cNvPr id="14" name="Picture Placeholder 3">
            <a:extLst>
              <a:ext uri="{FF2B5EF4-FFF2-40B4-BE49-F238E27FC236}">
                <a16:creationId xmlns:a16="http://schemas.microsoft.com/office/drawing/2014/main" id="{CBFC0927-22FB-43F4-8DA3-CC31CB2F1F09}"/>
              </a:ext>
            </a:extLst>
          </p:cNvPr>
          <p:cNvSpPr>
            <a:spLocks noGrp="1"/>
          </p:cNvSpPr>
          <p:nvPr>
            <p:ph type="pic" sz="quarter" idx="16"/>
          </p:nvPr>
        </p:nvSpPr>
        <p:spPr>
          <a:xfrm>
            <a:off x="9180171" y="3894932"/>
            <a:ext cx="2530800" cy="1845468"/>
          </a:xfrm>
        </p:spPr>
        <p:txBody>
          <a:bodyPr/>
          <a:lstStyle/>
          <a:p>
            <a:endParaRPr lang="en-GB" dirty="0"/>
          </a:p>
        </p:txBody>
      </p:sp>
      <p:sp>
        <p:nvSpPr>
          <p:cNvPr id="15" name="Picture Placeholder 3">
            <a:extLst>
              <a:ext uri="{FF2B5EF4-FFF2-40B4-BE49-F238E27FC236}">
                <a16:creationId xmlns:a16="http://schemas.microsoft.com/office/drawing/2014/main" id="{3AB5AF45-5C38-4A5A-AD7B-03EB5F0B0F17}"/>
              </a:ext>
            </a:extLst>
          </p:cNvPr>
          <p:cNvSpPr>
            <a:spLocks noGrp="1"/>
          </p:cNvSpPr>
          <p:nvPr>
            <p:ph type="pic" sz="quarter" idx="17"/>
          </p:nvPr>
        </p:nvSpPr>
        <p:spPr>
          <a:xfrm>
            <a:off x="480971" y="1376365"/>
            <a:ext cx="2530551" cy="1845466"/>
          </a:xfrm>
        </p:spPr>
        <p:txBody>
          <a:bodyPr/>
          <a:lstStyle/>
          <a:p>
            <a:endParaRPr lang="en-GB" dirty="0"/>
          </a:p>
        </p:txBody>
      </p:sp>
      <p:sp>
        <p:nvSpPr>
          <p:cNvPr id="10" name="Picture Placeholder 3">
            <a:extLst>
              <a:ext uri="{FF2B5EF4-FFF2-40B4-BE49-F238E27FC236}">
                <a16:creationId xmlns:a16="http://schemas.microsoft.com/office/drawing/2014/main" id="{11A89983-9C2F-4CBC-B8E0-D1A6F39BB689}"/>
              </a:ext>
            </a:extLst>
          </p:cNvPr>
          <p:cNvSpPr>
            <a:spLocks noGrp="1"/>
          </p:cNvSpPr>
          <p:nvPr>
            <p:ph type="pic" sz="quarter" idx="18"/>
          </p:nvPr>
        </p:nvSpPr>
        <p:spPr>
          <a:xfrm>
            <a:off x="480971" y="3894933"/>
            <a:ext cx="2530800" cy="1845467"/>
          </a:xfrm>
        </p:spPr>
        <p:txBody>
          <a:bodyPr/>
          <a:lstStyle/>
          <a:p>
            <a:endParaRPr lang="en-GB" dirty="0"/>
          </a:p>
        </p:txBody>
      </p:sp>
      <p:sp>
        <p:nvSpPr>
          <p:cNvPr id="11" name="Text Placeholder 7">
            <a:extLst>
              <a:ext uri="{FF2B5EF4-FFF2-40B4-BE49-F238E27FC236}">
                <a16:creationId xmlns:a16="http://schemas.microsoft.com/office/drawing/2014/main" id="{5356FAD2-0B59-439C-8904-7014C1984C36}"/>
              </a:ext>
            </a:extLst>
          </p:cNvPr>
          <p:cNvSpPr>
            <a:spLocks noGrp="1"/>
          </p:cNvSpPr>
          <p:nvPr>
            <p:ph type="body" sz="quarter" idx="19"/>
          </p:nvPr>
        </p:nvSpPr>
        <p:spPr>
          <a:xfrm>
            <a:off x="479425" y="5740400"/>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12" name="Text Placeholder 7">
            <a:extLst>
              <a:ext uri="{FF2B5EF4-FFF2-40B4-BE49-F238E27FC236}">
                <a16:creationId xmlns:a16="http://schemas.microsoft.com/office/drawing/2014/main" id="{40ADEC0E-7581-4A5C-B9ED-3AC4CCB93E0C}"/>
              </a:ext>
            </a:extLst>
          </p:cNvPr>
          <p:cNvSpPr>
            <a:spLocks noGrp="1"/>
          </p:cNvSpPr>
          <p:nvPr>
            <p:ph type="body" sz="quarter" idx="20"/>
          </p:nvPr>
        </p:nvSpPr>
        <p:spPr>
          <a:xfrm>
            <a:off x="480971" y="3221831"/>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16" name="Text Placeholder 7">
            <a:extLst>
              <a:ext uri="{FF2B5EF4-FFF2-40B4-BE49-F238E27FC236}">
                <a16:creationId xmlns:a16="http://schemas.microsoft.com/office/drawing/2014/main" id="{4A663EC0-BCAD-4C38-94DB-82E2C15023B3}"/>
              </a:ext>
            </a:extLst>
          </p:cNvPr>
          <p:cNvSpPr>
            <a:spLocks noGrp="1"/>
          </p:cNvSpPr>
          <p:nvPr>
            <p:ph type="body" sz="quarter" idx="21"/>
          </p:nvPr>
        </p:nvSpPr>
        <p:spPr>
          <a:xfrm>
            <a:off x="9183570" y="5740400"/>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17" name="Text Placeholder 7">
            <a:extLst>
              <a:ext uri="{FF2B5EF4-FFF2-40B4-BE49-F238E27FC236}">
                <a16:creationId xmlns:a16="http://schemas.microsoft.com/office/drawing/2014/main" id="{F8729CE6-A837-4E73-84DD-48A7D47119CA}"/>
              </a:ext>
            </a:extLst>
          </p:cNvPr>
          <p:cNvSpPr>
            <a:spLocks noGrp="1"/>
          </p:cNvSpPr>
          <p:nvPr>
            <p:ph type="body" sz="quarter" idx="22"/>
          </p:nvPr>
        </p:nvSpPr>
        <p:spPr>
          <a:xfrm>
            <a:off x="9180436" y="3221831"/>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19" name="Text Placeholder 7">
            <a:extLst>
              <a:ext uri="{FF2B5EF4-FFF2-40B4-BE49-F238E27FC236}">
                <a16:creationId xmlns:a16="http://schemas.microsoft.com/office/drawing/2014/main" id="{0C3B2144-4F87-40C3-A168-F4B588111BB9}"/>
              </a:ext>
            </a:extLst>
          </p:cNvPr>
          <p:cNvSpPr>
            <a:spLocks noGrp="1"/>
          </p:cNvSpPr>
          <p:nvPr>
            <p:ph type="body" sz="quarter" idx="23"/>
          </p:nvPr>
        </p:nvSpPr>
        <p:spPr>
          <a:xfrm>
            <a:off x="3378953" y="5740400"/>
            <a:ext cx="5435642"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384467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ulti-Image_03">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480971" y="1376364"/>
            <a:ext cx="7880604" cy="4681536"/>
          </a:xfrm>
        </p:spPr>
        <p:txBody>
          <a:bodyPr/>
          <a:lstStyle/>
          <a:p>
            <a:endParaRPr lang="en-GB" dirty="0"/>
          </a:p>
        </p:txBody>
      </p:sp>
      <p:sp>
        <p:nvSpPr>
          <p:cNvPr id="3" name="Title 2">
            <a:extLst>
              <a:ext uri="{FF2B5EF4-FFF2-40B4-BE49-F238E27FC236}">
                <a16:creationId xmlns:a16="http://schemas.microsoft.com/office/drawing/2014/main" id="{D0404082-DBB2-418E-91BC-3DEE15EDE6A3}"/>
              </a:ext>
            </a:extLst>
          </p:cNvPr>
          <p:cNvSpPr>
            <a:spLocks noGrp="1"/>
          </p:cNvSpPr>
          <p:nvPr>
            <p:ph type="title"/>
          </p:nvPr>
        </p:nvSpPr>
        <p:spPr>
          <a:xfrm>
            <a:off x="480971" y="292931"/>
            <a:ext cx="11233150" cy="1008000"/>
          </a:xfrm>
        </p:spPr>
        <p:txBody>
          <a:bodyPr/>
          <a:lstStyle/>
          <a:p>
            <a:r>
              <a:rPr lang="en-US" dirty="0"/>
              <a:t>Click to edit Master title style</a:t>
            </a:r>
            <a:endParaRPr lang="en-GB" dirty="0"/>
          </a:p>
        </p:txBody>
      </p:sp>
      <p:sp>
        <p:nvSpPr>
          <p:cNvPr id="13" name="Picture Placeholder 3">
            <a:extLst>
              <a:ext uri="{FF2B5EF4-FFF2-40B4-BE49-F238E27FC236}">
                <a16:creationId xmlns:a16="http://schemas.microsoft.com/office/drawing/2014/main" id="{93B0D088-5D24-47D2-B58C-C074F6FE05BB}"/>
              </a:ext>
            </a:extLst>
          </p:cNvPr>
          <p:cNvSpPr>
            <a:spLocks noGrp="1"/>
          </p:cNvSpPr>
          <p:nvPr>
            <p:ph type="pic" sz="quarter" idx="15"/>
          </p:nvPr>
        </p:nvSpPr>
        <p:spPr>
          <a:xfrm>
            <a:off x="8724061" y="1376365"/>
            <a:ext cx="2986926" cy="2162966"/>
          </a:xfrm>
        </p:spPr>
        <p:txBody>
          <a:bodyPr/>
          <a:lstStyle/>
          <a:p>
            <a:endParaRPr lang="en-GB" dirty="0"/>
          </a:p>
        </p:txBody>
      </p:sp>
      <p:sp>
        <p:nvSpPr>
          <p:cNvPr id="14" name="Picture Placeholder 3">
            <a:extLst>
              <a:ext uri="{FF2B5EF4-FFF2-40B4-BE49-F238E27FC236}">
                <a16:creationId xmlns:a16="http://schemas.microsoft.com/office/drawing/2014/main" id="{CBFC0927-22FB-43F4-8DA3-CC31CB2F1F09}"/>
              </a:ext>
            </a:extLst>
          </p:cNvPr>
          <p:cNvSpPr>
            <a:spLocks noGrp="1"/>
          </p:cNvSpPr>
          <p:nvPr>
            <p:ph type="pic" sz="quarter" idx="16"/>
          </p:nvPr>
        </p:nvSpPr>
        <p:spPr>
          <a:xfrm>
            <a:off x="8724061" y="3894933"/>
            <a:ext cx="2986926" cy="2162967"/>
          </a:xfrm>
        </p:spPr>
        <p:txBody>
          <a:bodyPr/>
          <a:lstStyle/>
          <a:p>
            <a:endParaRPr lang="en-GB" dirty="0"/>
          </a:p>
        </p:txBody>
      </p:sp>
    </p:spTree>
    <p:extLst>
      <p:ext uri="{BB962C8B-B14F-4D97-AF65-F5344CB8AC3E}">
        <p14:creationId xmlns:p14="http://schemas.microsoft.com/office/powerpoint/2010/main" val="428196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ulti-Content - Images with Captions">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3" name="Title 2">
            <a:extLst>
              <a:ext uri="{FF2B5EF4-FFF2-40B4-BE49-F238E27FC236}">
                <a16:creationId xmlns:a16="http://schemas.microsoft.com/office/drawing/2014/main" id="{D0404082-DBB2-418E-91BC-3DEE15EDE6A3}"/>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15" name="Picture Placeholder 3">
            <a:extLst>
              <a:ext uri="{FF2B5EF4-FFF2-40B4-BE49-F238E27FC236}">
                <a16:creationId xmlns:a16="http://schemas.microsoft.com/office/drawing/2014/main" id="{3AB5AF45-5C38-4A5A-AD7B-03EB5F0B0F17}"/>
              </a:ext>
            </a:extLst>
          </p:cNvPr>
          <p:cNvSpPr>
            <a:spLocks noGrp="1"/>
          </p:cNvSpPr>
          <p:nvPr>
            <p:ph type="pic" sz="quarter" idx="17"/>
          </p:nvPr>
        </p:nvSpPr>
        <p:spPr>
          <a:xfrm>
            <a:off x="480971" y="2164016"/>
            <a:ext cx="2530551" cy="1260000"/>
          </a:xfrm>
        </p:spPr>
        <p:txBody>
          <a:bodyPr/>
          <a:lstStyle/>
          <a:p>
            <a:endParaRPr lang="en-GB" dirty="0"/>
          </a:p>
        </p:txBody>
      </p:sp>
      <p:sp>
        <p:nvSpPr>
          <p:cNvPr id="10" name="Picture Placeholder 3">
            <a:extLst>
              <a:ext uri="{FF2B5EF4-FFF2-40B4-BE49-F238E27FC236}">
                <a16:creationId xmlns:a16="http://schemas.microsoft.com/office/drawing/2014/main" id="{11A89983-9C2F-4CBC-B8E0-D1A6F39BB689}"/>
              </a:ext>
            </a:extLst>
          </p:cNvPr>
          <p:cNvSpPr>
            <a:spLocks noGrp="1"/>
          </p:cNvSpPr>
          <p:nvPr>
            <p:ph type="pic" sz="quarter" idx="18"/>
          </p:nvPr>
        </p:nvSpPr>
        <p:spPr>
          <a:xfrm>
            <a:off x="480971" y="3992598"/>
            <a:ext cx="2530800" cy="1260000"/>
          </a:xfrm>
        </p:spPr>
        <p:txBody>
          <a:bodyPr/>
          <a:lstStyle/>
          <a:p>
            <a:endParaRPr lang="en-GB" dirty="0"/>
          </a:p>
        </p:txBody>
      </p:sp>
      <p:sp>
        <p:nvSpPr>
          <p:cNvPr id="11" name="Text Placeholder 7">
            <a:extLst>
              <a:ext uri="{FF2B5EF4-FFF2-40B4-BE49-F238E27FC236}">
                <a16:creationId xmlns:a16="http://schemas.microsoft.com/office/drawing/2014/main" id="{5356FAD2-0B59-439C-8904-7014C1984C36}"/>
              </a:ext>
            </a:extLst>
          </p:cNvPr>
          <p:cNvSpPr>
            <a:spLocks noGrp="1"/>
          </p:cNvSpPr>
          <p:nvPr>
            <p:ph type="body" sz="quarter" idx="19"/>
          </p:nvPr>
        </p:nvSpPr>
        <p:spPr>
          <a:xfrm>
            <a:off x="479425" y="5252596"/>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12" name="Text Placeholder 7">
            <a:extLst>
              <a:ext uri="{FF2B5EF4-FFF2-40B4-BE49-F238E27FC236}">
                <a16:creationId xmlns:a16="http://schemas.microsoft.com/office/drawing/2014/main" id="{40ADEC0E-7581-4A5C-B9ED-3AC4CCB93E0C}"/>
              </a:ext>
            </a:extLst>
          </p:cNvPr>
          <p:cNvSpPr>
            <a:spLocks noGrp="1"/>
          </p:cNvSpPr>
          <p:nvPr>
            <p:ph type="body" sz="quarter" idx="20"/>
          </p:nvPr>
        </p:nvSpPr>
        <p:spPr>
          <a:xfrm>
            <a:off x="480971" y="3421693"/>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20" name="Picture Placeholder 3">
            <a:extLst>
              <a:ext uri="{FF2B5EF4-FFF2-40B4-BE49-F238E27FC236}">
                <a16:creationId xmlns:a16="http://schemas.microsoft.com/office/drawing/2014/main" id="{136F4B51-515F-428C-B516-79A6E2CB562E}"/>
              </a:ext>
            </a:extLst>
          </p:cNvPr>
          <p:cNvSpPr>
            <a:spLocks noGrp="1"/>
          </p:cNvSpPr>
          <p:nvPr>
            <p:ph type="pic" sz="quarter" idx="23"/>
          </p:nvPr>
        </p:nvSpPr>
        <p:spPr>
          <a:xfrm>
            <a:off x="3385813" y="2164016"/>
            <a:ext cx="2530551" cy="1260000"/>
          </a:xfrm>
        </p:spPr>
        <p:txBody>
          <a:bodyPr/>
          <a:lstStyle/>
          <a:p>
            <a:endParaRPr lang="en-GB" dirty="0"/>
          </a:p>
        </p:txBody>
      </p:sp>
      <p:sp>
        <p:nvSpPr>
          <p:cNvPr id="21" name="Picture Placeholder 3">
            <a:extLst>
              <a:ext uri="{FF2B5EF4-FFF2-40B4-BE49-F238E27FC236}">
                <a16:creationId xmlns:a16="http://schemas.microsoft.com/office/drawing/2014/main" id="{98676AD2-E50D-4C47-92A0-E16983006483}"/>
              </a:ext>
            </a:extLst>
          </p:cNvPr>
          <p:cNvSpPr>
            <a:spLocks noGrp="1"/>
          </p:cNvSpPr>
          <p:nvPr>
            <p:ph type="pic" sz="quarter" idx="24"/>
          </p:nvPr>
        </p:nvSpPr>
        <p:spPr>
          <a:xfrm>
            <a:off x="3385813" y="3992598"/>
            <a:ext cx="2530800" cy="1260000"/>
          </a:xfrm>
        </p:spPr>
        <p:txBody>
          <a:bodyPr/>
          <a:lstStyle/>
          <a:p>
            <a:endParaRPr lang="en-GB" dirty="0"/>
          </a:p>
        </p:txBody>
      </p:sp>
      <p:sp>
        <p:nvSpPr>
          <p:cNvPr id="22" name="Text Placeholder 7">
            <a:extLst>
              <a:ext uri="{FF2B5EF4-FFF2-40B4-BE49-F238E27FC236}">
                <a16:creationId xmlns:a16="http://schemas.microsoft.com/office/drawing/2014/main" id="{E0A20F57-8949-497F-92B7-F297337F6990}"/>
              </a:ext>
            </a:extLst>
          </p:cNvPr>
          <p:cNvSpPr>
            <a:spLocks noGrp="1"/>
          </p:cNvSpPr>
          <p:nvPr>
            <p:ph type="body" sz="quarter" idx="25"/>
          </p:nvPr>
        </p:nvSpPr>
        <p:spPr>
          <a:xfrm>
            <a:off x="3384267" y="5252596"/>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23" name="Text Placeholder 7">
            <a:extLst>
              <a:ext uri="{FF2B5EF4-FFF2-40B4-BE49-F238E27FC236}">
                <a16:creationId xmlns:a16="http://schemas.microsoft.com/office/drawing/2014/main" id="{E5304E34-F24F-47B6-B153-9BF51B96875C}"/>
              </a:ext>
            </a:extLst>
          </p:cNvPr>
          <p:cNvSpPr>
            <a:spLocks noGrp="1"/>
          </p:cNvSpPr>
          <p:nvPr>
            <p:ph type="body" sz="quarter" idx="26"/>
          </p:nvPr>
        </p:nvSpPr>
        <p:spPr>
          <a:xfrm>
            <a:off x="3385813" y="3421693"/>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24" name="Picture Placeholder 3">
            <a:extLst>
              <a:ext uri="{FF2B5EF4-FFF2-40B4-BE49-F238E27FC236}">
                <a16:creationId xmlns:a16="http://schemas.microsoft.com/office/drawing/2014/main" id="{BBA16E2C-79E8-4E0C-8D94-F0A11D895DC1}"/>
              </a:ext>
            </a:extLst>
          </p:cNvPr>
          <p:cNvSpPr>
            <a:spLocks noGrp="1"/>
          </p:cNvSpPr>
          <p:nvPr>
            <p:ph type="pic" sz="quarter" idx="27"/>
          </p:nvPr>
        </p:nvSpPr>
        <p:spPr>
          <a:xfrm>
            <a:off x="6275387" y="2164016"/>
            <a:ext cx="2530551" cy="1260000"/>
          </a:xfrm>
        </p:spPr>
        <p:txBody>
          <a:bodyPr/>
          <a:lstStyle/>
          <a:p>
            <a:endParaRPr lang="en-GB" dirty="0"/>
          </a:p>
        </p:txBody>
      </p:sp>
      <p:sp>
        <p:nvSpPr>
          <p:cNvPr id="25" name="Picture Placeholder 3">
            <a:extLst>
              <a:ext uri="{FF2B5EF4-FFF2-40B4-BE49-F238E27FC236}">
                <a16:creationId xmlns:a16="http://schemas.microsoft.com/office/drawing/2014/main" id="{99F0F2D2-AFAB-4876-93A2-4C549F1C2385}"/>
              </a:ext>
            </a:extLst>
          </p:cNvPr>
          <p:cNvSpPr>
            <a:spLocks noGrp="1"/>
          </p:cNvSpPr>
          <p:nvPr>
            <p:ph type="pic" sz="quarter" idx="28"/>
          </p:nvPr>
        </p:nvSpPr>
        <p:spPr>
          <a:xfrm>
            <a:off x="6275387" y="3992598"/>
            <a:ext cx="2530800" cy="1260000"/>
          </a:xfrm>
        </p:spPr>
        <p:txBody>
          <a:bodyPr/>
          <a:lstStyle/>
          <a:p>
            <a:endParaRPr lang="en-GB" dirty="0"/>
          </a:p>
        </p:txBody>
      </p:sp>
      <p:sp>
        <p:nvSpPr>
          <p:cNvPr id="26" name="Text Placeholder 7">
            <a:extLst>
              <a:ext uri="{FF2B5EF4-FFF2-40B4-BE49-F238E27FC236}">
                <a16:creationId xmlns:a16="http://schemas.microsoft.com/office/drawing/2014/main" id="{7EC0DEA5-F264-4111-83FE-AC01831BC56F}"/>
              </a:ext>
            </a:extLst>
          </p:cNvPr>
          <p:cNvSpPr>
            <a:spLocks noGrp="1"/>
          </p:cNvSpPr>
          <p:nvPr>
            <p:ph type="body" sz="quarter" idx="29"/>
          </p:nvPr>
        </p:nvSpPr>
        <p:spPr>
          <a:xfrm>
            <a:off x="6273841" y="5252596"/>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27" name="Text Placeholder 7">
            <a:extLst>
              <a:ext uri="{FF2B5EF4-FFF2-40B4-BE49-F238E27FC236}">
                <a16:creationId xmlns:a16="http://schemas.microsoft.com/office/drawing/2014/main" id="{983E2885-F79D-4AD8-8BAA-FB371B8C0262}"/>
              </a:ext>
            </a:extLst>
          </p:cNvPr>
          <p:cNvSpPr>
            <a:spLocks noGrp="1"/>
          </p:cNvSpPr>
          <p:nvPr>
            <p:ph type="body" sz="quarter" idx="30"/>
          </p:nvPr>
        </p:nvSpPr>
        <p:spPr>
          <a:xfrm>
            <a:off x="6275387" y="3421693"/>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28" name="Picture Placeholder 3">
            <a:extLst>
              <a:ext uri="{FF2B5EF4-FFF2-40B4-BE49-F238E27FC236}">
                <a16:creationId xmlns:a16="http://schemas.microsoft.com/office/drawing/2014/main" id="{084C9A2B-66D2-4CDC-BA8F-A43817A78A30}"/>
              </a:ext>
            </a:extLst>
          </p:cNvPr>
          <p:cNvSpPr>
            <a:spLocks noGrp="1"/>
          </p:cNvSpPr>
          <p:nvPr>
            <p:ph type="pic" sz="quarter" idx="31"/>
          </p:nvPr>
        </p:nvSpPr>
        <p:spPr>
          <a:xfrm>
            <a:off x="9180229" y="2164016"/>
            <a:ext cx="2530551" cy="1260000"/>
          </a:xfrm>
        </p:spPr>
        <p:txBody>
          <a:bodyPr/>
          <a:lstStyle/>
          <a:p>
            <a:endParaRPr lang="en-GB" dirty="0"/>
          </a:p>
        </p:txBody>
      </p:sp>
      <p:sp>
        <p:nvSpPr>
          <p:cNvPr id="29" name="Picture Placeholder 3">
            <a:extLst>
              <a:ext uri="{FF2B5EF4-FFF2-40B4-BE49-F238E27FC236}">
                <a16:creationId xmlns:a16="http://schemas.microsoft.com/office/drawing/2014/main" id="{D4F4A464-14E2-4FF6-A03F-7ECE84EAFEEA}"/>
              </a:ext>
            </a:extLst>
          </p:cNvPr>
          <p:cNvSpPr>
            <a:spLocks noGrp="1"/>
          </p:cNvSpPr>
          <p:nvPr>
            <p:ph type="pic" sz="quarter" idx="32"/>
          </p:nvPr>
        </p:nvSpPr>
        <p:spPr>
          <a:xfrm>
            <a:off x="9180229" y="3992598"/>
            <a:ext cx="2530800" cy="1260000"/>
          </a:xfrm>
        </p:spPr>
        <p:txBody>
          <a:bodyPr/>
          <a:lstStyle/>
          <a:p>
            <a:endParaRPr lang="en-GB" dirty="0"/>
          </a:p>
        </p:txBody>
      </p:sp>
      <p:sp>
        <p:nvSpPr>
          <p:cNvPr id="30" name="Text Placeholder 7">
            <a:extLst>
              <a:ext uri="{FF2B5EF4-FFF2-40B4-BE49-F238E27FC236}">
                <a16:creationId xmlns:a16="http://schemas.microsoft.com/office/drawing/2014/main" id="{FA4BD0FC-5DF0-4175-8124-F8A9B7C63858}"/>
              </a:ext>
            </a:extLst>
          </p:cNvPr>
          <p:cNvSpPr>
            <a:spLocks noGrp="1"/>
          </p:cNvSpPr>
          <p:nvPr>
            <p:ph type="body" sz="quarter" idx="33"/>
          </p:nvPr>
        </p:nvSpPr>
        <p:spPr>
          <a:xfrm>
            <a:off x="9178683" y="5252596"/>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31" name="Text Placeholder 7">
            <a:extLst>
              <a:ext uri="{FF2B5EF4-FFF2-40B4-BE49-F238E27FC236}">
                <a16:creationId xmlns:a16="http://schemas.microsoft.com/office/drawing/2014/main" id="{8FA443E9-B016-4891-A5AA-731375731B3F}"/>
              </a:ext>
            </a:extLst>
          </p:cNvPr>
          <p:cNvSpPr>
            <a:spLocks noGrp="1"/>
          </p:cNvSpPr>
          <p:nvPr>
            <p:ph type="body" sz="quarter" idx="34"/>
          </p:nvPr>
        </p:nvSpPr>
        <p:spPr>
          <a:xfrm>
            <a:off x="9180229" y="3421693"/>
            <a:ext cx="2530551" cy="317500"/>
          </a:xfrm>
          <a:solidFill>
            <a:schemeClr val="bg2"/>
          </a:solidFill>
        </p:spPr>
        <p:txBody>
          <a:bodyPr anchor="ctr">
            <a:normAutofit/>
          </a:bodyPr>
          <a:lstStyle>
            <a:lvl1pPr algn="ctr">
              <a:defRPr sz="1400">
                <a:solidFill>
                  <a:schemeClr val="bg1"/>
                </a:solidFill>
              </a:defRPr>
            </a:lvl1pPr>
            <a:lvl2pPr>
              <a:buNone/>
              <a:defRPr/>
            </a:lvl2pPr>
          </a:lstStyle>
          <a:p>
            <a:pPr lvl="0"/>
            <a:r>
              <a:rPr lang="en-US" dirty="0"/>
              <a:t>Click to edit Master text styles</a:t>
            </a:r>
          </a:p>
        </p:txBody>
      </p:sp>
      <p:sp>
        <p:nvSpPr>
          <p:cNvPr id="33" name="Content Placeholder 6">
            <a:extLst>
              <a:ext uri="{FF2B5EF4-FFF2-40B4-BE49-F238E27FC236}">
                <a16:creationId xmlns:a16="http://schemas.microsoft.com/office/drawing/2014/main" id="{ABFCAB57-08EB-4EB7-B8A2-D30FB97A86AF}"/>
              </a:ext>
            </a:extLst>
          </p:cNvPr>
          <p:cNvSpPr>
            <a:spLocks noGrp="1"/>
          </p:cNvSpPr>
          <p:nvPr>
            <p:ph sz="quarter" idx="35"/>
          </p:nvPr>
        </p:nvSpPr>
        <p:spPr>
          <a:xfrm>
            <a:off x="481013" y="1376363"/>
            <a:ext cx="5435600" cy="663197"/>
          </a:xfrm>
        </p:spPr>
        <p:txBody>
          <a:bodyPr/>
          <a:lstStyle/>
          <a:p>
            <a:pPr lvl="0"/>
            <a:r>
              <a:rPr lang="en-US" dirty="0"/>
              <a:t>Click to edit Master text styles</a:t>
            </a:r>
          </a:p>
          <a:p>
            <a:pPr lvl="1"/>
            <a:r>
              <a:rPr lang="en-US" dirty="0"/>
              <a:t>Second level</a:t>
            </a:r>
          </a:p>
        </p:txBody>
      </p:sp>
      <p:sp>
        <p:nvSpPr>
          <p:cNvPr id="34" name="Content Placeholder 6">
            <a:extLst>
              <a:ext uri="{FF2B5EF4-FFF2-40B4-BE49-F238E27FC236}">
                <a16:creationId xmlns:a16="http://schemas.microsoft.com/office/drawing/2014/main" id="{40F1AF69-2B5B-4E7C-B7CF-77BA99297934}"/>
              </a:ext>
            </a:extLst>
          </p:cNvPr>
          <p:cNvSpPr>
            <a:spLocks noGrp="1"/>
          </p:cNvSpPr>
          <p:nvPr>
            <p:ph sz="quarter" idx="36"/>
          </p:nvPr>
        </p:nvSpPr>
        <p:spPr>
          <a:xfrm>
            <a:off x="6273634" y="1376363"/>
            <a:ext cx="5435600" cy="663197"/>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5312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6x image">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D5621B35-5A6B-4DB8-9655-BC81B3126087}"/>
              </a:ext>
            </a:extLst>
          </p:cNvPr>
          <p:cNvSpPr>
            <a:spLocks noGrp="1"/>
          </p:cNvSpPr>
          <p:nvPr>
            <p:ph type="pic" sz="quarter" idx="13"/>
          </p:nvPr>
        </p:nvSpPr>
        <p:spPr>
          <a:xfrm>
            <a:off x="479425" y="1376363"/>
            <a:ext cx="1800401" cy="1324721"/>
          </a:xfrm>
        </p:spPr>
        <p:txBody>
          <a:bodyPr/>
          <a:lstStyle/>
          <a:p>
            <a:endParaRPr lang="en-GB"/>
          </a:p>
        </p:txBody>
      </p:sp>
      <p:sp>
        <p:nvSpPr>
          <p:cNvPr id="19" name="Picture Placeholder 3">
            <a:extLst>
              <a:ext uri="{FF2B5EF4-FFF2-40B4-BE49-F238E27FC236}">
                <a16:creationId xmlns:a16="http://schemas.microsoft.com/office/drawing/2014/main" id="{B5D80A5B-E29A-467E-805B-54F339C4EEDE}"/>
              </a:ext>
            </a:extLst>
          </p:cNvPr>
          <p:cNvSpPr>
            <a:spLocks noGrp="1"/>
          </p:cNvSpPr>
          <p:nvPr>
            <p:ph type="pic" sz="quarter" idx="15"/>
          </p:nvPr>
        </p:nvSpPr>
        <p:spPr>
          <a:xfrm>
            <a:off x="479425" y="3052065"/>
            <a:ext cx="1800401" cy="1324721"/>
          </a:xfrm>
        </p:spPr>
        <p:txBody>
          <a:bodyPr/>
          <a:lstStyle/>
          <a:p>
            <a:endParaRPr lang="en-GB"/>
          </a:p>
        </p:txBody>
      </p:sp>
      <p:sp>
        <p:nvSpPr>
          <p:cNvPr id="28" name="Picture Placeholder 3">
            <a:extLst>
              <a:ext uri="{FF2B5EF4-FFF2-40B4-BE49-F238E27FC236}">
                <a16:creationId xmlns:a16="http://schemas.microsoft.com/office/drawing/2014/main" id="{F576878C-A575-4A5C-8FC0-75BD770A08E0}"/>
              </a:ext>
            </a:extLst>
          </p:cNvPr>
          <p:cNvSpPr>
            <a:spLocks noGrp="1"/>
          </p:cNvSpPr>
          <p:nvPr>
            <p:ph type="pic" sz="quarter" idx="21"/>
          </p:nvPr>
        </p:nvSpPr>
        <p:spPr>
          <a:xfrm>
            <a:off x="479425" y="4733179"/>
            <a:ext cx="1800401" cy="1324721"/>
          </a:xfrm>
        </p:spPr>
        <p:txBody>
          <a:bodyPr/>
          <a:lstStyle/>
          <a:p>
            <a:endParaRPr lang="en-GB"/>
          </a:p>
        </p:txBody>
      </p:sp>
      <p:sp>
        <p:nvSpPr>
          <p:cNvPr id="29" name="Picture Placeholder 3">
            <a:extLst>
              <a:ext uri="{FF2B5EF4-FFF2-40B4-BE49-F238E27FC236}">
                <a16:creationId xmlns:a16="http://schemas.microsoft.com/office/drawing/2014/main" id="{7DAD1050-8948-4031-8896-18AD43075AA6}"/>
              </a:ext>
            </a:extLst>
          </p:cNvPr>
          <p:cNvSpPr>
            <a:spLocks noGrp="1"/>
          </p:cNvSpPr>
          <p:nvPr>
            <p:ph type="pic" sz="quarter" idx="22"/>
          </p:nvPr>
        </p:nvSpPr>
        <p:spPr>
          <a:xfrm>
            <a:off x="2617689" y="4733179"/>
            <a:ext cx="1800402" cy="1324721"/>
          </a:xfrm>
        </p:spPr>
        <p:txBody>
          <a:bodyPr/>
          <a:lstStyle/>
          <a:p>
            <a:endParaRPr lang="en-GB" dirty="0"/>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2617689" y="1376363"/>
            <a:ext cx="1800402" cy="1324721"/>
          </a:xfrm>
        </p:spPr>
        <p:txBody>
          <a:bodyPr/>
          <a:lstStyle/>
          <a:p>
            <a:endParaRPr lang="en-GB"/>
          </a:p>
        </p:txBody>
      </p:sp>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20" name="Picture Placeholder 3">
            <a:extLst>
              <a:ext uri="{FF2B5EF4-FFF2-40B4-BE49-F238E27FC236}">
                <a16:creationId xmlns:a16="http://schemas.microsoft.com/office/drawing/2014/main" id="{07B10118-045B-4282-991F-063699A00DB3}"/>
              </a:ext>
            </a:extLst>
          </p:cNvPr>
          <p:cNvSpPr>
            <a:spLocks noGrp="1"/>
          </p:cNvSpPr>
          <p:nvPr>
            <p:ph type="pic" sz="quarter" idx="16"/>
          </p:nvPr>
        </p:nvSpPr>
        <p:spPr>
          <a:xfrm>
            <a:off x="2617689" y="3052065"/>
            <a:ext cx="1800402" cy="1324721"/>
          </a:xfrm>
        </p:spPr>
        <p:txBody>
          <a:bodyPr/>
          <a:lstStyle/>
          <a:p>
            <a:endParaRPr lang="en-GB" dirty="0"/>
          </a:p>
        </p:txBody>
      </p:sp>
      <p:sp>
        <p:nvSpPr>
          <p:cNvPr id="15" name="Content Placeholder 6">
            <a:extLst>
              <a:ext uri="{FF2B5EF4-FFF2-40B4-BE49-F238E27FC236}">
                <a16:creationId xmlns:a16="http://schemas.microsoft.com/office/drawing/2014/main" id="{35289C22-C526-4735-88E7-7019098B3A73}"/>
              </a:ext>
            </a:extLst>
          </p:cNvPr>
          <p:cNvSpPr>
            <a:spLocks noGrp="1"/>
          </p:cNvSpPr>
          <p:nvPr>
            <p:ph sz="quarter" idx="17"/>
          </p:nvPr>
        </p:nvSpPr>
        <p:spPr>
          <a:xfrm>
            <a:off x="4755953" y="1376363"/>
            <a:ext cx="6956621"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6173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ulti-Content">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E58E38B0-6FEB-4DB9-9A4B-29F0D9F914C3}"/>
              </a:ext>
            </a:extLst>
          </p:cNvPr>
          <p:cNvSpPr>
            <a:spLocks noGrp="1"/>
          </p:cNvSpPr>
          <p:nvPr>
            <p:ph type="pic" sz="quarter" idx="16"/>
          </p:nvPr>
        </p:nvSpPr>
        <p:spPr>
          <a:xfrm>
            <a:off x="5037138" y="1376363"/>
            <a:ext cx="6675437" cy="2897187"/>
          </a:xfrm>
        </p:spPr>
        <p:txBody>
          <a:bodyPr/>
          <a:lstStyle/>
          <a:p>
            <a:endParaRPr lang="en-GB"/>
          </a:p>
        </p:txBody>
      </p:sp>
      <p:sp>
        <p:nvSpPr>
          <p:cNvPr id="2" name="Title 1">
            <a:extLst>
              <a:ext uri="{FF2B5EF4-FFF2-40B4-BE49-F238E27FC236}">
                <a16:creationId xmlns:a16="http://schemas.microsoft.com/office/drawing/2014/main" id="{62B3A47E-3EE9-49FA-92ED-69A1EB4C7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491C94-B3A9-4635-B39C-8AE984DFE70C}"/>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C45A880B-3CEC-4A6D-8E17-FBE62B6A97F4}"/>
              </a:ext>
            </a:extLst>
          </p:cNvPr>
          <p:cNvSpPr>
            <a:spLocks noGrp="1"/>
          </p:cNvSpPr>
          <p:nvPr>
            <p:ph type="ftr" sz="quarter" idx="11"/>
          </p:nvPr>
        </p:nvSpPr>
        <p:spPr/>
        <p:txBody>
          <a:bodyPr/>
          <a:lstStyle/>
          <a:p>
            <a:r>
              <a:rPr lang="en-GB" sz="1100"/>
              <a:t>Insert sources/footer here </a:t>
            </a:r>
            <a:endParaRPr lang="en-GB" sz="1100" dirty="0"/>
          </a:p>
        </p:txBody>
      </p:sp>
      <p:sp>
        <p:nvSpPr>
          <p:cNvPr id="5" name="Slide Number Placeholder 4">
            <a:extLst>
              <a:ext uri="{FF2B5EF4-FFF2-40B4-BE49-F238E27FC236}">
                <a16:creationId xmlns:a16="http://schemas.microsoft.com/office/drawing/2014/main" id="{43A0BC23-8EEF-48F2-9307-AE0106F5F0E2}"/>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2" name="Content Placeholder 14">
            <a:extLst>
              <a:ext uri="{FF2B5EF4-FFF2-40B4-BE49-F238E27FC236}">
                <a16:creationId xmlns:a16="http://schemas.microsoft.com/office/drawing/2014/main" id="{B0CC267F-3F44-453D-A3CD-7512E7E2D486}"/>
              </a:ext>
            </a:extLst>
          </p:cNvPr>
          <p:cNvSpPr>
            <a:spLocks noGrp="1"/>
          </p:cNvSpPr>
          <p:nvPr>
            <p:ph sz="quarter" idx="15"/>
          </p:nvPr>
        </p:nvSpPr>
        <p:spPr>
          <a:xfrm>
            <a:off x="479425" y="1376364"/>
            <a:ext cx="4184015" cy="21597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16">
            <a:extLst>
              <a:ext uri="{FF2B5EF4-FFF2-40B4-BE49-F238E27FC236}">
                <a16:creationId xmlns:a16="http://schemas.microsoft.com/office/drawing/2014/main" id="{76035D35-880B-4538-B823-07E94485FF64}"/>
              </a:ext>
            </a:extLst>
          </p:cNvPr>
          <p:cNvSpPr>
            <a:spLocks noGrp="1"/>
          </p:cNvSpPr>
          <p:nvPr>
            <p:ph type="body" sz="quarter" idx="19"/>
          </p:nvPr>
        </p:nvSpPr>
        <p:spPr>
          <a:xfrm>
            <a:off x="5037138" y="4632325"/>
            <a:ext cx="6675437" cy="1425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Content Placeholder 14">
            <a:extLst>
              <a:ext uri="{FF2B5EF4-FFF2-40B4-BE49-F238E27FC236}">
                <a16:creationId xmlns:a16="http://schemas.microsoft.com/office/drawing/2014/main" id="{AF0F490C-FA7E-4D7E-9809-7BBE8DBC3DE5}"/>
              </a:ext>
            </a:extLst>
          </p:cNvPr>
          <p:cNvSpPr>
            <a:spLocks noGrp="1"/>
          </p:cNvSpPr>
          <p:nvPr>
            <p:ph sz="quarter" idx="20"/>
          </p:nvPr>
        </p:nvSpPr>
        <p:spPr>
          <a:xfrm>
            <a:off x="479425" y="3898144"/>
            <a:ext cx="4184015" cy="21597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6592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ulti-Content_02">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93B0D088-5D24-47D2-B58C-C074F6FE05BB}"/>
              </a:ext>
            </a:extLst>
          </p:cNvPr>
          <p:cNvSpPr>
            <a:spLocks noGrp="1"/>
          </p:cNvSpPr>
          <p:nvPr>
            <p:ph type="pic" sz="quarter" idx="15"/>
          </p:nvPr>
        </p:nvSpPr>
        <p:spPr>
          <a:xfrm>
            <a:off x="6275388" y="1376364"/>
            <a:ext cx="5435599" cy="4681535"/>
          </a:xfrm>
        </p:spPr>
        <p:txBody>
          <a:bodyPr/>
          <a:lstStyle/>
          <a:p>
            <a:endParaRPr lang="en-GB" dirty="0"/>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3" name="Title 2">
            <a:extLst>
              <a:ext uri="{FF2B5EF4-FFF2-40B4-BE49-F238E27FC236}">
                <a16:creationId xmlns:a16="http://schemas.microsoft.com/office/drawing/2014/main" id="{D0404082-DBB2-418E-91BC-3DEE15EDE6A3}"/>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10" name="Content Placeholder 6">
            <a:extLst>
              <a:ext uri="{FF2B5EF4-FFF2-40B4-BE49-F238E27FC236}">
                <a16:creationId xmlns:a16="http://schemas.microsoft.com/office/drawing/2014/main" id="{F364729E-85EA-4667-8189-FA3CB3F6A5C1}"/>
              </a:ext>
            </a:extLst>
          </p:cNvPr>
          <p:cNvSpPr>
            <a:spLocks noGrp="1"/>
          </p:cNvSpPr>
          <p:nvPr>
            <p:ph sz="quarter" idx="17"/>
          </p:nvPr>
        </p:nvSpPr>
        <p:spPr>
          <a:xfrm>
            <a:off x="481013" y="1376363"/>
            <a:ext cx="5435600" cy="2174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6">
            <a:extLst>
              <a:ext uri="{FF2B5EF4-FFF2-40B4-BE49-F238E27FC236}">
                <a16:creationId xmlns:a16="http://schemas.microsoft.com/office/drawing/2014/main" id="{4452DB91-3FD7-4AB9-AF29-54EEB1AC155F}"/>
              </a:ext>
            </a:extLst>
          </p:cNvPr>
          <p:cNvSpPr>
            <a:spLocks noGrp="1"/>
          </p:cNvSpPr>
          <p:nvPr>
            <p:ph sz="quarter" idx="18"/>
          </p:nvPr>
        </p:nvSpPr>
        <p:spPr>
          <a:xfrm>
            <a:off x="481013" y="3883024"/>
            <a:ext cx="2538412" cy="2174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6">
            <a:extLst>
              <a:ext uri="{FF2B5EF4-FFF2-40B4-BE49-F238E27FC236}">
                <a16:creationId xmlns:a16="http://schemas.microsoft.com/office/drawing/2014/main" id="{2F5D398F-25A5-48FE-B5C1-FB71304E40AE}"/>
              </a:ext>
            </a:extLst>
          </p:cNvPr>
          <p:cNvSpPr>
            <a:spLocks noGrp="1"/>
          </p:cNvSpPr>
          <p:nvPr>
            <p:ph sz="quarter" idx="19"/>
          </p:nvPr>
        </p:nvSpPr>
        <p:spPr>
          <a:xfrm>
            <a:off x="3378201" y="3883024"/>
            <a:ext cx="2538412" cy="2174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8030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4x image">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D5621B35-5A6B-4DB8-9655-BC81B3126087}"/>
              </a:ext>
            </a:extLst>
          </p:cNvPr>
          <p:cNvSpPr>
            <a:spLocks noGrp="1"/>
          </p:cNvSpPr>
          <p:nvPr>
            <p:ph type="pic" sz="quarter" idx="13"/>
          </p:nvPr>
        </p:nvSpPr>
        <p:spPr>
          <a:xfrm>
            <a:off x="479425" y="1376363"/>
            <a:ext cx="1800401" cy="1324721"/>
          </a:xfrm>
        </p:spPr>
        <p:txBody>
          <a:bodyPr/>
          <a:lstStyle/>
          <a:p>
            <a:endParaRPr lang="en-GB"/>
          </a:p>
        </p:txBody>
      </p:sp>
      <p:sp>
        <p:nvSpPr>
          <p:cNvPr id="19" name="Picture Placeholder 3">
            <a:extLst>
              <a:ext uri="{FF2B5EF4-FFF2-40B4-BE49-F238E27FC236}">
                <a16:creationId xmlns:a16="http://schemas.microsoft.com/office/drawing/2014/main" id="{B5D80A5B-E29A-467E-805B-54F339C4EEDE}"/>
              </a:ext>
            </a:extLst>
          </p:cNvPr>
          <p:cNvSpPr>
            <a:spLocks noGrp="1"/>
          </p:cNvSpPr>
          <p:nvPr>
            <p:ph type="pic" sz="quarter" idx="15"/>
          </p:nvPr>
        </p:nvSpPr>
        <p:spPr>
          <a:xfrm>
            <a:off x="479425" y="3052065"/>
            <a:ext cx="1800401" cy="3005835"/>
          </a:xfrm>
        </p:spPr>
        <p:txBody>
          <a:bodyPr/>
          <a:lstStyle/>
          <a:p>
            <a:endParaRPr lang="en-GB"/>
          </a:p>
        </p:txBody>
      </p:sp>
      <p:sp>
        <p:nvSpPr>
          <p:cNvPr id="29" name="Picture Placeholder 3">
            <a:extLst>
              <a:ext uri="{FF2B5EF4-FFF2-40B4-BE49-F238E27FC236}">
                <a16:creationId xmlns:a16="http://schemas.microsoft.com/office/drawing/2014/main" id="{7DAD1050-8948-4031-8896-18AD43075AA6}"/>
              </a:ext>
            </a:extLst>
          </p:cNvPr>
          <p:cNvSpPr>
            <a:spLocks noGrp="1"/>
          </p:cNvSpPr>
          <p:nvPr>
            <p:ph type="pic" sz="quarter" idx="22"/>
          </p:nvPr>
        </p:nvSpPr>
        <p:spPr>
          <a:xfrm>
            <a:off x="2617689" y="4733179"/>
            <a:ext cx="1800402" cy="1324721"/>
          </a:xfrm>
        </p:spPr>
        <p:txBody>
          <a:bodyPr/>
          <a:lstStyle/>
          <a:p>
            <a:endParaRPr lang="en-GB" dirty="0"/>
          </a:p>
        </p:txBody>
      </p:sp>
      <p:sp>
        <p:nvSpPr>
          <p:cNvPr id="18" name="Picture Placeholder 3">
            <a:extLst>
              <a:ext uri="{FF2B5EF4-FFF2-40B4-BE49-F238E27FC236}">
                <a16:creationId xmlns:a16="http://schemas.microsoft.com/office/drawing/2014/main" id="{0998F8AA-6B75-40AE-8EE4-9C4275D278A0}"/>
              </a:ext>
            </a:extLst>
          </p:cNvPr>
          <p:cNvSpPr>
            <a:spLocks noGrp="1"/>
          </p:cNvSpPr>
          <p:nvPr>
            <p:ph type="pic" sz="quarter" idx="14"/>
          </p:nvPr>
        </p:nvSpPr>
        <p:spPr>
          <a:xfrm>
            <a:off x="2617689" y="1376363"/>
            <a:ext cx="1800402" cy="3000423"/>
          </a:xfrm>
        </p:spPr>
        <p:txBody>
          <a:bodyPr/>
          <a:lstStyle/>
          <a:p>
            <a:endParaRPr lang="en-GB"/>
          </a:p>
        </p:txBody>
      </p:sp>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a:xfrm>
            <a:off x="480971" y="292931"/>
            <a:ext cx="11233150" cy="1008000"/>
          </a:xfrm>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3" name="Content Placeholder 6">
            <a:extLst>
              <a:ext uri="{FF2B5EF4-FFF2-40B4-BE49-F238E27FC236}">
                <a16:creationId xmlns:a16="http://schemas.microsoft.com/office/drawing/2014/main" id="{72043FF8-C703-4F19-ADB2-36676927C999}"/>
              </a:ext>
            </a:extLst>
          </p:cNvPr>
          <p:cNvSpPr>
            <a:spLocks noGrp="1"/>
          </p:cNvSpPr>
          <p:nvPr>
            <p:ph sz="quarter" idx="17"/>
          </p:nvPr>
        </p:nvSpPr>
        <p:spPr>
          <a:xfrm>
            <a:off x="4755953" y="1376363"/>
            <a:ext cx="6956621"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4679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Column 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924F-9B06-4FF2-8986-7ECA5B08F2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126B33-C757-4EAB-9945-E0F6F76D0D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7C1EFB43-85B1-479C-BA0E-58E60C0530E6}"/>
              </a:ext>
            </a:extLst>
          </p:cNvPr>
          <p:cNvSpPr>
            <a:spLocks noGrp="1"/>
          </p:cNvSpPr>
          <p:nvPr>
            <p:ph type="ftr" sz="quarter" idx="11"/>
          </p:nvPr>
        </p:nvSpPr>
        <p:spPr/>
        <p:txBody>
          <a:bodyPr/>
          <a:lstStyle/>
          <a:p>
            <a:r>
              <a:rPr lang="en-GB" sz="1100"/>
              <a:t>Insert sources/footer here </a:t>
            </a:r>
            <a:endParaRPr lang="en-GB" sz="1100" dirty="0"/>
          </a:p>
        </p:txBody>
      </p:sp>
      <p:sp>
        <p:nvSpPr>
          <p:cNvPr id="5" name="Slide Number Placeholder 4">
            <a:extLst>
              <a:ext uri="{FF2B5EF4-FFF2-40B4-BE49-F238E27FC236}">
                <a16:creationId xmlns:a16="http://schemas.microsoft.com/office/drawing/2014/main" id="{252F0754-1C8E-4078-955E-A09F82516DC5}"/>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3" name="Picture Placeholder 12">
            <a:extLst>
              <a:ext uri="{FF2B5EF4-FFF2-40B4-BE49-F238E27FC236}">
                <a16:creationId xmlns:a16="http://schemas.microsoft.com/office/drawing/2014/main" id="{42FA528E-81D3-4FAE-9DBA-D23326753BEF}"/>
              </a:ext>
            </a:extLst>
          </p:cNvPr>
          <p:cNvSpPr>
            <a:spLocks noGrp="1"/>
          </p:cNvSpPr>
          <p:nvPr>
            <p:ph type="pic" sz="quarter" idx="13"/>
          </p:nvPr>
        </p:nvSpPr>
        <p:spPr>
          <a:xfrm>
            <a:off x="492125" y="4511040"/>
            <a:ext cx="3498850" cy="1546860"/>
          </a:xfrm>
        </p:spPr>
        <p:txBody>
          <a:bodyPr/>
          <a:lstStyle/>
          <a:p>
            <a:endParaRPr lang="en-GB"/>
          </a:p>
        </p:txBody>
      </p:sp>
      <p:sp>
        <p:nvSpPr>
          <p:cNvPr id="14" name="Picture Placeholder 12">
            <a:extLst>
              <a:ext uri="{FF2B5EF4-FFF2-40B4-BE49-F238E27FC236}">
                <a16:creationId xmlns:a16="http://schemas.microsoft.com/office/drawing/2014/main" id="{3D042402-8631-498B-82C3-9A2DE8A5DEF0}"/>
              </a:ext>
            </a:extLst>
          </p:cNvPr>
          <p:cNvSpPr>
            <a:spLocks noGrp="1"/>
          </p:cNvSpPr>
          <p:nvPr>
            <p:ph type="pic" sz="quarter" idx="14"/>
          </p:nvPr>
        </p:nvSpPr>
        <p:spPr>
          <a:xfrm>
            <a:off x="4350703" y="4511040"/>
            <a:ext cx="3498850" cy="1546860"/>
          </a:xfrm>
        </p:spPr>
        <p:txBody>
          <a:bodyPr/>
          <a:lstStyle/>
          <a:p>
            <a:endParaRPr lang="en-GB"/>
          </a:p>
        </p:txBody>
      </p:sp>
      <p:sp>
        <p:nvSpPr>
          <p:cNvPr id="15" name="Picture Placeholder 12">
            <a:extLst>
              <a:ext uri="{FF2B5EF4-FFF2-40B4-BE49-F238E27FC236}">
                <a16:creationId xmlns:a16="http://schemas.microsoft.com/office/drawing/2014/main" id="{A7B166FE-C998-451B-935F-EF08ADD69E6B}"/>
              </a:ext>
            </a:extLst>
          </p:cNvPr>
          <p:cNvSpPr>
            <a:spLocks noGrp="1"/>
          </p:cNvSpPr>
          <p:nvPr>
            <p:ph type="pic" sz="quarter" idx="15"/>
          </p:nvPr>
        </p:nvSpPr>
        <p:spPr>
          <a:xfrm>
            <a:off x="8206423" y="4511040"/>
            <a:ext cx="3498850" cy="1546860"/>
          </a:xfrm>
        </p:spPr>
        <p:txBody>
          <a:bodyPr/>
          <a:lstStyle/>
          <a:p>
            <a:endParaRPr lang="en-GB"/>
          </a:p>
        </p:txBody>
      </p:sp>
      <p:sp>
        <p:nvSpPr>
          <p:cNvPr id="17" name="Text Placeholder 16">
            <a:extLst>
              <a:ext uri="{FF2B5EF4-FFF2-40B4-BE49-F238E27FC236}">
                <a16:creationId xmlns:a16="http://schemas.microsoft.com/office/drawing/2014/main" id="{6B2FF03A-BDC2-42CA-A448-289EADE935CE}"/>
              </a:ext>
            </a:extLst>
          </p:cNvPr>
          <p:cNvSpPr>
            <a:spLocks noGrp="1"/>
          </p:cNvSpPr>
          <p:nvPr>
            <p:ph type="body" sz="quarter" idx="16"/>
          </p:nvPr>
        </p:nvSpPr>
        <p:spPr>
          <a:xfrm>
            <a:off x="479425" y="1376363"/>
            <a:ext cx="3511550" cy="279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6">
            <a:extLst>
              <a:ext uri="{FF2B5EF4-FFF2-40B4-BE49-F238E27FC236}">
                <a16:creationId xmlns:a16="http://schemas.microsoft.com/office/drawing/2014/main" id="{B0890861-B806-47BC-BFB1-461159E5CE24}"/>
              </a:ext>
            </a:extLst>
          </p:cNvPr>
          <p:cNvSpPr>
            <a:spLocks noGrp="1"/>
          </p:cNvSpPr>
          <p:nvPr>
            <p:ph type="body" sz="quarter" idx="17"/>
          </p:nvPr>
        </p:nvSpPr>
        <p:spPr>
          <a:xfrm>
            <a:off x="4350703" y="1376363"/>
            <a:ext cx="3511550" cy="279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6">
            <a:extLst>
              <a:ext uri="{FF2B5EF4-FFF2-40B4-BE49-F238E27FC236}">
                <a16:creationId xmlns:a16="http://schemas.microsoft.com/office/drawing/2014/main" id="{A961FB02-5A5D-4107-AD01-5ABD49191D1F}"/>
              </a:ext>
            </a:extLst>
          </p:cNvPr>
          <p:cNvSpPr>
            <a:spLocks noGrp="1"/>
          </p:cNvSpPr>
          <p:nvPr>
            <p:ph type="body" sz="quarter" idx="18"/>
          </p:nvPr>
        </p:nvSpPr>
        <p:spPr>
          <a:xfrm>
            <a:off x="8193723" y="1376363"/>
            <a:ext cx="3511550" cy="279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4156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Column Text and Image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924F-9B06-4FF2-8986-7ECA5B08F2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126B33-C757-4EAB-9945-E0F6F76D0D55}"/>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7C1EFB43-85B1-479C-BA0E-58E60C0530E6}"/>
              </a:ext>
            </a:extLst>
          </p:cNvPr>
          <p:cNvSpPr>
            <a:spLocks noGrp="1"/>
          </p:cNvSpPr>
          <p:nvPr>
            <p:ph type="ftr" sz="quarter" idx="11"/>
          </p:nvPr>
        </p:nvSpPr>
        <p:spPr/>
        <p:txBody>
          <a:bodyPr/>
          <a:lstStyle/>
          <a:p>
            <a:r>
              <a:rPr lang="en-GB" sz="1100"/>
              <a:t>Insert sources/footer here </a:t>
            </a:r>
            <a:endParaRPr lang="en-GB" sz="1100" dirty="0"/>
          </a:p>
        </p:txBody>
      </p:sp>
      <p:sp>
        <p:nvSpPr>
          <p:cNvPr id="5" name="Slide Number Placeholder 4">
            <a:extLst>
              <a:ext uri="{FF2B5EF4-FFF2-40B4-BE49-F238E27FC236}">
                <a16:creationId xmlns:a16="http://schemas.microsoft.com/office/drawing/2014/main" id="{252F0754-1C8E-4078-955E-A09F82516DC5}"/>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3" name="Picture Placeholder 12">
            <a:extLst>
              <a:ext uri="{FF2B5EF4-FFF2-40B4-BE49-F238E27FC236}">
                <a16:creationId xmlns:a16="http://schemas.microsoft.com/office/drawing/2014/main" id="{42FA528E-81D3-4FAE-9DBA-D23326753BEF}"/>
              </a:ext>
            </a:extLst>
          </p:cNvPr>
          <p:cNvSpPr>
            <a:spLocks noGrp="1"/>
          </p:cNvSpPr>
          <p:nvPr>
            <p:ph type="pic" sz="quarter" idx="13"/>
          </p:nvPr>
        </p:nvSpPr>
        <p:spPr>
          <a:xfrm>
            <a:off x="492125" y="3972180"/>
            <a:ext cx="3498850" cy="1546860"/>
          </a:xfrm>
        </p:spPr>
        <p:txBody>
          <a:bodyPr/>
          <a:lstStyle/>
          <a:p>
            <a:endParaRPr lang="en-GB"/>
          </a:p>
        </p:txBody>
      </p:sp>
      <p:sp>
        <p:nvSpPr>
          <p:cNvPr id="14" name="Picture Placeholder 12">
            <a:extLst>
              <a:ext uri="{FF2B5EF4-FFF2-40B4-BE49-F238E27FC236}">
                <a16:creationId xmlns:a16="http://schemas.microsoft.com/office/drawing/2014/main" id="{3D042402-8631-498B-82C3-9A2DE8A5DEF0}"/>
              </a:ext>
            </a:extLst>
          </p:cNvPr>
          <p:cNvSpPr>
            <a:spLocks noGrp="1"/>
          </p:cNvSpPr>
          <p:nvPr>
            <p:ph type="pic" sz="quarter" idx="14"/>
          </p:nvPr>
        </p:nvSpPr>
        <p:spPr>
          <a:xfrm>
            <a:off x="4350703" y="3972180"/>
            <a:ext cx="3498850" cy="1546860"/>
          </a:xfrm>
        </p:spPr>
        <p:txBody>
          <a:bodyPr/>
          <a:lstStyle/>
          <a:p>
            <a:endParaRPr lang="en-GB"/>
          </a:p>
        </p:txBody>
      </p:sp>
      <p:sp>
        <p:nvSpPr>
          <p:cNvPr id="15" name="Picture Placeholder 12">
            <a:extLst>
              <a:ext uri="{FF2B5EF4-FFF2-40B4-BE49-F238E27FC236}">
                <a16:creationId xmlns:a16="http://schemas.microsoft.com/office/drawing/2014/main" id="{A7B166FE-C998-451B-935F-EF08ADD69E6B}"/>
              </a:ext>
            </a:extLst>
          </p:cNvPr>
          <p:cNvSpPr>
            <a:spLocks noGrp="1"/>
          </p:cNvSpPr>
          <p:nvPr>
            <p:ph type="pic" sz="quarter" idx="15"/>
          </p:nvPr>
        </p:nvSpPr>
        <p:spPr>
          <a:xfrm>
            <a:off x="8206423" y="3972180"/>
            <a:ext cx="3498850" cy="1546860"/>
          </a:xfrm>
        </p:spPr>
        <p:txBody>
          <a:bodyPr/>
          <a:lstStyle/>
          <a:p>
            <a:endParaRPr lang="en-GB"/>
          </a:p>
        </p:txBody>
      </p:sp>
      <p:sp>
        <p:nvSpPr>
          <p:cNvPr id="17" name="Text Placeholder 16">
            <a:extLst>
              <a:ext uri="{FF2B5EF4-FFF2-40B4-BE49-F238E27FC236}">
                <a16:creationId xmlns:a16="http://schemas.microsoft.com/office/drawing/2014/main" id="{6B2FF03A-BDC2-42CA-A448-289EADE935CE}"/>
              </a:ext>
            </a:extLst>
          </p:cNvPr>
          <p:cNvSpPr>
            <a:spLocks noGrp="1"/>
          </p:cNvSpPr>
          <p:nvPr>
            <p:ph type="body" sz="quarter" idx="16"/>
          </p:nvPr>
        </p:nvSpPr>
        <p:spPr>
          <a:xfrm>
            <a:off x="479425" y="1376363"/>
            <a:ext cx="3511550" cy="23399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16">
            <a:extLst>
              <a:ext uri="{FF2B5EF4-FFF2-40B4-BE49-F238E27FC236}">
                <a16:creationId xmlns:a16="http://schemas.microsoft.com/office/drawing/2014/main" id="{B0890861-B806-47BC-BFB1-461159E5CE24}"/>
              </a:ext>
            </a:extLst>
          </p:cNvPr>
          <p:cNvSpPr>
            <a:spLocks noGrp="1"/>
          </p:cNvSpPr>
          <p:nvPr>
            <p:ph type="body" sz="quarter" idx="17"/>
          </p:nvPr>
        </p:nvSpPr>
        <p:spPr>
          <a:xfrm>
            <a:off x="4350703" y="1376363"/>
            <a:ext cx="3511550" cy="233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6">
            <a:extLst>
              <a:ext uri="{FF2B5EF4-FFF2-40B4-BE49-F238E27FC236}">
                <a16:creationId xmlns:a16="http://schemas.microsoft.com/office/drawing/2014/main" id="{A961FB02-5A5D-4107-AD01-5ABD49191D1F}"/>
              </a:ext>
            </a:extLst>
          </p:cNvPr>
          <p:cNvSpPr>
            <a:spLocks noGrp="1"/>
          </p:cNvSpPr>
          <p:nvPr>
            <p:ph type="body" sz="quarter" idx="18"/>
          </p:nvPr>
        </p:nvSpPr>
        <p:spPr>
          <a:xfrm>
            <a:off x="8193723" y="1376363"/>
            <a:ext cx="3511550" cy="2339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BDDC0793-5B77-4B62-8A97-169563E402F5}"/>
              </a:ext>
            </a:extLst>
          </p:cNvPr>
          <p:cNvSpPr/>
          <p:nvPr userDrawn="1"/>
        </p:nvSpPr>
        <p:spPr>
          <a:xfrm>
            <a:off x="479425" y="5519040"/>
            <a:ext cx="3514408" cy="5388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916E170-4C9A-4134-92FA-C3EB6B85C6F3}"/>
              </a:ext>
            </a:extLst>
          </p:cNvPr>
          <p:cNvSpPr/>
          <p:nvPr userDrawn="1"/>
        </p:nvSpPr>
        <p:spPr>
          <a:xfrm>
            <a:off x="4335145" y="5519040"/>
            <a:ext cx="3514408" cy="5388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B383C3F-9717-4212-9E27-9416D92396D2}"/>
              </a:ext>
            </a:extLst>
          </p:cNvPr>
          <p:cNvSpPr/>
          <p:nvPr userDrawn="1"/>
        </p:nvSpPr>
        <p:spPr>
          <a:xfrm>
            <a:off x="8190865" y="5519040"/>
            <a:ext cx="3514408" cy="5388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5F971943-F7FA-4F8D-8BD5-B6439F97A475}"/>
              </a:ext>
            </a:extLst>
          </p:cNvPr>
          <p:cNvSpPr>
            <a:spLocks noGrp="1"/>
          </p:cNvSpPr>
          <p:nvPr>
            <p:ph type="body" sz="quarter" idx="19"/>
          </p:nvPr>
        </p:nvSpPr>
        <p:spPr>
          <a:xfrm>
            <a:off x="479425" y="5519738"/>
            <a:ext cx="3511550" cy="538162"/>
          </a:xfrm>
        </p:spPr>
        <p:txBody>
          <a:bodyPr anchor="ctr">
            <a:normAutofit/>
          </a:bodyPr>
          <a:lstStyle>
            <a:lvl1pPr algn="ctr">
              <a:defRPr sz="1600">
                <a:solidFill>
                  <a:schemeClr val="bg1"/>
                </a:solidFill>
              </a:defRPr>
            </a:lvl1pPr>
            <a:lvl2pPr>
              <a:buNone/>
              <a:defRPr/>
            </a:lvl2pPr>
          </a:lstStyle>
          <a:p>
            <a:pPr lvl="0"/>
            <a:r>
              <a:rPr lang="en-US" dirty="0"/>
              <a:t>Click to edit Master text styles</a:t>
            </a:r>
          </a:p>
        </p:txBody>
      </p:sp>
      <p:sp>
        <p:nvSpPr>
          <p:cNvPr id="21" name="Text Placeholder 7">
            <a:extLst>
              <a:ext uri="{FF2B5EF4-FFF2-40B4-BE49-F238E27FC236}">
                <a16:creationId xmlns:a16="http://schemas.microsoft.com/office/drawing/2014/main" id="{B363FCA2-0431-4805-ABCB-C2E6C36AB6DD}"/>
              </a:ext>
            </a:extLst>
          </p:cNvPr>
          <p:cNvSpPr>
            <a:spLocks noGrp="1"/>
          </p:cNvSpPr>
          <p:nvPr>
            <p:ph type="body" sz="quarter" idx="20"/>
          </p:nvPr>
        </p:nvSpPr>
        <p:spPr>
          <a:xfrm>
            <a:off x="4338003" y="5519040"/>
            <a:ext cx="3511550" cy="538162"/>
          </a:xfrm>
        </p:spPr>
        <p:txBody>
          <a:bodyPr anchor="ctr">
            <a:normAutofit/>
          </a:bodyPr>
          <a:lstStyle>
            <a:lvl1pPr algn="ctr">
              <a:defRPr sz="1600">
                <a:solidFill>
                  <a:schemeClr val="bg1"/>
                </a:solidFill>
              </a:defRPr>
            </a:lvl1pPr>
            <a:lvl2pPr>
              <a:buNone/>
              <a:defRPr/>
            </a:lvl2pPr>
          </a:lstStyle>
          <a:p>
            <a:pPr lvl="0"/>
            <a:r>
              <a:rPr lang="en-US" dirty="0"/>
              <a:t>Click to edit Master text styles</a:t>
            </a:r>
          </a:p>
        </p:txBody>
      </p:sp>
      <p:sp>
        <p:nvSpPr>
          <p:cNvPr id="23" name="Text Placeholder 7">
            <a:extLst>
              <a:ext uri="{FF2B5EF4-FFF2-40B4-BE49-F238E27FC236}">
                <a16:creationId xmlns:a16="http://schemas.microsoft.com/office/drawing/2014/main" id="{2DC235DA-BED1-4BA0-977D-8B9EC891D7DB}"/>
              </a:ext>
            </a:extLst>
          </p:cNvPr>
          <p:cNvSpPr>
            <a:spLocks noGrp="1"/>
          </p:cNvSpPr>
          <p:nvPr>
            <p:ph type="body" sz="quarter" idx="21"/>
          </p:nvPr>
        </p:nvSpPr>
        <p:spPr>
          <a:xfrm>
            <a:off x="8193723" y="5519040"/>
            <a:ext cx="3511550" cy="538162"/>
          </a:xfrm>
        </p:spPr>
        <p:txBody>
          <a:bodyPr anchor="ctr">
            <a:normAutofit/>
          </a:bodyPr>
          <a:lstStyle>
            <a:lvl1pPr algn="ctr">
              <a:defRPr sz="1600">
                <a:solidFill>
                  <a:schemeClr val="bg1"/>
                </a:solidFill>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400620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with Ke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83AE5-8080-4F35-8B70-2134699039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FE01B32-C697-436D-8A69-E5153624FCD7}"/>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F8479666-AAC5-428F-8784-3B081FB6612A}"/>
              </a:ext>
            </a:extLst>
          </p:cNvPr>
          <p:cNvSpPr>
            <a:spLocks noGrp="1"/>
          </p:cNvSpPr>
          <p:nvPr>
            <p:ph type="ftr" sz="quarter" idx="11"/>
          </p:nvPr>
        </p:nvSpPr>
        <p:spPr/>
        <p:txBody>
          <a:bodyPr/>
          <a:lstStyle/>
          <a:p>
            <a:r>
              <a:rPr lang="en-GB" sz="1100"/>
              <a:t>Insert sources/footer here </a:t>
            </a:r>
            <a:endParaRPr lang="en-GB" sz="1100" dirty="0"/>
          </a:p>
        </p:txBody>
      </p:sp>
      <p:sp>
        <p:nvSpPr>
          <p:cNvPr id="5" name="Slide Number Placeholder 4">
            <a:extLst>
              <a:ext uri="{FF2B5EF4-FFF2-40B4-BE49-F238E27FC236}">
                <a16:creationId xmlns:a16="http://schemas.microsoft.com/office/drawing/2014/main" id="{F782995F-F564-4BD1-AFCE-DE651874E969}"/>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6" name="Content Placeholder 2">
            <a:extLst>
              <a:ext uri="{FF2B5EF4-FFF2-40B4-BE49-F238E27FC236}">
                <a16:creationId xmlns:a16="http://schemas.microsoft.com/office/drawing/2014/main" id="{34EA0D58-54CB-467C-B327-6F8F38662833}"/>
              </a:ext>
            </a:extLst>
          </p:cNvPr>
          <p:cNvSpPr>
            <a:spLocks noGrp="1"/>
          </p:cNvSpPr>
          <p:nvPr>
            <p:ph idx="1"/>
          </p:nvPr>
        </p:nvSpPr>
        <p:spPr>
          <a:xfrm>
            <a:off x="480971" y="1376364"/>
            <a:ext cx="5794417" cy="46815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a:extLst>
              <a:ext uri="{FF2B5EF4-FFF2-40B4-BE49-F238E27FC236}">
                <a16:creationId xmlns:a16="http://schemas.microsoft.com/office/drawing/2014/main" id="{EB1ADF11-F1D2-4C47-9035-FBA87A81CCB3}"/>
              </a:ext>
            </a:extLst>
          </p:cNvPr>
          <p:cNvSpPr/>
          <p:nvPr userDrawn="1"/>
        </p:nvSpPr>
        <p:spPr>
          <a:xfrm>
            <a:off x="6634163" y="1390649"/>
            <a:ext cx="5078412" cy="14857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a:spcAft>
                <a:spcPts val="600"/>
              </a:spcAft>
              <a:buClr>
                <a:schemeClr val="bg2"/>
              </a:buClr>
            </a:pPr>
            <a:endParaRPr lang="en-GB" sz="1200" dirty="0">
              <a:solidFill>
                <a:schemeClr val="bg1"/>
              </a:solidFill>
            </a:endParaRPr>
          </a:p>
        </p:txBody>
      </p:sp>
      <p:sp>
        <p:nvSpPr>
          <p:cNvPr id="9" name="Rectangle 8">
            <a:extLst>
              <a:ext uri="{FF2B5EF4-FFF2-40B4-BE49-F238E27FC236}">
                <a16:creationId xmlns:a16="http://schemas.microsoft.com/office/drawing/2014/main" id="{C49B8DFF-CE9D-424D-9489-19493B7839CA}"/>
              </a:ext>
            </a:extLst>
          </p:cNvPr>
          <p:cNvSpPr/>
          <p:nvPr userDrawn="1"/>
        </p:nvSpPr>
        <p:spPr>
          <a:xfrm>
            <a:off x="6634163" y="3000437"/>
            <a:ext cx="5078412" cy="1485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a:spcAft>
                <a:spcPts val="600"/>
              </a:spcAft>
              <a:buClr>
                <a:schemeClr val="bg2"/>
              </a:buClr>
            </a:pPr>
            <a:endParaRPr lang="en-GB" sz="1200" dirty="0">
              <a:solidFill>
                <a:schemeClr val="bg1"/>
              </a:solidFill>
            </a:endParaRPr>
          </a:p>
        </p:txBody>
      </p:sp>
      <p:sp>
        <p:nvSpPr>
          <p:cNvPr id="10" name="Rectangle 9">
            <a:extLst>
              <a:ext uri="{FF2B5EF4-FFF2-40B4-BE49-F238E27FC236}">
                <a16:creationId xmlns:a16="http://schemas.microsoft.com/office/drawing/2014/main" id="{BB7E941A-1F29-421A-B7FD-CF7CCBB32B06}"/>
              </a:ext>
            </a:extLst>
          </p:cNvPr>
          <p:cNvSpPr/>
          <p:nvPr userDrawn="1"/>
        </p:nvSpPr>
        <p:spPr>
          <a:xfrm>
            <a:off x="6634163" y="4572126"/>
            <a:ext cx="5078412" cy="14857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a:spcAft>
                <a:spcPts val="600"/>
              </a:spcAft>
              <a:buClr>
                <a:schemeClr val="bg2"/>
              </a:buClr>
            </a:pPr>
            <a:endParaRPr lang="en-GB" sz="1200" dirty="0">
              <a:solidFill>
                <a:schemeClr val="bg1"/>
              </a:solidFill>
            </a:endParaRPr>
          </a:p>
        </p:txBody>
      </p:sp>
      <p:sp>
        <p:nvSpPr>
          <p:cNvPr id="12" name="Text Placeholder 11">
            <a:extLst>
              <a:ext uri="{FF2B5EF4-FFF2-40B4-BE49-F238E27FC236}">
                <a16:creationId xmlns:a16="http://schemas.microsoft.com/office/drawing/2014/main" id="{2617A7B2-D3AF-4296-A3FE-A9C3EC1101BC}"/>
              </a:ext>
            </a:extLst>
          </p:cNvPr>
          <p:cNvSpPr>
            <a:spLocks noGrp="1"/>
          </p:cNvSpPr>
          <p:nvPr>
            <p:ph type="body" sz="quarter" idx="13"/>
          </p:nvPr>
        </p:nvSpPr>
        <p:spPr>
          <a:xfrm>
            <a:off x="6634163" y="1390650"/>
            <a:ext cx="5078412" cy="1485900"/>
          </a:xfrm>
        </p:spPr>
        <p:txBody>
          <a:bodyPr lIns="216000" tIns="18000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Text Placeholder 11">
            <a:extLst>
              <a:ext uri="{FF2B5EF4-FFF2-40B4-BE49-F238E27FC236}">
                <a16:creationId xmlns:a16="http://schemas.microsoft.com/office/drawing/2014/main" id="{C1A6C7A0-A465-4290-80AC-EA29C983B4E2}"/>
              </a:ext>
            </a:extLst>
          </p:cNvPr>
          <p:cNvSpPr>
            <a:spLocks noGrp="1"/>
          </p:cNvSpPr>
          <p:nvPr>
            <p:ph type="body" sz="quarter" idx="14"/>
          </p:nvPr>
        </p:nvSpPr>
        <p:spPr>
          <a:xfrm>
            <a:off x="6634163" y="3000437"/>
            <a:ext cx="5078412" cy="1485900"/>
          </a:xfrm>
        </p:spPr>
        <p:txBody>
          <a:bodyPr lIns="216000" tIns="180000">
            <a:normAutofit/>
          </a:bodyPr>
          <a:lstStyle>
            <a:lvl1pPr>
              <a:defRPr sz="1800">
                <a:solidFill>
                  <a:schemeClr val="bg1"/>
                </a:solidFill>
              </a:defRPr>
            </a:lvl1pPr>
            <a:lvl2pPr>
              <a:buClrTx/>
              <a:defRPr sz="1600">
                <a:solidFill>
                  <a:schemeClr val="bg1"/>
                </a:solidFill>
              </a:defRPr>
            </a:lvl2pPr>
            <a:lvl3pPr>
              <a:buClrTx/>
              <a:defRPr sz="1400">
                <a:solidFill>
                  <a:schemeClr val="bg1"/>
                </a:solidFill>
              </a:defRPr>
            </a:lvl3pPr>
            <a:lvl4pPr>
              <a:buClrTx/>
              <a:defRPr sz="1200">
                <a:solidFill>
                  <a:schemeClr val="bg1"/>
                </a:solidFill>
              </a:defRPr>
            </a:lvl4pPr>
            <a:lvl5pPr>
              <a:buClrTx/>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1">
            <a:extLst>
              <a:ext uri="{FF2B5EF4-FFF2-40B4-BE49-F238E27FC236}">
                <a16:creationId xmlns:a16="http://schemas.microsoft.com/office/drawing/2014/main" id="{A2D59AA9-F1B4-49D9-AE11-D2B29E48C509}"/>
              </a:ext>
            </a:extLst>
          </p:cNvPr>
          <p:cNvSpPr>
            <a:spLocks noGrp="1"/>
          </p:cNvSpPr>
          <p:nvPr>
            <p:ph type="body" sz="quarter" idx="15"/>
          </p:nvPr>
        </p:nvSpPr>
        <p:spPr>
          <a:xfrm>
            <a:off x="6634163" y="4572126"/>
            <a:ext cx="5078412" cy="1485900"/>
          </a:xfrm>
        </p:spPr>
        <p:txBody>
          <a:bodyPr lIns="216000" tIns="180000">
            <a:normAutofit/>
          </a:bodyPr>
          <a:lstStyle>
            <a:lvl1pPr>
              <a:defRPr sz="1800">
                <a:solidFill>
                  <a:schemeClr val="bg1"/>
                </a:solidFill>
              </a:defRPr>
            </a:lvl1pPr>
            <a:lvl2pPr>
              <a:buClrTx/>
              <a:defRPr sz="1600">
                <a:solidFill>
                  <a:schemeClr val="bg1"/>
                </a:solidFill>
              </a:defRPr>
            </a:lvl2pPr>
            <a:lvl3pPr>
              <a:buClrTx/>
              <a:defRPr sz="1400">
                <a:solidFill>
                  <a:schemeClr val="bg1"/>
                </a:solidFill>
              </a:defRPr>
            </a:lvl3pPr>
            <a:lvl4pPr>
              <a:buClrTx/>
              <a:defRPr sz="1200">
                <a:solidFill>
                  <a:schemeClr val="bg1"/>
                </a:solidFill>
              </a:defRPr>
            </a:lvl4pPr>
            <a:lvl5pPr>
              <a:buClrTx/>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8071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outdoor, sky, building&#10;&#10;Description automatically generated">
            <a:extLst>
              <a:ext uri="{FF2B5EF4-FFF2-40B4-BE49-F238E27FC236}">
                <a16:creationId xmlns:a16="http://schemas.microsoft.com/office/drawing/2014/main" id="{59E7D06F-7340-4F8C-9EE2-86B75B0F175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4080" t="6208" b="48939"/>
          <a:stretch/>
        </p:blipFill>
        <p:spPr>
          <a:xfrm>
            <a:off x="477878" y="0"/>
            <a:ext cx="11233150"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80971" y="0"/>
            <a:ext cx="11231604" cy="3716338"/>
          </a:xfrm>
          <a:prstGeom prst="rect">
            <a:avLst/>
          </a:prstGeom>
          <a:gradFill flip="none" rotWithShape="1">
            <a:gsLst>
              <a:gs pos="12000">
                <a:schemeClr val="tx1">
                  <a:alpha val="26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56272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and Key Statistics">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E58E38B0-6FEB-4DB9-9A4B-29F0D9F914C3}"/>
              </a:ext>
            </a:extLst>
          </p:cNvPr>
          <p:cNvSpPr>
            <a:spLocks noGrp="1"/>
          </p:cNvSpPr>
          <p:nvPr>
            <p:ph type="pic" sz="quarter" idx="16"/>
          </p:nvPr>
        </p:nvSpPr>
        <p:spPr>
          <a:xfrm>
            <a:off x="479426" y="1376363"/>
            <a:ext cx="11233149" cy="3205162"/>
          </a:xfrm>
        </p:spPr>
        <p:txBody>
          <a:bodyPr/>
          <a:lstStyle/>
          <a:p>
            <a:endParaRPr lang="en-GB"/>
          </a:p>
        </p:txBody>
      </p:sp>
      <p:sp>
        <p:nvSpPr>
          <p:cNvPr id="2" name="Title 1">
            <a:extLst>
              <a:ext uri="{FF2B5EF4-FFF2-40B4-BE49-F238E27FC236}">
                <a16:creationId xmlns:a16="http://schemas.microsoft.com/office/drawing/2014/main" id="{62B3A47E-3EE9-49FA-92ED-69A1EB4C7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491C94-B3A9-4635-B39C-8AE984DFE70C}"/>
              </a:ext>
            </a:extLst>
          </p:cNvPr>
          <p:cNvSpPr>
            <a:spLocks noGrp="1"/>
          </p:cNvSpPr>
          <p:nvPr>
            <p:ph type="dt" sz="half" idx="10"/>
          </p:nvPr>
        </p:nvSpPr>
        <p:spPr/>
        <p:txBody>
          <a:bodyPr/>
          <a:lstStyle/>
          <a:p>
            <a:endParaRPr lang="en-GB" sz="1100" dirty="0"/>
          </a:p>
        </p:txBody>
      </p:sp>
      <p:sp>
        <p:nvSpPr>
          <p:cNvPr id="4" name="Footer Placeholder 3">
            <a:extLst>
              <a:ext uri="{FF2B5EF4-FFF2-40B4-BE49-F238E27FC236}">
                <a16:creationId xmlns:a16="http://schemas.microsoft.com/office/drawing/2014/main" id="{C45A880B-3CEC-4A6D-8E17-FBE62B6A97F4}"/>
              </a:ext>
            </a:extLst>
          </p:cNvPr>
          <p:cNvSpPr>
            <a:spLocks noGrp="1"/>
          </p:cNvSpPr>
          <p:nvPr>
            <p:ph type="ftr" sz="quarter" idx="11"/>
          </p:nvPr>
        </p:nvSpPr>
        <p:spPr/>
        <p:txBody>
          <a:bodyPr/>
          <a:lstStyle/>
          <a:p>
            <a:r>
              <a:rPr lang="en-GB" sz="1100"/>
              <a:t>Insert sources/footer here </a:t>
            </a:r>
            <a:endParaRPr lang="en-GB" sz="1100" dirty="0"/>
          </a:p>
        </p:txBody>
      </p:sp>
      <p:sp>
        <p:nvSpPr>
          <p:cNvPr id="5" name="Slide Number Placeholder 4">
            <a:extLst>
              <a:ext uri="{FF2B5EF4-FFF2-40B4-BE49-F238E27FC236}">
                <a16:creationId xmlns:a16="http://schemas.microsoft.com/office/drawing/2014/main" id="{43A0BC23-8EEF-48F2-9307-AE0106F5F0E2}"/>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0" name="Text Placeholder 15">
            <a:extLst>
              <a:ext uri="{FF2B5EF4-FFF2-40B4-BE49-F238E27FC236}">
                <a16:creationId xmlns:a16="http://schemas.microsoft.com/office/drawing/2014/main" id="{6691C12F-FB2D-4AB7-AB62-12F6915F2276}"/>
              </a:ext>
            </a:extLst>
          </p:cNvPr>
          <p:cNvSpPr>
            <a:spLocks noGrp="1"/>
          </p:cNvSpPr>
          <p:nvPr>
            <p:ph type="body" sz="quarter" idx="13"/>
          </p:nvPr>
        </p:nvSpPr>
        <p:spPr>
          <a:xfrm>
            <a:off x="534580" y="4880315"/>
            <a:ext cx="1028280" cy="1018282"/>
          </a:xfrm>
          <a:prstGeom prst="ellipse">
            <a:avLst/>
          </a:prstGeom>
          <a:solidFill>
            <a:schemeClr val="bg1"/>
          </a:solidFill>
          <a:ln w="127000">
            <a:solidFill>
              <a:schemeClr val="bg2"/>
            </a:solidFill>
          </a:ln>
        </p:spPr>
        <p:txBody>
          <a:bodyPr anchor="ctr">
            <a:normAutofit/>
          </a:bodyPr>
          <a:lstStyle>
            <a:lvl1pPr algn="ctr">
              <a:defRPr sz="1600">
                <a:solidFill>
                  <a:schemeClr val="bg2"/>
                </a:solidFill>
              </a:defRPr>
            </a:lvl1pPr>
          </a:lstStyle>
          <a:p>
            <a:pPr lvl="0"/>
            <a:r>
              <a:rPr lang="en-US" dirty="0"/>
              <a:t>Click to edit</a:t>
            </a:r>
          </a:p>
        </p:txBody>
      </p:sp>
      <p:sp>
        <p:nvSpPr>
          <p:cNvPr id="15" name="Text Placeholder 15">
            <a:extLst>
              <a:ext uri="{FF2B5EF4-FFF2-40B4-BE49-F238E27FC236}">
                <a16:creationId xmlns:a16="http://schemas.microsoft.com/office/drawing/2014/main" id="{30170F24-DDF9-4629-A1BF-FF0085A80B2F}"/>
              </a:ext>
            </a:extLst>
          </p:cNvPr>
          <p:cNvSpPr>
            <a:spLocks noGrp="1"/>
          </p:cNvSpPr>
          <p:nvPr>
            <p:ph type="body" sz="quarter" idx="17"/>
          </p:nvPr>
        </p:nvSpPr>
        <p:spPr>
          <a:xfrm>
            <a:off x="3379127" y="4880315"/>
            <a:ext cx="1028280" cy="1018282"/>
          </a:xfrm>
          <a:prstGeom prst="ellipse">
            <a:avLst/>
          </a:prstGeom>
          <a:solidFill>
            <a:schemeClr val="bg1"/>
          </a:solidFill>
          <a:ln w="127000">
            <a:solidFill>
              <a:schemeClr val="bg2"/>
            </a:solidFill>
          </a:ln>
        </p:spPr>
        <p:txBody>
          <a:bodyPr anchor="ctr">
            <a:normAutofit/>
          </a:bodyPr>
          <a:lstStyle>
            <a:lvl1pPr algn="ctr">
              <a:defRPr sz="1600">
                <a:solidFill>
                  <a:schemeClr val="bg2"/>
                </a:solidFill>
              </a:defRPr>
            </a:lvl1pPr>
          </a:lstStyle>
          <a:p>
            <a:pPr lvl="0"/>
            <a:r>
              <a:rPr lang="en-US" dirty="0"/>
              <a:t>Click to edit</a:t>
            </a:r>
          </a:p>
        </p:txBody>
      </p:sp>
      <p:sp>
        <p:nvSpPr>
          <p:cNvPr id="16" name="Text Placeholder 15">
            <a:extLst>
              <a:ext uri="{FF2B5EF4-FFF2-40B4-BE49-F238E27FC236}">
                <a16:creationId xmlns:a16="http://schemas.microsoft.com/office/drawing/2014/main" id="{45B28F50-4D0E-4018-BB7F-D6D07D3E552E}"/>
              </a:ext>
            </a:extLst>
          </p:cNvPr>
          <p:cNvSpPr>
            <a:spLocks noGrp="1"/>
          </p:cNvSpPr>
          <p:nvPr>
            <p:ph type="body" sz="quarter" idx="18"/>
          </p:nvPr>
        </p:nvSpPr>
        <p:spPr>
          <a:xfrm>
            <a:off x="6223674" y="4880315"/>
            <a:ext cx="1028280" cy="1018282"/>
          </a:xfrm>
          <a:prstGeom prst="ellipse">
            <a:avLst/>
          </a:prstGeom>
          <a:solidFill>
            <a:schemeClr val="bg1"/>
          </a:solidFill>
          <a:ln w="127000">
            <a:solidFill>
              <a:schemeClr val="bg2"/>
            </a:solidFill>
          </a:ln>
        </p:spPr>
        <p:txBody>
          <a:bodyPr anchor="ctr">
            <a:normAutofit/>
          </a:bodyPr>
          <a:lstStyle>
            <a:lvl1pPr algn="ctr">
              <a:defRPr sz="1600">
                <a:solidFill>
                  <a:schemeClr val="bg2"/>
                </a:solidFill>
              </a:defRPr>
            </a:lvl1pPr>
          </a:lstStyle>
          <a:p>
            <a:pPr lvl="0"/>
            <a:r>
              <a:rPr lang="en-US" dirty="0"/>
              <a:t>Click to edit</a:t>
            </a:r>
          </a:p>
        </p:txBody>
      </p:sp>
      <p:sp>
        <p:nvSpPr>
          <p:cNvPr id="17" name="Text Placeholder 15">
            <a:extLst>
              <a:ext uri="{FF2B5EF4-FFF2-40B4-BE49-F238E27FC236}">
                <a16:creationId xmlns:a16="http://schemas.microsoft.com/office/drawing/2014/main" id="{33A8A767-0355-469E-BD8B-075D2A96501B}"/>
              </a:ext>
            </a:extLst>
          </p:cNvPr>
          <p:cNvSpPr>
            <a:spLocks noGrp="1"/>
          </p:cNvSpPr>
          <p:nvPr>
            <p:ph type="body" sz="quarter" idx="19"/>
          </p:nvPr>
        </p:nvSpPr>
        <p:spPr>
          <a:xfrm>
            <a:off x="9068221" y="4880315"/>
            <a:ext cx="1028280" cy="1018282"/>
          </a:xfrm>
          <a:prstGeom prst="ellipse">
            <a:avLst/>
          </a:prstGeom>
          <a:solidFill>
            <a:schemeClr val="bg1"/>
          </a:solidFill>
          <a:ln w="127000">
            <a:solidFill>
              <a:schemeClr val="bg2"/>
            </a:solidFill>
          </a:ln>
        </p:spPr>
        <p:txBody>
          <a:bodyPr anchor="ctr">
            <a:normAutofit/>
          </a:bodyPr>
          <a:lstStyle>
            <a:lvl1pPr algn="ctr">
              <a:defRPr sz="1600">
                <a:solidFill>
                  <a:schemeClr val="bg2"/>
                </a:solidFill>
              </a:defRPr>
            </a:lvl1pPr>
          </a:lstStyle>
          <a:p>
            <a:pPr lvl="0"/>
            <a:r>
              <a:rPr lang="en-US" dirty="0"/>
              <a:t>Click to edit</a:t>
            </a:r>
          </a:p>
        </p:txBody>
      </p:sp>
      <p:sp>
        <p:nvSpPr>
          <p:cNvPr id="19" name="Text Placeholder 16">
            <a:extLst>
              <a:ext uri="{FF2B5EF4-FFF2-40B4-BE49-F238E27FC236}">
                <a16:creationId xmlns:a16="http://schemas.microsoft.com/office/drawing/2014/main" id="{D97D9053-CF1D-401A-BC71-02471C1A215D}"/>
              </a:ext>
            </a:extLst>
          </p:cNvPr>
          <p:cNvSpPr>
            <a:spLocks noGrp="1"/>
          </p:cNvSpPr>
          <p:nvPr>
            <p:ph type="body" sz="quarter" idx="20"/>
          </p:nvPr>
        </p:nvSpPr>
        <p:spPr>
          <a:xfrm>
            <a:off x="1762886" y="4899712"/>
            <a:ext cx="1416050" cy="979487"/>
          </a:xfrm>
        </p:spPr>
        <p:txBody>
          <a:bodyPr anchor="ctr">
            <a:normAutofit/>
          </a:bodyPr>
          <a:lstStyle>
            <a:lvl1pPr>
              <a:defRPr sz="1600"/>
            </a:lvl1pPr>
            <a:lvl2pPr>
              <a:defRPr sz="1400"/>
            </a:lvl2pPr>
            <a:lvl3pPr>
              <a:defRPr sz="1200"/>
            </a:lvl3pPr>
          </a:lstStyle>
          <a:p>
            <a:pPr lvl="0"/>
            <a:r>
              <a:rPr lang="en-US" dirty="0"/>
              <a:t>Click to edit Master text styles</a:t>
            </a:r>
          </a:p>
        </p:txBody>
      </p:sp>
      <p:sp>
        <p:nvSpPr>
          <p:cNvPr id="20" name="Text Placeholder 16">
            <a:extLst>
              <a:ext uri="{FF2B5EF4-FFF2-40B4-BE49-F238E27FC236}">
                <a16:creationId xmlns:a16="http://schemas.microsoft.com/office/drawing/2014/main" id="{4580BC36-D597-4B3A-8443-A81BE1D82D40}"/>
              </a:ext>
            </a:extLst>
          </p:cNvPr>
          <p:cNvSpPr>
            <a:spLocks noGrp="1"/>
          </p:cNvSpPr>
          <p:nvPr>
            <p:ph type="body" sz="quarter" idx="21"/>
          </p:nvPr>
        </p:nvSpPr>
        <p:spPr>
          <a:xfrm>
            <a:off x="4607433" y="4899712"/>
            <a:ext cx="1416050" cy="979487"/>
          </a:xfrm>
        </p:spPr>
        <p:txBody>
          <a:bodyPr anchor="ctr">
            <a:normAutofit/>
          </a:bodyPr>
          <a:lstStyle>
            <a:lvl1pPr>
              <a:defRPr sz="1600"/>
            </a:lvl1pPr>
            <a:lvl2pPr>
              <a:defRPr sz="1400"/>
            </a:lvl2pPr>
            <a:lvl3pPr>
              <a:defRPr sz="1200"/>
            </a:lvl3pPr>
          </a:lstStyle>
          <a:p>
            <a:pPr lvl="0"/>
            <a:r>
              <a:rPr lang="en-US" dirty="0"/>
              <a:t>Click to edit Master text styles</a:t>
            </a:r>
          </a:p>
        </p:txBody>
      </p:sp>
      <p:sp>
        <p:nvSpPr>
          <p:cNvPr id="21" name="Text Placeholder 16">
            <a:extLst>
              <a:ext uri="{FF2B5EF4-FFF2-40B4-BE49-F238E27FC236}">
                <a16:creationId xmlns:a16="http://schemas.microsoft.com/office/drawing/2014/main" id="{FD62EAC7-3D24-4DE8-877E-55D964C57701}"/>
              </a:ext>
            </a:extLst>
          </p:cNvPr>
          <p:cNvSpPr>
            <a:spLocks noGrp="1"/>
          </p:cNvSpPr>
          <p:nvPr>
            <p:ph type="body" sz="quarter" idx="22"/>
          </p:nvPr>
        </p:nvSpPr>
        <p:spPr>
          <a:xfrm>
            <a:off x="7451980" y="4899712"/>
            <a:ext cx="1416050" cy="979487"/>
          </a:xfrm>
        </p:spPr>
        <p:txBody>
          <a:bodyPr anchor="ctr">
            <a:normAutofit/>
          </a:bodyPr>
          <a:lstStyle>
            <a:lvl1pPr>
              <a:defRPr sz="1600"/>
            </a:lvl1pPr>
            <a:lvl2pPr>
              <a:defRPr sz="1400"/>
            </a:lvl2pPr>
            <a:lvl3pPr>
              <a:defRPr sz="1200"/>
            </a:lvl3pPr>
          </a:lstStyle>
          <a:p>
            <a:pPr lvl="0"/>
            <a:r>
              <a:rPr lang="en-US" dirty="0"/>
              <a:t>Click to edit Master text styles</a:t>
            </a:r>
          </a:p>
        </p:txBody>
      </p:sp>
      <p:sp>
        <p:nvSpPr>
          <p:cNvPr id="22" name="Text Placeholder 16">
            <a:extLst>
              <a:ext uri="{FF2B5EF4-FFF2-40B4-BE49-F238E27FC236}">
                <a16:creationId xmlns:a16="http://schemas.microsoft.com/office/drawing/2014/main" id="{C2C347D3-4CE1-47C7-8CDE-DB0D4433B054}"/>
              </a:ext>
            </a:extLst>
          </p:cNvPr>
          <p:cNvSpPr>
            <a:spLocks noGrp="1"/>
          </p:cNvSpPr>
          <p:nvPr>
            <p:ph type="body" sz="quarter" idx="23"/>
          </p:nvPr>
        </p:nvSpPr>
        <p:spPr>
          <a:xfrm>
            <a:off x="10296525" y="4899712"/>
            <a:ext cx="1416050" cy="979487"/>
          </a:xfrm>
        </p:spPr>
        <p:txBody>
          <a:bodyPr anchor="ctr">
            <a:normAutofit/>
          </a:bodyPr>
          <a:lstStyle>
            <a:lvl1pPr>
              <a:defRPr sz="1600"/>
            </a:lvl1pPr>
            <a:lvl2pPr>
              <a:defRPr sz="1400"/>
            </a:lvl2pPr>
            <a:lvl3pPr>
              <a:defRPr sz="1200"/>
            </a:lvl3pPr>
          </a:lstStyle>
          <a:p>
            <a:pPr lvl="0"/>
            <a:r>
              <a:rPr lang="en-US" dirty="0"/>
              <a:t>Click to edit Master text styles</a:t>
            </a:r>
          </a:p>
        </p:txBody>
      </p:sp>
    </p:spTree>
    <p:extLst>
      <p:ext uri="{BB962C8B-B14F-4D97-AF65-F5344CB8AC3E}">
        <p14:creationId xmlns:p14="http://schemas.microsoft.com/office/powerpoint/2010/main" val="750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8 Key Statist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24" name="Text Placeholder 15">
            <a:extLst>
              <a:ext uri="{FF2B5EF4-FFF2-40B4-BE49-F238E27FC236}">
                <a16:creationId xmlns:a16="http://schemas.microsoft.com/office/drawing/2014/main" id="{DD76C1E5-362E-470A-8075-5E1D1B1637CE}"/>
              </a:ext>
            </a:extLst>
          </p:cNvPr>
          <p:cNvSpPr>
            <a:spLocks noGrp="1"/>
          </p:cNvSpPr>
          <p:nvPr>
            <p:ph type="body" sz="quarter" idx="13"/>
          </p:nvPr>
        </p:nvSpPr>
        <p:spPr>
          <a:xfrm>
            <a:off x="1866625" y="1643298"/>
            <a:ext cx="1886400" cy="1886400"/>
          </a:xfrm>
          <a:prstGeom prst="ellipse">
            <a:avLst/>
          </a:prstGeom>
          <a:solidFill>
            <a:schemeClr val="bg1"/>
          </a:solidFill>
          <a:ln w="127000">
            <a:solidFill>
              <a:schemeClr val="bg2"/>
            </a:solidFill>
          </a:ln>
        </p:spPr>
        <p:txBody>
          <a:bodyPr anchor="ctr">
            <a:normAutofit/>
          </a:bodyPr>
          <a:lstStyle>
            <a:lvl1pPr algn="ctr">
              <a:defRPr sz="1600">
                <a:solidFill>
                  <a:schemeClr val="tx1"/>
                </a:solidFill>
              </a:defRPr>
            </a:lvl1pPr>
          </a:lstStyle>
          <a:p>
            <a:pPr lvl="0"/>
            <a:r>
              <a:rPr lang="en-US" dirty="0"/>
              <a:t>Click to edit Master text styles</a:t>
            </a:r>
          </a:p>
        </p:txBody>
      </p:sp>
      <p:sp>
        <p:nvSpPr>
          <p:cNvPr id="25" name="Text Placeholder 15">
            <a:extLst>
              <a:ext uri="{FF2B5EF4-FFF2-40B4-BE49-F238E27FC236}">
                <a16:creationId xmlns:a16="http://schemas.microsoft.com/office/drawing/2014/main" id="{A6DDF723-606C-464F-A9AF-ED5DDE9A3B26}"/>
              </a:ext>
            </a:extLst>
          </p:cNvPr>
          <p:cNvSpPr>
            <a:spLocks noGrp="1"/>
          </p:cNvSpPr>
          <p:nvPr>
            <p:ph type="body" sz="quarter" idx="14"/>
          </p:nvPr>
        </p:nvSpPr>
        <p:spPr>
          <a:xfrm>
            <a:off x="4067309" y="1643298"/>
            <a:ext cx="1886400" cy="1886400"/>
          </a:xfrm>
          <a:prstGeom prst="ellipse">
            <a:avLst/>
          </a:prstGeom>
          <a:solidFill>
            <a:schemeClr val="bg1"/>
          </a:solidFill>
          <a:ln w="127000">
            <a:solidFill>
              <a:schemeClr val="bg2"/>
            </a:solidFill>
          </a:ln>
        </p:spPr>
        <p:txBody>
          <a:bodyPr anchor="ctr">
            <a:normAutofit/>
          </a:bodyPr>
          <a:lstStyle>
            <a:lvl1pPr algn="ctr">
              <a:defRPr sz="1600">
                <a:solidFill>
                  <a:schemeClr val="tx1"/>
                </a:solidFill>
              </a:defRPr>
            </a:lvl1pPr>
          </a:lstStyle>
          <a:p>
            <a:pPr lvl="0"/>
            <a:r>
              <a:rPr lang="en-US" dirty="0"/>
              <a:t>Click to edit Master text styles</a:t>
            </a:r>
          </a:p>
        </p:txBody>
      </p:sp>
      <p:sp>
        <p:nvSpPr>
          <p:cNvPr id="26" name="Text Placeholder 15">
            <a:extLst>
              <a:ext uri="{FF2B5EF4-FFF2-40B4-BE49-F238E27FC236}">
                <a16:creationId xmlns:a16="http://schemas.microsoft.com/office/drawing/2014/main" id="{B2BBD87B-9C79-427F-9F29-6BA0BC9DDC95}"/>
              </a:ext>
            </a:extLst>
          </p:cNvPr>
          <p:cNvSpPr>
            <a:spLocks noGrp="1"/>
          </p:cNvSpPr>
          <p:nvPr>
            <p:ph type="body" sz="quarter" idx="15"/>
          </p:nvPr>
        </p:nvSpPr>
        <p:spPr>
          <a:xfrm>
            <a:off x="6267993" y="1643298"/>
            <a:ext cx="1886400" cy="1886400"/>
          </a:xfrm>
          <a:prstGeom prst="ellipse">
            <a:avLst/>
          </a:prstGeom>
          <a:solidFill>
            <a:schemeClr val="bg1"/>
          </a:solidFill>
          <a:ln w="127000">
            <a:solidFill>
              <a:schemeClr val="bg2"/>
            </a:solidFill>
          </a:ln>
        </p:spPr>
        <p:txBody>
          <a:bodyPr anchor="ctr">
            <a:normAutofit/>
          </a:bodyPr>
          <a:lstStyle>
            <a:lvl1pPr algn="ctr">
              <a:defRPr sz="1600">
                <a:solidFill>
                  <a:schemeClr val="tx1"/>
                </a:solidFill>
              </a:defRPr>
            </a:lvl1pPr>
          </a:lstStyle>
          <a:p>
            <a:pPr lvl="0"/>
            <a:r>
              <a:rPr lang="en-US" dirty="0"/>
              <a:t>Click to edit Master text styles</a:t>
            </a:r>
          </a:p>
        </p:txBody>
      </p:sp>
      <p:sp>
        <p:nvSpPr>
          <p:cNvPr id="27" name="Text Placeholder 15">
            <a:extLst>
              <a:ext uri="{FF2B5EF4-FFF2-40B4-BE49-F238E27FC236}">
                <a16:creationId xmlns:a16="http://schemas.microsoft.com/office/drawing/2014/main" id="{225CCDE7-4800-4764-A667-12F56BD31CE9}"/>
              </a:ext>
            </a:extLst>
          </p:cNvPr>
          <p:cNvSpPr>
            <a:spLocks noGrp="1"/>
          </p:cNvSpPr>
          <p:nvPr>
            <p:ph type="body" sz="quarter" idx="16"/>
          </p:nvPr>
        </p:nvSpPr>
        <p:spPr>
          <a:xfrm>
            <a:off x="8468678" y="1643297"/>
            <a:ext cx="1886400" cy="1886400"/>
          </a:xfrm>
          <a:prstGeom prst="ellipse">
            <a:avLst/>
          </a:prstGeom>
          <a:solidFill>
            <a:schemeClr val="bg1"/>
          </a:solidFill>
          <a:ln w="127000">
            <a:solidFill>
              <a:schemeClr val="bg2"/>
            </a:solidFill>
          </a:ln>
        </p:spPr>
        <p:txBody>
          <a:bodyPr anchor="ctr">
            <a:normAutofit/>
          </a:bodyPr>
          <a:lstStyle>
            <a:lvl1pPr algn="ctr">
              <a:defRPr sz="1600">
                <a:solidFill>
                  <a:schemeClr val="tx1"/>
                </a:solidFill>
              </a:defRPr>
            </a:lvl1pPr>
          </a:lstStyle>
          <a:p>
            <a:pPr lvl="0"/>
            <a:r>
              <a:rPr lang="en-US" dirty="0"/>
              <a:t>Click to edit Master text styles</a:t>
            </a:r>
          </a:p>
        </p:txBody>
      </p:sp>
      <p:sp>
        <p:nvSpPr>
          <p:cNvPr id="28" name="Text Placeholder 15">
            <a:extLst>
              <a:ext uri="{FF2B5EF4-FFF2-40B4-BE49-F238E27FC236}">
                <a16:creationId xmlns:a16="http://schemas.microsoft.com/office/drawing/2014/main" id="{7A48AC49-9295-4A90-A4A4-577FF6B93161}"/>
              </a:ext>
            </a:extLst>
          </p:cNvPr>
          <p:cNvSpPr>
            <a:spLocks noGrp="1"/>
          </p:cNvSpPr>
          <p:nvPr>
            <p:ph type="body" sz="quarter" idx="17"/>
          </p:nvPr>
        </p:nvSpPr>
        <p:spPr>
          <a:xfrm>
            <a:off x="1866625" y="3888449"/>
            <a:ext cx="1886400" cy="1886400"/>
          </a:xfrm>
          <a:prstGeom prst="ellipse">
            <a:avLst/>
          </a:prstGeom>
          <a:solidFill>
            <a:schemeClr val="bg1"/>
          </a:solidFill>
          <a:ln w="127000">
            <a:solidFill>
              <a:schemeClr val="bg2"/>
            </a:solidFill>
          </a:ln>
        </p:spPr>
        <p:txBody>
          <a:bodyPr anchor="ctr">
            <a:normAutofit/>
          </a:bodyPr>
          <a:lstStyle>
            <a:lvl1pPr algn="ctr">
              <a:defRPr sz="1600">
                <a:solidFill>
                  <a:schemeClr val="tx1"/>
                </a:solidFill>
              </a:defRPr>
            </a:lvl1pPr>
          </a:lstStyle>
          <a:p>
            <a:pPr lvl="0"/>
            <a:r>
              <a:rPr lang="en-US" dirty="0"/>
              <a:t>Click to edit Master text styles</a:t>
            </a:r>
          </a:p>
        </p:txBody>
      </p:sp>
      <p:sp>
        <p:nvSpPr>
          <p:cNvPr id="29" name="Text Placeholder 15">
            <a:extLst>
              <a:ext uri="{FF2B5EF4-FFF2-40B4-BE49-F238E27FC236}">
                <a16:creationId xmlns:a16="http://schemas.microsoft.com/office/drawing/2014/main" id="{81448A1D-F297-42E5-835B-776AFEACF8A7}"/>
              </a:ext>
            </a:extLst>
          </p:cNvPr>
          <p:cNvSpPr>
            <a:spLocks noGrp="1"/>
          </p:cNvSpPr>
          <p:nvPr>
            <p:ph type="body" sz="quarter" idx="18"/>
          </p:nvPr>
        </p:nvSpPr>
        <p:spPr>
          <a:xfrm>
            <a:off x="4067309" y="3888449"/>
            <a:ext cx="1886400" cy="1886400"/>
          </a:xfrm>
          <a:prstGeom prst="ellipse">
            <a:avLst/>
          </a:prstGeom>
          <a:solidFill>
            <a:schemeClr val="bg1"/>
          </a:solidFill>
          <a:ln w="127000">
            <a:solidFill>
              <a:schemeClr val="bg2"/>
            </a:solidFill>
          </a:ln>
        </p:spPr>
        <p:txBody>
          <a:bodyPr anchor="ctr">
            <a:normAutofit/>
          </a:bodyPr>
          <a:lstStyle>
            <a:lvl1pPr algn="ctr">
              <a:defRPr sz="1600">
                <a:solidFill>
                  <a:schemeClr val="tx1"/>
                </a:solidFill>
              </a:defRPr>
            </a:lvl1pPr>
          </a:lstStyle>
          <a:p>
            <a:pPr lvl="0"/>
            <a:r>
              <a:rPr lang="en-US" dirty="0"/>
              <a:t>Click to edit Master text styles</a:t>
            </a:r>
          </a:p>
        </p:txBody>
      </p:sp>
      <p:sp>
        <p:nvSpPr>
          <p:cNvPr id="30" name="Text Placeholder 15">
            <a:extLst>
              <a:ext uri="{FF2B5EF4-FFF2-40B4-BE49-F238E27FC236}">
                <a16:creationId xmlns:a16="http://schemas.microsoft.com/office/drawing/2014/main" id="{CFABB555-38FB-4A6F-BD7B-FE20379403E2}"/>
              </a:ext>
            </a:extLst>
          </p:cNvPr>
          <p:cNvSpPr>
            <a:spLocks noGrp="1"/>
          </p:cNvSpPr>
          <p:nvPr>
            <p:ph type="body" sz="quarter" idx="19"/>
          </p:nvPr>
        </p:nvSpPr>
        <p:spPr>
          <a:xfrm>
            <a:off x="6267993" y="3888449"/>
            <a:ext cx="1886400" cy="1886400"/>
          </a:xfrm>
          <a:prstGeom prst="ellipse">
            <a:avLst/>
          </a:prstGeom>
          <a:solidFill>
            <a:schemeClr val="bg1"/>
          </a:solidFill>
          <a:ln w="127000">
            <a:solidFill>
              <a:schemeClr val="bg2"/>
            </a:solidFill>
          </a:ln>
        </p:spPr>
        <p:txBody>
          <a:bodyPr anchor="ctr">
            <a:normAutofit/>
          </a:bodyPr>
          <a:lstStyle>
            <a:lvl1pPr algn="ctr">
              <a:defRPr sz="1600">
                <a:solidFill>
                  <a:schemeClr val="tx1"/>
                </a:solidFill>
              </a:defRPr>
            </a:lvl1pPr>
          </a:lstStyle>
          <a:p>
            <a:pPr lvl="0"/>
            <a:r>
              <a:rPr lang="en-US" dirty="0"/>
              <a:t>Click to edit Master text styles</a:t>
            </a:r>
          </a:p>
        </p:txBody>
      </p:sp>
      <p:sp>
        <p:nvSpPr>
          <p:cNvPr id="31" name="Text Placeholder 15">
            <a:extLst>
              <a:ext uri="{FF2B5EF4-FFF2-40B4-BE49-F238E27FC236}">
                <a16:creationId xmlns:a16="http://schemas.microsoft.com/office/drawing/2014/main" id="{54694AE1-3179-46D4-B1BA-29A75D7596D5}"/>
              </a:ext>
            </a:extLst>
          </p:cNvPr>
          <p:cNvSpPr>
            <a:spLocks noGrp="1"/>
          </p:cNvSpPr>
          <p:nvPr>
            <p:ph type="body" sz="quarter" idx="20"/>
          </p:nvPr>
        </p:nvSpPr>
        <p:spPr>
          <a:xfrm>
            <a:off x="8468678" y="3888449"/>
            <a:ext cx="1886400" cy="1886400"/>
          </a:xfrm>
          <a:prstGeom prst="ellipse">
            <a:avLst/>
          </a:prstGeom>
          <a:solidFill>
            <a:schemeClr val="bg1"/>
          </a:solidFill>
          <a:ln w="127000">
            <a:solidFill>
              <a:schemeClr val="bg2"/>
            </a:solidFill>
          </a:ln>
        </p:spPr>
        <p:txBody>
          <a:bodyPr anchor="ctr">
            <a:normAutofit/>
          </a:bodyPr>
          <a:lstStyle>
            <a:lvl1pPr algn="ctr">
              <a:defRPr sz="16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49208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D398-8B7B-408F-BD66-B47471AF171C}"/>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D10ED6C8-5896-4CD2-A1A8-6B968E81F941}"/>
              </a:ext>
            </a:extLst>
          </p:cNvPr>
          <p:cNvSpPr>
            <a:spLocks noGrp="1"/>
          </p:cNvSpPr>
          <p:nvPr>
            <p:ph type="dt" sz="half" idx="10"/>
          </p:nvPr>
        </p:nvSpPr>
        <p:spPr/>
        <p:txBody>
          <a:bodyPr/>
          <a:lstStyle/>
          <a:p>
            <a:endParaRPr lang="en-GB" sz="1100" dirty="0"/>
          </a:p>
        </p:txBody>
      </p:sp>
      <p:sp>
        <p:nvSpPr>
          <p:cNvPr id="7" name="Footer Placeholder 6">
            <a:extLst>
              <a:ext uri="{FF2B5EF4-FFF2-40B4-BE49-F238E27FC236}">
                <a16:creationId xmlns:a16="http://schemas.microsoft.com/office/drawing/2014/main" id="{93889276-E8BD-4742-8102-2A8CB96F2659}"/>
              </a:ext>
            </a:extLst>
          </p:cNvPr>
          <p:cNvSpPr>
            <a:spLocks noGrp="1"/>
          </p:cNvSpPr>
          <p:nvPr>
            <p:ph type="ftr" sz="quarter" idx="11"/>
          </p:nvPr>
        </p:nvSpPr>
        <p:spPr/>
        <p:txBody>
          <a:bodyPr/>
          <a:lstStyle/>
          <a:p>
            <a:r>
              <a:rPr lang="en-GB" sz="1100"/>
              <a:t>Insert sources/footer here </a:t>
            </a:r>
            <a:endParaRPr lang="en-GB" sz="1100" dirty="0"/>
          </a:p>
        </p:txBody>
      </p:sp>
      <p:sp>
        <p:nvSpPr>
          <p:cNvPr id="8" name="Slide Number Placeholder 7">
            <a:extLst>
              <a:ext uri="{FF2B5EF4-FFF2-40B4-BE49-F238E27FC236}">
                <a16:creationId xmlns:a16="http://schemas.microsoft.com/office/drawing/2014/main" id="{5444EF7E-2F2B-4415-A60D-F795979AB9E7}"/>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12" name="Picture Placeholder 12">
            <a:extLst>
              <a:ext uri="{FF2B5EF4-FFF2-40B4-BE49-F238E27FC236}">
                <a16:creationId xmlns:a16="http://schemas.microsoft.com/office/drawing/2014/main" id="{5559CF8D-4FAB-473C-A066-354A4894E3FF}"/>
              </a:ext>
            </a:extLst>
          </p:cNvPr>
          <p:cNvSpPr>
            <a:spLocks noGrp="1"/>
          </p:cNvSpPr>
          <p:nvPr>
            <p:ph type="pic" sz="quarter" idx="21"/>
          </p:nvPr>
        </p:nvSpPr>
        <p:spPr>
          <a:xfrm>
            <a:off x="492125" y="3898144"/>
            <a:ext cx="5424016" cy="2159756"/>
          </a:xfrm>
        </p:spPr>
        <p:txBody>
          <a:bodyPr/>
          <a:lstStyle/>
          <a:p>
            <a:endParaRPr lang="en-GB" dirty="0"/>
          </a:p>
        </p:txBody>
      </p:sp>
      <p:sp>
        <p:nvSpPr>
          <p:cNvPr id="13" name="Content Placeholder 14">
            <a:extLst>
              <a:ext uri="{FF2B5EF4-FFF2-40B4-BE49-F238E27FC236}">
                <a16:creationId xmlns:a16="http://schemas.microsoft.com/office/drawing/2014/main" id="{DF7553E0-4C98-4035-A93E-6F8FCCA2FD85}"/>
              </a:ext>
            </a:extLst>
          </p:cNvPr>
          <p:cNvSpPr>
            <a:spLocks noGrp="1"/>
          </p:cNvSpPr>
          <p:nvPr>
            <p:ph sz="quarter" idx="15"/>
          </p:nvPr>
        </p:nvSpPr>
        <p:spPr>
          <a:xfrm>
            <a:off x="479425" y="1376364"/>
            <a:ext cx="5437188" cy="2159756"/>
          </a:xfrm>
          <a:noFill/>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Picture Placeholder 12">
            <a:extLst>
              <a:ext uri="{FF2B5EF4-FFF2-40B4-BE49-F238E27FC236}">
                <a16:creationId xmlns:a16="http://schemas.microsoft.com/office/drawing/2014/main" id="{E730DA3D-767B-4E81-BD78-1B78900018C6}"/>
              </a:ext>
            </a:extLst>
          </p:cNvPr>
          <p:cNvSpPr>
            <a:spLocks noGrp="1"/>
          </p:cNvSpPr>
          <p:nvPr>
            <p:ph type="pic" sz="quarter" idx="22"/>
          </p:nvPr>
        </p:nvSpPr>
        <p:spPr>
          <a:xfrm>
            <a:off x="6275388" y="1376364"/>
            <a:ext cx="1685777" cy="1036898"/>
          </a:xfrm>
        </p:spPr>
        <p:txBody>
          <a:bodyPr/>
          <a:lstStyle/>
          <a:p>
            <a:endParaRPr lang="en-GB" dirty="0"/>
          </a:p>
        </p:txBody>
      </p:sp>
      <p:sp>
        <p:nvSpPr>
          <p:cNvPr id="16" name="Picture Placeholder 12">
            <a:extLst>
              <a:ext uri="{FF2B5EF4-FFF2-40B4-BE49-F238E27FC236}">
                <a16:creationId xmlns:a16="http://schemas.microsoft.com/office/drawing/2014/main" id="{391CF946-AE66-4A92-A18C-6DB1EEB7428F}"/>
              </a:ext>
            </a:extLst>
          </p:cNvPr>
          <p:cNvSpPr>
            <a:spLocks noGrp="1"/>
          </p:cNvSpPr>
          <p:nvPr>
            <p:ph type="pic" sz="quarter" idx="23"/>
          </p:nvPr>
        </p:nvSpPr>
        <p:spPr>
          <a:xfrm>
            <a:off x="8151093" y="1376364"/>
            <a:ext cx="1685777" cy="1036800"/>
          </a:xfrm>
        </p:spPr>
        <p:txBody>
          <a:bodyPr/>
          <a:lstStyle/>
          <a:p>
            <a:endParaRPr lang="en-GB" dirty="0"/>
          </a:p>
        </p:txBody>
      </p:sp>
      <p:sp>
        <p:nvSpPr>
          <p:cNvPr id="17" name="Picture Placeholder 12">
            <a:extLst>
              <a:ext uri="{FF2B5EF4-FFF2-40B4-BE49-F238E27FC236}">
                <a16:creationId xmlns:a16="http://schemas.microsoft.com/office/drawing/2014/main" id="{6A622B7F-A37E-4BD8-8498-172D85382203}"/>
              </a:ext>
            </a:extLst>
          </p:cNvPr>
          <p:cNvSpPr>
            <a:spLocks noGrp="1"/>
          </p:cNvSpPr>
          <p:nvPr>
            <p:ph type="pic" sz="quarter" idx="24"/>
          </p:nvPr>
        </p:nvSpPr>
        <p:spPr>
          <a:xfrm>
            <a:off x="10026798" y="1376364"/>
            <a:ext cx="1685777" cy="1036800"/>
          </a:xfrm>
        </p:spPr>
        <p:txBody>
          <a:bodyPr/>
          <a:lstStyle/>
          <a:p>
            <a:endParaRPr lang="en-GB" dirty="0"/>
          </a:p>
        </p:txBody>
      </p:sp>
      <p:sp>
        <p:nvSpPr>
          <p:cNvPr id="18" name="Picture Placeholder 12">
            <a:extLst>
              <a:ext uri="{FF2B5EF4-FFF2-40B4-BE49-F238E27FC236}">
                <a16:creationId xmlns:a16="http://schemas.microsoft.com/office/drawing/2014/main" id="{87CC9313-3B8F-46C6-BFB4-B0883ACA702C}"/>
              </a:ext>
            </a:extLst>
          </p:cNvPr>
          <p:cNvSpPr>
            <a:spLocks noGrp="1"/>
          </p:cNvSpPr>
          <p:nvPr>
            <p:ph type="pic" sz="quarter" idx="25"/>
          </p:nvPr>
        </p:nvSpPr>
        <p:spPr>
          <a:xfrm>
            <a:off x="6275388" y="2591244"/>
            <a:ext cx="1685777" cy="1036898"/>
          </a:xfrm>
        </p:spPr>
        <p:txBody>
          <a:bodyPr/>
          <a:lstStyle/>
          <a:p>
            <a:endParaRPr lang="en-GB" dirty="0"/>
          </a:p>
        </p:txBody>
      </p:sp>
      <p:sp>
        <p:nvSpPr>
          <p:cNvPr id="19" name="Picture Placeholder 12">
            <a:extLst>
              <a:ext uri="{FF2B5EF4-FFF2-40B4-BE49-F238E27FC236}">
                <a16:creationId xmlns:a16="http://schemas.microsoft.com/office/drawing/2014/main" id="{8B85E939-2BF5-4B29-AC3A-42552B7D2E3D}"/>
              </a:ext>
            </a:extLst>
          </p:cNvPr>
          <p:cNvSpPr>
            <a:spLocks noGrp="1"/>
          </p:cNvSpPr>
          <p:nvPr>
            <p:ph type="pic" sz="quarter" idx="26"/>
          </p:nvPr>
        </p:nvSpPr>
        <p:spPr>
          <a:xfrm>
            <a:off x="8151093" y="2591276"/>
            <a:ext cx="1685777" cy="1036800"/>
          </a:xfrm>
        </p:spPr>
        <p:txBody>
          <a:bodyPr/>
          <a:lstStyle/>
          <a:p>
            <a:endParaRPr lang="en-GB" dirty="0"/>
          </a:p>
        </p:txBody>
      </p:sp>
      <p:sp>
        <p:nvSpPr>
          <p:cNvPr id="20" name="Picture Placeholder 12">
            <a:extLst>
              <a:ext uri="{FF2B5EF4-FFF2-40B4-BE49-F238E27FC236}">
                <a16:creationId xmlns:a16="http://schemas.microsoft.com/office/drawing/2014/main" id="{74638016-8243-46D8-8BCF-832672116B81}"/>
              </a:ext>
            </a:extLst>
          </p:cNvPr>
          <p:cNvSpPr>
            <a:spLocks noGrp="1"/>
          </p:cNvSpPr>
          <p:nvPr>
            <p:ph type="pic" sz="quarter" idx="27"/>
          </p:nvPr>
        </p:nvSpPr>
        <p:spPr>
          <a:xfrm>
            <a:off x="10026798" y="2591276"/>
            <a:ext cx="1685777" cy="1036800"/>
          </a:xfrm>
        </p:spPr>
        <p:txBody>
          <a:bodyPr/>
          <a:lstStyle/>
          <a:p>
            <a:endParaRPr lang="en-GB" dirty="0"/>
          </a:p>
        </p:txBody>
      </p:sp>
      <p:sp>
        <p:nvSpPr>
          <p:cNvPr id="21" name="Picture Placeholder 12">
            <a:extLst>
              <a:ext uri="{FF2B5EF4-FFF2-40B4-BE49-F238E27FC236}">
                <a16:creationId xmlns:a16="http://schemas.microsoft.com/office/drawing/2014/main" id="{A195829F-99C6-42D1-8C24-29DE4CEB171F}"/>
              </a:ext>
            </a:extLst>
          </p:cNvPr>
          <p:cNvSpPr>
            <a:spLocks noGrp="1"/>
          </p:cNvSpPr>
          <p:nvPr>
            <p:ph type="pic" sz="quarter" idx="28"/>
          </p:nvPr>
        </p:nvSpPr>
        <p:spPr>
          <a:xfrm>
            <a:off x="6275388" y="3806123"/>
            <a:ext cx="1685777" cy="1036898"/>
          </a:xfrm>
        </p:spPr>
        <p:txBody>
          <a:bodyPr/>
          <a:lstStyle/>
          <a:p>
            <a:endParaRPr lang="en-GB" dirty="0"/>
          </a:p>
        </p:txBody>
      </p:sp>
      <p:sp>
        <p:nvSpPr>
          <p:cNvPr id="22" name="Picture Placeholder 12">
            <a:extLst>
              <a:ext uri="{FF2B5EF4-FFF2-40B4-BE49-F238E27FC236}">
                <a16:creationId xmlns:a16="http://schemas.microsoft.com/office/drawing/2014/main" id="{C507ED4A-ADBD-468B-94CA-3194441CE184}"/>
              </a:ext>
            </a:extLst>
          </p:cNvPr>
          <p:cNvSpPr>
            <a:spLocks noGrp="1"/>
          </p:cNvSpPr>
          <p:nvPr>
            <p:ph type="pic" sz="quarter" idx="29"/>
          </p:nvPr>
        </p:nvSpPr>
        <p:spPr>
          <a:xfrm>
            <a:off x="8151093" y="3806188"/>
            <a:ext cx="1685777" cy="1036800"/>
          </a:xfrm>
        </p:spPr>
        <p:txBody>
          <a:bodyPr/>
          <a:lstStyle/>
          <a:p>
            <a:endParaRPr lang="en-GB" dirty="0"/>
          </a:p>
        </p:txBody>
      </p:sp>
      <p:sp>
        <p:nvSpPr>
          <p:cNvPr id="23" name="Picture Placeholder 12">
            <a:extLst>
              <a:ext uri="{FF2B5EF4-FFF2-40B4-BE49-F238E27FC236}">
                <a16:creationId xmlns:a16="http://schemas.microsoft.com/office/drawing/2014/main" id="{D411124F-EB9F-4FE2-8B27-E801823F271C}"/>
              </a:ext>
            </a:extLst>
          </p:cNvPr>
          <p:cNvSpPr>
            <a:spLocks noGrp="1"/>
          </p:cNvSpPr>
          <p:nvPr>
            <p:ph type="pic" sz="quarter" idx="30"/>
          </p:nvPr>
        </p:nvSpPr>
        <p:spPr>
          <a:xfrm>
            <a:off x="10026798" y="3806188"/>
            <a:ext cx="1685777" cy="1036800"/>
          </a:xfrm>
        </p:spPr>
        <p:txBody>
          <a:bodyPr/>
          <a:lstStyle/>
          <a:p>
            <a:endParaRPr lang="en-GB" dirty="0"/>
          </a:p>
        </p:txBody>
      </p:sp>
      <p:sp>
        <p:nvSpPr>
          <p:cNvPr id="24" name="Picture Placeholder 12">
            <a:extLst>
              <a:ext uri="{FF2B5EF4-FFF2-40B4-BE49-F238E27FC236}">
                <a16:creationId xmlns:a16="http://schemas.microsoft.com/office/drawing/2014/main" id="{170ADF71-DA8B-49A8-9500-3790D867EF84}"/>
              </a:ext>
            </a:extLst>
          </p:cNvPr>
          <p:cNvSpPr>
            <a:spLocks noGrp="1"/>
          </p:cNvSpPr>
          <p:nvPr>
            <p:ph type="pic" sz="quarter" idx="31"/>
          </p:nvPr>
        </p:nvSpPr>
        <p:spPr>
          <a:xfrm>
            <a:off x="6275388" y="5021002"/>
            <a:ext cx="1685777" cy="1036898"/>
          </a:xfrm>
        </p:spPr>
        <p:txBody>
          <a:bodyPr/>
          <a:lstStyle/>
          <a:p>
            <a:endParaRPr lang="en-GB" dirty="0"/>
          </a:p>
        </p:txBody>
      </p:sp>
      <p:sp>
        <p:nvSpPr>
          <p:cNvPr id="25" name="Picture Placeholder 12">
            <a:extLst>
              <a:ext uri="{FF2B5EF4-FFF2-40B4-BE49-F238E27FC236}">
                <a16:creationId xmlns:a16="http://schemas.microsoft.com/office/drawing/2014/main" id="{121B70BC-332C-4F9A-B939-2FEC61B35203}"/>
              </a:ext>
            </a:extLst>
          </p:cNvPr>
          <p:cNvSpPr>
            <a:spLocks noGrp="1"/>
          </p:cNvSpPr>
          <p:nvPr>
            <p:ph type="pic" sz="quarter" idx="32"/>
          </p:nvPr>
        </p:nvSpPr>
        <p:spPr>
          <a:xfrm>
            <a:off x="8151093" y="5021100"/>
            <a:ext cx="1685777" cy="1036800"/>
          </a:xfrm>
        </p:spPr>
        <p:txBody>
          <a:bodyPr/>
          <a:lstStyle/>
          <a:p>
            <a:endParaRPr lang="en-GB" dirty="0"/>
          </a:p>
        </p:txBody>
      </p:sp>
      <p:sp>
        <p:nvSpPr>
          <p:cNvPr id="26" name="Picture Placeholder 12">
            <a:extLst>
              <a:ext uri="{FF2B5EF4-FFF2-40B4-BE49-F238E27FC236}">
                <a16:creationId xmlns:a16="http://schemas.microsoft.com/office/drawing/2014/main" id="{DEF43625-57C6-41FB-8EE4-7F5805168C87}"/>
              </a:ext>
            </a:extLst>
          </p:cNvPr>
          <p:cNvSpPr>
            <a:spLocks noGrp="1"/>
          </p:cNvSpPr>
          <p:nvPr>
            <p:ph type="pic" sz="quarter" idx="33"/>
          </p:nvPr>
        </p:nvSpPr>
        <p:spPr>
          <a:xfrm>
            <a:off x="10026798" y="5021100"/>
            <a:ext cx="1685777" cy="1036800"/>
          </a:xfrm>
        </p:spPr>
        <p:txBody>
          <a:bodyPr/>
          <a:lstStyle/>
          <a:p>
            <a:endParaRPr lang="en-GB" dirty="0"/>
          </a:p>
        </p:txBody>
      </p:sp>
    </p:spTree>
    <p:extLst>
      <p:ext uri="{BB962C8B-B14F-4D97-AF65-F5344CB8AC3E}">
        <p14:creationId xmlns:p14="http://schemas.microsoft.com/office/powerpoint/2010/main" val="2885108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intro_01">
    <p:spTree>
      <p:nvGrpSpPr>
        <p:cNvPr id="1" name=""/>
        <p:cNvGrpSpPr/>
        <p:nvPr/>
      </p:nvGrpSpPr>
      <p:grpSpPr>
        <a:xfrm>
          <a:off x="0" y="0"/>
          <a:ext cx="0" cy="0"/>
          <a:chOff x="0" y="0"/>
          <a:chExt cx="0" cy="0"/>
        </a:xfrm>
      </p:grpSpPr>
      <p:sp>
        <p:nvSpPr>
          <p:cNvPr id="38" name="Picture Placeholder 3">
            <a:extLst>
              <a:ext uri="{FF2B5EF4-FFF2-40B4-BE49-F238E27FC236}">
                <a16:creationId xmlns:a16="http://schemas.microsoft.com/office/drawing/2014/main" id="{24FC0082-D06D-4851-BBCE-D4F9C3BB60C8}"/>
              </a:ext>
            </a:extLst>
          </p:cNvPr>
          <p:cNvSpPr>
            <a:spLocks noGrp="1"/>
          </p:cNvSpPr>
          <p:nvPr>
            <p:ph type="pic" sz="quarter" idx="13"/>
          </p:nvPr>
        </p:nvSpPr>
        <p:spPr>
          <a:xfrm>
            <a:off x="1587500" y="1435100"/>
            <a:ext cx="1470025" cy="1460500"/>
          </a:xfrm>
          <a:solidFill>
            <a:schemeClr val="bg1"/>
          </a:solidFill>
        </p:spPr>
        <p:txBody>
          <a:bodyPr/>
          <a:lstStyle/>
          <a:p>
            <a:endParaRPr lang="en-GB"/>
          </a:p>
        </p:txBody>
      </p:sp>
      <p:sp>
        <p:nvSpPr>
          <p:cNvPr id="40" name="Picture Placeholder 3">
            <a:extLst>
              <a:ext uri="{FF2B5EF4-FFF2-40B4-BE49-F238E27FC236}">
                <a16:creationId xmlns:a16="http://schemas.microsoft.com/office/drawing/2014/main" id="{586CE01F-DA32-4EFC-961B-93C7963BCE2B}"/>
              </a:ext>
            </a:extLst>
          </p:cNvPr>
          <p:cNvSpPr>
            <a:spLocks noGrp="1"/>
          </p:cNvSpPr>
          <p:nvPr>
            <p:ph type="pic" sz="quarter" idx="14"/>
          </p:nvPr>
        </p:nvSpPr>
        <p:spPr>
          <a:xfrm>
            <a:off x="7407275" y="1435100"/>
            <a:ext cx="1470025" cy="1460500"/>
          </a:xfrm>
          <a:solidFill>
            <a:schemeClr val="bg1"/>
          </a:solidFill>
        </p:spPr>
        <p:txBody>
          <a:bodyPr/>
          <a:lstStyle/>
          <a:p>
            <a:endParaRPr lang="en-GB" dirty="0"/>
          </a:p>
        </p:txBody>
      </p:sp>
      <p:sp>
        <p:nvSpPr>
          <p:cNvPr id="5" name="Date Placeholder 4">
            <a:extLst>
              <a:ext uri="{FF2B5EF4-FFF2-40B4-BE49-F238E27FC236}">
                <a16:creationId xmlns:a16="http://schemas.microsoft.com/office/drawing/2014/main" id="{DBB96452-7340-4975-8DD5-6754007EAD9A}"/>
              </a:ext>
            </a:extLst>
          </p:cNvPr>
          <p:cNvSpPr>
            <a:spLocks noGrp="1"/>
          </p:cNvSpPr>
          <p:nvPr>
            <p:ph type="dt" sz="half" idx="10"/>
          </p:nvPr>
        </p:nvSpPr>
        <p:spPr/>
        <p:txBody>
          <a:bodyPr/>
          <a:lstStyle/>
          <a:p>
            <a:endParaRPr lang="en-GB" sz="1100" dirty="0"/>
          </a:p>
        </p:txBody>
      </p:sp>
      <p:sp>
        <p:nvSpPr>
          <p:cNvPr id="6" name="Footer Placeholder 5">
            <a:extLst>
              <a:ext uri="{FF2B5EF4-FFF2-40B4-BE49-F238E27FC236}">
                <a16:creationId xmlns:a16="http://schemas.microsoft.com/office/drawing/2014/main" id="{5F3153AF-E777-4579-8D05-5DFC9583C9C4}"/>
              </a:ext>
            </a:extLst>
          </p:cNvPr>
          <p:cNvSpPr>
            <a:spLocks noGrp="1"/>
          </p:cNvSpPr>
          <p:nvPr>
            <p:ph type="ftr" sz="quarter" idx="11"/>
          </p:nvPr>
        </p:nvSpPr>
        <p:spPr/>
        <p:txBody>
          <a:bodyPr/>
          <a:lstStyle/>
          <a:p>
            <a:r>
              <a:rPr lang="en-GB" sz="1100"/>
              <a:t>Insert sources/footer here </a:t>
            </a:r>
            <a:endParaRPr lang="en-GB" sz="1100" dirty="0"/>
          </a:p>
        </p:txBody>
      </p:sp>
      <p:sp>
        <p:nvSpPr>
          <p:cNvPr id="7" name="Slide Number Placeholder 6">
            <a:extLst>
              <a:ext uri="{FF2B5EF4-FFF2-40B4-BE49-F238E27FC236}">
                <a16:creationId xmlns:a16="http://schemas.microsoft.com/office/drawing/2014/main" id="{D8262C03-B5D4-4591-A4FE-A981DA0190D4}"/>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2" name="Title 1">
            <a:extLst>
              <a:ext uri="{FF2B5EF4-FFF2-40B4-BE49-F238E27FC236}">
                <a16:creationId xmlns:a16="http://schemas.microsoft.com/office/drawing/2014/main" id="{3872D6A4-F7D8-493F-A3AC-0AC8CED670CC}"/>
              </a:ext>
            </a:extLst>
          </p:cNvPr>
          <p:cNvSpPr>
            <a:spLocks noGrp="1"/>
          </p:cNvSpPr>
          <p:nvPr>
            <p:ph type="title"/>
          </p:nvPr>
        </p:nvSpPr>
        <p:spPr/>
        <p:txBody>
          <a:bodyPr/>
          <a:lstStyle/>
          <a:p>
            <a:r>
              <a:rPr lang="en-US"/>
              <a:t>Click to edit Master title style</a:t>
            </a:r>
            <a:endParaRPr lang="en-GB"/>
          </a:p>
        </p:txBody>
      </p:sp>
      <p:sp>
        <p:nvSpPr>
          <p:cNvPr id="8" name="Rectangle 7">
            <a:extLst>
              <a:ext uri="{FF2B5EF4-FFF2-40B4-BE49-F238E27FC236}">
                <a16:creationId xmlns:a16="http://schemas.microsoft.com/office/drawing/2014/main" id="{39F8CA59-F888-4746-A922-91F3491761D5}"/>
              </a:ext>
            </a:extLst>
          </p:cNvPr>
          <p:cNvSpPr/>
          <p:nvPr userDrawn="1"/>
        </p:nvSpPr>
        <p:spPr>
          <a:xfrm>
            <a:off x="0" y="2895600"/>
            <a:ext cx="12192000" cy="2895600"/>
          </a:xfrm>
          <a:prstGeom prst="rect">
            <a:avLst/>
          </a:prstGeom>
          <a:solidFill>
            <a:srgbClr val="EF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 Placeholder 41">
            <a:extLst>
              <a:ext uri="{FF2B5EF4-FFF2-40B4-BE49-F238E27FC236}">
                <a16:creationId xmlns:a16="http://schemas.microsoft.com/office/drawing/2014/main" id="{FC4D217E-4E19-4319-8FB8-B8BE092F6AC0}"/>
              </a:ext>
            </a:extLst>
          </p:cNvPr>
          <p:cNvSpPr>
            <a:spLocks noGrp="1"/>
          </p:cNvSpPr>
          <p:nvPr userDrawn="1">
            <p:ph type="body" sz="quarter" idx="15"/>
          </p:nvPr>
        </p:nvSpPr>
        <p:spPr>
          <a:xfrm>
            <a:off x="3205163" y="1627188"/>
            <a:ext cx="1993900" cy="1071562"/>
          </a:xfrm>
        </p:spPr>
        <p:txBody>
          <a:bodyPr>
            <a:noAutofit/>
          </a:bodyPr>
          <a:lstStyle>
            <a:lvl1pPr>
              <a:defRPr sz="1800"/>
            </a:lvl1pPr>
            <a:lvl2pPr marL="0" indent="0">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Master text styles</a:t>
            </a:r>
          </a:p>
          <a:p>
            <a:pPr lvl="1"/>
            <a:r>
              <a:rPr lang="en-US" dirty="0"/>
              <a:t>Second level</a:t>
            </a:r>
          </a:p>
        </p:txBody>
      </p:sp>
      <p:sp>
        <p:nvSpPr>
          <p:cNvPr id="44" name="Text Placeholder 41">
            <a:extLst>
              <a:ext uri="{FF2B5EF4-FFF2-40B4-BE49-F238E27FC236}">
                <a16:creationId xmlns:a16="http://schemas.microsoft.com/office/drawing/2014/main" id="{3328B7EB-C31D-45B4-89C9-00C12AC6BC40}"/>
              </a:ext>
            </a:extLst>
          </p:cNvPr>
          <p:cNvSpPr>
            <a:spLocks noGrp="1"/>
          </p:cNvSpPr>
          <p:nvPr userDrawn="1">
            <p:ph type="body" sz="quarter" idx="16"/>
          </p:nvPr>
        </p:nvSpPr>
        <p:spPr>
          <a:xfrm>
            <a:off x="9003719" y="1627188"/>
            <a:ext cx="1993900" cy="1071562"/>
          </a:xfrm>
        </p:spPr>
        <p:txBody>
          <a:bodyPr>
            <a:noAutofit/>
          </a:bodyPr>
          <a:lstStyle>
            <a:lvl1pPr>
              <a:defRPr sz="1800"/>
            </a:lvl1pPr>
            <a:lvl2pPr marL="0" indent="0">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Master text styles</a:t>
            </a:r>
          </a:p>
          <a:p>
            <a:pPr lvl="1"/>
            <a:r>
              <a:rPr lang="en-US" dirty="0"/>
              <a:t>Second level</a:t>
            </a:r>
          </a:p>
        </p:txBody>
      </p:sp>
      <p:sp>
        <p:nvSpPr>
          <p:cNvPr id="49" name="Picture Placeholder 3">
            <a:extLst>
              <a:ext uri="{FF2B5EF4-FFF2-40B4-BE49-F238E27FC236}">
                <a16:creationId xmlns:a16="http://schemas.microsoft.com/office/drawing/2014/main" id="{BC06BB18-14CF-401A-B45E-F82D4B9ADDB1}"/>
              </a:ext>
            </a:extLst>
          </p:cNvPr>
          <p:cNvSpPr>
            <a:spLocks noGrp="1"/>
          </p:cNvSpPr>
          <p:nvPr>
            <p:ph type="pic" sz="quarter" idx="17"/>
          </p:nvPr>
        </p:nvSpPr>
        <p:spPr>
          <a:xfrm>
            <a:off x="480972" y="3301176"/>
            <a:ext cx="1260036" cy="1235868"/>
          </a:xfrm>
          <a:solidFill>
            <a:schemeClr val="bg1"/>
          </a:solidFill>
        </p:spPr>
        <p:txBody>
          <a:bodyPr/>
          <a:lstStyle/>
          <a:p>
            <a:endParaRPr lang="en-GB"/>
          </a:p>
        </p:txBody>
      </p:sp>
      <p:sp>
        <p:nvSpPr>
          <p:cNvPr id="50" name="Picture Placeholder 3">
            <a:extLst>
              <a:ext uri="{FF2B5EF4-FFF2-40B4-BE49-F238E27FC236}">
                <a16:creationId xmlns:a16="http://schemas.microsoft.com/office/drawing/2014/main" id="{3957B6DC-D7EE-40C3-8D77-18EA298311F7}"/>
              </a:ext>
            </a:extLst>
          </p:cNvPr>
          <p:cNvSpPr>
            <a:spLocks noGrp="1"/>
          </p:cNvSpPr>
          <p:nvPr>
            <p:ph type="pic" sz="quarter" idx="18"/>
          </p:nvPr>
        </p:nvSpPr>
        <p:spPr>
          <a:xfrm>
            <a:off x="1872840" y="3301176"/>
            <a:ext cx="1260036" cy="1235868"/>
          </a:xfrm>
          <a:solidFill>
            <a:schemeClr val="bg1"/>
          </a:solidFill>
        </p:spPr>
        <p:txBody>
          <a:bodyPr/>
          <a:lstStyle/>
          <a:p>
            <a:endParaRPr lang="en-GB"/>
          </a:p>
        </p:txBody>
      </p:sp>
      <p:sp>
        <p:nvSpPr>
          <p:cNvPr id="51" name="Picture Placeholder 3">
            <a:extLst>
              <a:ext uri="{FF2B5EF4-FFF2-40B4-BE49-F238E27FC236}">
                <a16:creationId xmlns:a16="http://schemas.microsoft.com/office/drawing/2014/main" id="{40F0CDAF-F4A2-4DA7-8D6D-5ED00A20C2CE}"/>
              </a:ext>
            </a:extLst>
          </p:cNvPr>
          <p:cNvSpPr>
            <a:spLocks noGrp="1"/>
          </p:cNvSpPr>
          <p:nvPr>
            <p:ph type="pic" sz="quarter" idx="19"/>
          </p:nvPr>
        </p:nvSpPr>
        <p:spPr>
          <a:xfrm>
            <a:off x="3264708" y="3301176"/>
            <a:ext cx="1260036" cy="1235868"/>
          </a:xfrm>
          <a:solidFill>
            <a:schemeClr val="bg1"/>
          </a:solidFill>
        </p:spPr>
        <p:txBody>
          <a:bodyPr/>
          <a:lstStyle/>
          <a:p>
            <a:endParaRPr lang="en-GB"/>
          </a:p>
        </p:txBody>
      </p:sp>
      <p:sp>
        <p:nvSpPr>
          <p:cNvPr id="52" name="Picture Placeholder 3">
            <a:extLst>
              <a:ext uri="{FF2B5EF4-FFF2-40B4-BE49-F238E27FC236}">
                <a16:creationId xmlns:a16="http://schemas.microsoft.com/office/drawing/2014/main" id="{69853F33-A735-4E6F-ABBE-8BB3466FE224}"/>
              </a:ext>
            </a:extLst>
          </p:cNvPr>
          <p:cNvSpPr>
            <a:spLocks noGrp="1"/>
          </p:cNvSpPr>
          <p:nvPr>
            <p:ph type="pic" sz="quarter" idx="20"/>
          </p:nvPr>
        </p:nvSpPr>
        <p:spPr>
          <a:xfrm>
            <a:off x="4656577" y="3301176"/>
            <a:ext cx="1260036" cy="1235868"/>
          </a:xfrm>
          <a:solidFill>
            <a:schemeClr val="bg1"/>
          </a:solidFill>
        </p:spPr>
        <p:txBody>
          <a:bodyPr/>
          <a:lstStyle/>
          <a:p>
            <a:endParaRPr lang="en-GB"/>
          </a:p>
        </p:txBody>
      </p:sp>
      <p:sp>
        <p:nvSpPr>
          <p:cNvPr id="55" name="Text Placeholder 41">
            <a:extLst>
              <a:ext uri="{FF2B5EF4-FFF2-40B4-BE49-F238E27FC236}">
                <a16:creationId xmlns:a16="http://schemas.microsoft.com/office/drawing/2014/main" id="{72B0DA15-0ADD-44F7-817B-EC9B1F79E08B}"/>
              </a:ext>
            </a:extLst>
          </p:cNvPr>
          <p:cNvSpPr>
            <a:spLocks noGrp="1"/>
          </p:cNvSpPr>
          <p:nvPr>
            <p:ph type="body" sz="quarter" idx="21"/>
          </p:nvPr>
        </p:nvSpPr>
        <p:spPr>
          <a:xfrm>
            <a:off x="490538"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56" name="Text Placeholder 41">
            <a:extLst>
              <a:ext uri="{FF2B5EF4-FFF2-40B4-BE49-F238E27FC236}">
                <a16:creationId xmlns:a16="http://schemas.microsoft.com/office/drawing/2014/main" id="{F89BF58E-A3DA-4BE9-8CE4-6441F3A0D422}"/>
              </a:ext>
            </a:extLst>
          </p:cNvPr>
          <p:cNvSpPr>
            <a:spLocks noGrp="1"/>
          </p:cNvSpPr>
          <p:nvPr>
            <p:ph type="body" sz="quarter" idx="22"/>
          </p:nvPr>
        </p:nvSpPr>
        <p:spPr>
          <a:xfrm>
            <a:off x="1882406"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57" name="Text Placeholder 41">
            <a:extLst>
              <a:ext uri="{FF2B5EF4-FFF2-40B4-BE49-F238E27FC236}">
                <a16:creationId xmlns:a16="http://schemas.microsoft.com/office/drawing/2014/main" id="{503633B4-001D-459A-8D52-0E8CB97E94D6}"/>
              </a:ext>
            </a:extLst>
          </p:cNvPr>
          <p:cNvSpPr>
            <a:spLocks noGrp="1"/>
          </p:cNvSpPr>
          <p:nvPr>
            <p:ph type="body" sz="quarter" idx="23"/>
          </p:nvPr>
        </p:nvSpPr>
        <p:spPr>
          <a:xfrm>
            <a:off x="3274274"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58" name="Text Placeholder 41">
            <a:extLst>
              <a:ext uri="{FF2B5EF4-FFF2-40B4-BE49-F238E27FC236}">
                <a16:creationId xmlns:a16="http://schemas.microsoft.com/office/drawing/2014/main" id="{4463C9C2-6AB1-4079-A39C-60A99776F159}"/>
              </a:ext>
            </a:extLst>
          </p:cNvPr>
          <p:cNvSpPr>
            <a:spLocks noGrp="1"/>
          </p:cNvSpPr>
          <p:nvPr>
            <p:ph type="body" sz="quarter" idx="24"/>
          </p:nvPr>
        </p:nvSpPr>
        <p:spPr>
          <a:xfrm>
            <a:off x="4666143"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67" name="Text Placeholder 41">
            <a:extLst>
              <a:ext uri="{FF2B5EF4-FFF2-40B4-BE49-F238E27FC236}">
                <a16:creationId xmlns:a16="http://schemas.microsoft.com/office/drawing/2014/main" id="{01F38A40-4CF1-46EA-A3F8-D69D5C20EE18}"/>
              </a:ext>
            </a:extLst>
          </p:cNvPr>
          <p:cNvSpPr>
            <a:spLocks noGrp="1"/>
          </p:cNvSpPr>
          <p:nvPr>
            <p:ph type="body" sz="quarter" idx="28"/>
          </p:nvPr>
        </p:nvSpPr>
        <p:spPr>
          <a:xfrm>
            <a:off x="6547641"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68" name="Text Placeholder 41">
            <a:extLst>
              <a:ext uri="{FF2B5EF4-FFF2-40B4-BE49-F238E27FC236}">
                <a16:creationId xmlns:a16="http://schemas.microsoft.com/office/drawing/2014/main" id="{0F8DDC8F-292F-4EE5-9CB9-9C7680070BBC}"/>
              </a:ext>
            </a:extLst>
          </p:cNvPr>
          <p:cNvSpPr>
            <a:spLocks noGrp="1"/>
          </p:cNvSpPr>
          <p:nvPr>
            <p:ph type="body" sz="quarter" idx="29"/>
          </p:nvPr>
        </p:nvSpPr>
        <p:spPr>
          <a:xfrm>
            <a:off x="8377519"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69" name="Text Placeholder 41">
            <a:extLst>
              <a:ext uri="{FF2B5EF4-FFF2-40B4-BE49-F238E27FC236}">
                <a16:creationId xmlns:a16="http://schemas.microsoft.com/office/drawing/2014/main" id="{65EB313C-5EEA-4E13-8805-52430C289509}"/>
              </a:ext>
            </a:extLst>
          </p:cNvPr>
          <p:cNvSpPr>
            <a:spLocks noGrp="1"/>
          </p:cNvSpPr>
          <p:nvPr>
            <p:ph type="body" sz="quarter" idx="30"/>
          </p:nvPr>
        </p:nvSpPr>
        <p:spPr>
          <a:xfrm>
            <a:off x="10207396"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72" name="Text Placeholder 70">
            <a:extLst>
              <a:ext uri="{FF2B5EF4-FFF2-40B4-BE49-F238E27FC236}">
                <a16:creationId xmlns:a16="http://schemas.microsoft.com/office/drawing/2014/main" id="{8AA74D71-A200-4835-B1C7-C96BAE5A1B0D}"/>
              </a:ext>
            </a:extLst>
          </p:cNvPr>
          <p:cNvSpPr>
            <a:spLocks noGrp="1"/>
          </p:cNvSpPr>
          <p:nvPr>
            <p:ph type="body" sz="quarter" idx="31"/>
          </p:nvPr>
        </p:nvSpPr>
        <p:spPr>
          <a:xfrm>
            <a:off x="479425" y="5524500"/>
            <a:ext cx="5437188" cy="539750"/>
          </a:xfrm>
          <a:solidFill>
            <a:schemeClr val="bg2"/>
          </a:solidFill>
        </p:spPr>
        <p:txBody>
          <a:bodyPr anchor="ctr">
            <a:normAutofit/>
          </a:bodyPr>
          <a:lstStyle>
            <a:lvl1pPr algn="ctr">
              <a:defRPr sz="1600">
                <a:solidFill>
                  <a:schemeClr val="bg1"/>
                </a:solidFill>
              </a:defRPr>
            </a:lvl1pPr>
          </a:lstStyle>
          <a:p>
            <a:pPr lvl="0"/>
            <a:r>
              <a:rPr lang="en-US" dirty="0"/>
              <a:t>Click to edit Master text styles</a:t>
            </a:r>
          </a:p>
        </p:txBody>
      </p:sp>
      <p:sp>
        <p:nvSpPr>
          <p:cNvPr id="77" name="Text Placeholder 70">
            <a:extLst>
              <a:ext uri="{FF2B5EF4-FFF2-40B4-BE49-F238E27FC236}">
                <a16:creationId xmlns:a16="http://schemas.microsoft.com/office/drawing/2014/main" id="{52E33758-6D0B-4262-B26F-DDD7973B79CD}"/>
              </a:ext>
            </a:extLst>
          </p:cNvPr>
          <p:cNvSpPr>
            <a:spLocks noGrp="1"/>
          </p:cNvSpPr>
          <p:nvPr>
            <p:ph type="body" sz="quarter" idx="32"/>
          </p:nvPr>
        </p:nvSpPr>
        <p:spPr>
          <a:xfrm>
            <a:off x="6275387" y="5524500"/>
            <a:ext cx="1729409" cy="539750"/>
          </a:xfrm>
          <a:solidFill>
            <a:schemeClr val="bg2"/>
          </a:solidFill>
        </p:spPr>
        <p:txBody>
          <a:bodyPr anchor="ctr">
            <a:normAutofit/>
          </a:bodyPr>
          <a:lstStyle>
            <a:lvl1pPr algn="ctr">
              <a:defRPr sz="1600">
                <a:solidFill>
                  <a:schemeClr val="bg1"/>
                </a:solidFill>
              </a:defRPr>
            </a:lvl1pPr>
          </a:lstStyle>
          <a:p>
            <a:pPr lvl="0"/>
            <a:r>
              <a:rPr lang="en-US" dirty="0"/>
              <a:t>Click to edit Master text styles</a:t>
            </a:r>
          </a:p>
        </p:txBody>
      </p:sp>
      <p:sp>
        <p:nvSpPr>
          <p:cNvPr id="78" name="Text Placeholder 70">
            <a:extLst>
              <a:ext uri="{FF2B5EF4-FFF2-40B4-BE49-F238E27FC236}">
                <a16:creationId xmlns:a16="http://schemas.microsoft.com/office/drawing/2014/main" id="{A46D695F-1C75-4654-8032-DC5F49ED2F0C}"/>
              </a:ext>
            </a:extLst>
          </p:cNvPr>
          <p:cNvSpPr>
            <a:spLocks noGrp="1"/>
          </p:cNvSpPr>
          <p:nvPr>
            <p:ph type="body" sz="quarter" idx="33"/>
          </p:nvPr>
        </p:nvSpPr>
        <p:spPr>
          <a:xfrm>
            <a:off x="8128503" y="5524500"/>
            <a:ext cx="1729409" cy="539750"/>
          </a:xfrm>
          <a:solidFill>
            <a:schemeClr val="bg2"/>
          </a:solidFill>
        </p:spPr>
        <p:txBody>
          <a:bodyPr anchor="ctr">
            <a:normAutofit/>
          </a:bodyPr>
          <a:lstStyle>
            <a:lvl1pPr algn="ctr">
              <a:defRPr sz="1600">
                <a:solidFill>
                  <a:schemeClr val="bg1"/>
                </a:solidFill>
              </a:defRPr>
            </a:lvl1pPr>
          </a:lstStyle>
          <a:p>
            <a:pPr lvl="0"/>
            <a:r>
              <a:rPr lang="en-US" dirty="0"/>
              <a:t>Click to edit Master text styles</a:t>
            </a:r>
          </a:p>
        </p:txBody>
      </p:sp>
      <p:sp>
        <p:nvSpPr>
          <p:cNvPr id="79" name="Text Placeholder 70">
            <a:extLst>
              <a:ext uri="{FF2B5EF4-FFF2-40B4-BE49-F238E27FC236}">
                <a16:creationId xmlns:a16="http://schemas.microsoft.com/office/drawing/2014/main" id="{0269B909-A130-43BF-8FBE-F3689C615F8E}"/>
              </a:ext>
            </a:extLst>
          </p:cNvPr>
          <p:cNvSpPr>
            <a:spLocks noGrp="1"/>
          </p:cNvSpPr>
          <p:nvPr>
            <p:ph type="body" sz="quarter" idx="34"/>
          </p:nvPr>
        </p:nvSpPr>
        <p:spPr>
          <a:xfrm>
            <a:off x="9981620" y="5524500"/>
            <a:ext cx="1729409" cy="539750"/>
          </a:xfrm>
          <a:solidFill>
            <a:schemeClr val="bg2"/>
          </a:solidFill>
        </p:spPr>
        <p:txBody>
          <a:bodyPr anchor="ctr">
            <a:normAutofit/>
          </a:bodyPr>
          <a:lstStyle>
            <a:lvl1pPr algn="ctr">
              <a:defRPr sz="1600">
                <a:solidFill>
                  <a:schemeClr val="bg1"/>
                </a:solidFill>
              </a:defRPr>
            </a:lvl1pPr>
          </a:lstStyle>
          <a:p>
            <a:pPr lvl="0"/>
            <a:r>
              <a:rPr lang="en-US" dirty="0"/>
              <a:t>Click to edit Master text styles</a:t>
            </a:r>
          </a:p>
        </p:txBody>
      </p:sp>
      <p:sp>
        <p:nvSpPr>
          <p:cNvPr id="80" name="Picture Placeholder 3">
            <a:extLst>
              <a:ext uri="{FF2B5EF4-FFF2-40B4-BE49-F238E27FC236}">
                <a16:creationId xmlns:a16="http://schemas.microsoft.com/office/drawing/2014/main" id="{B5D471D5-7630-4A20-A4D0-D369DCA198CE}"/>
              </a:ext>
            </a:extLst>
          </p:cNvPr>
          <p:cNvSpPr>
            <a:spLocks noGrp="1"/>
          </p:cNvSpPr>
          <p:nvPr>
            <p:ph type="pic" sz="quarter" idx="25"/>
          </p:nvPr>
        </p:nvSpPr>
        <p:spPr>
          <a:xfrm>
            <a:off x="6528550" y="3301176"/>
            <a:ext cx="1260036" cy="1235868"/>
          </a:xfrm>
          <a:solidFill>
            <a:schemeClr val="bg1"/>
          </a:solidFill>
        </p:spPr>
        <p:txBody>
          <a:bodyPr/>
          <a:lstStyle/>
          <a:p>
            <a:endParaRPr lang="en-GB"/>
          </a:p>
        </p:txBody>
      </p:sp>
      <p:sp>
        <p:nvSpPr>
          <p:cNvPr id="81" name="Picture Placeholder 3">
            <a:extLst>
              <a:ext uri="{FF2B5EF4-FFF2-40B4-BE49-F238E27FC236}">
                <a16:creationId xmlns:a16="http://schemas.microsoft.com/office/drawing/2014/main" id="{60D43ACC-4F44-4D3D-A490-066889B63FAD}"/>
              </a:ext>
            </a:extLst>
          </p:cNvPr>
          <p:cNvSpPr>
            <a:spLocks noGrp="1"/>
          </p:cNvSpPr>
          <p:nvPr>
            <p:ph type="pic" sz="quarter" idx="26"/>
          </p:nvPr>
        </p:nvSpPr>
        <p:spPr>
          <a:xfrm>
            <a:off x="8363190" y="3301176"/>
            <a:ext cx="1260036" cy="1235868"/>
          </a:xfrm>
          <a:solidFill>
            <a:schemeClr val="bg1"/>
          </a:solidFill>
        </p:spPr>
        <p:txBody>
          <a:bodyPr/>
          <a:lstStyle/>
          <a:p>
            <a:endParaRPr lang="en-GB"/>
          </a:p>
        </p:txBody>
      </p:sp>
      <p:sp>
        <p:nvSpPr>
          <p:cNvPr id="82" name="Picture Placeholder 3">
            <a:extLst>
              <a:ext uri="{FF2B5EF4-FFF2-40B4-BE49-F238E27FC236}">
                <a16:creationId xmlns:a16="http://schemas.microsoft.com/office/drawing/2014/main" id="{6A3DD617-3426-4E5F-87BC-D9B791574FB5}"/>
              </a:ext>
            </a:extLst>
          </p:cNvPr>
          <p:cNvSpPr>
            <a:spLocks noGrp="1"/>
          </p:cNvSpPr>
          <p:nvPr>
            <p:ph type="pic" sz="quarter" idx="27"/>
          </p:nvPr>
        </p:nvSpPr>
        <p:spPr>
          <a:xfrm>
            <a:off x="10197830" y="3301176"/>
            <a:ext cx="1260036" cy="1235868"/>
          </a:xfrm>
          <a:solidFill>
            <a:schemeClr val="bg1"/>
          </a:solidFill>
        </p:spPr>
        <p:txBody>
          <a:bodyPr/>
          <a:lstStyle/>
          <a:p>
            <a:endParaRPr lang="en-GB"/>
          </a:p>
        </p:txBody>
      </p:sp>
    </p:spTree>
    <p:extLst>
      <p:ext uri="{BB962C8B-B14F-4D97-AF65-F5344CB8AC3E}">
        <p14:creationId xmlns:p14="http://schemas.microsoft.com/office/powerpoint/2010/main" val="380186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m intro_02">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87A37BB4-B23A-4B4F-9488-762B276D9B08}"/>
              </a:ext>
            </a:extLst>
          </p:cNvPr>
          <p:cNvSpPr/>
          <p:nvPr userDrawn="1"/>
        </p:nvSpPr>
        <p:spPr>
          <a:xfrm>
            <a:off x="0" y="2895600"/>
            <a:ext cx="12192000" cy="2895600"/>
          </a:xfrm>
          <a:prstGeom prst="rect">
            <a:avLst/>
          </a:prstGeom>
          <a:solidFill>
            <a:srgbClr val="EF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Picture Placeholder 3">
            <a:extLst>
              <a:ext uri="{FF2B5EF4-FFF2-40B4-BE49-F238E27FC236}">
                <a16:creationId xmlns:a16="http://schemas.microsoft.com/office/drawing/2014/main" id="{586CE01F-DA32-4EFC-961B-93C7963BCE2B}"/>
              </a:ext>
            </a:extLst>
          </p:cNvPr>
          <p:cNvSpPr>
            <a:spLocks noGrp="1"/>
          </p:cNvSpPr>
          <p:nvPr>
            <p:ph type="pic" sz="quarter" idx="14"/>
          </p:nvPr>
        </p:nvSpPr>
        <p:spPr>
          <a:xfrm>
            <a:off x="7407275" y="1435100"/>
            <a:ext cx="1470025" cy="1460500"/>
          </a:xfrm>
          <a:solidFill>
            <a:schemeClr val="bg1"/>
          </a:solidFill>
        </p:spPr>
        <p:txBody>
          <a:bodyPr/>
          <a:lstStyle/>
          <a:p>
            <a:endParaRPr lang="en-GB" dirty="0"/>
          </a:p>
        </p:txBody>
      </p:sp>
      <p:sp>
        <p:nvSpPr>
          <p:cNvPr id="5" name="Date Placeholder 4">
            <a:extLst>
              <a:ext uri="{FF2B5EF4-FFF2-40B4-BE49-F238E27FC236}">
                <a16:creationId xmlns:a16="http://schemas.microsoft.com/office/drawing/2014/main" id="{DBB96452-7340-4975-8DD5-6754007EAD9A}"/>
              </a:ext>
            </a:extLst>
          </p:cNvPr>
          <p:cNvSpPr>
            <a:spLocks noGrp="1"/>
          </p:cNvSpPr>
          <p:nvPr>
            <p:ph type="dt" sz="half" idx="10"/>
          </p:nvPr>
        </p:nvSpPr>
        <p:spPr/>
        <p:txBody>
          <a:bodyPr/>
          <a:lstStyle/>
          <a:p>
            <a:endParaRPr lang="en-GB" sz="1100" dirty="0"/>
          </a:p>
        </p:txBody>
      </p:sp>
      <p:sp>
        <p:nvSpPr>
          <p:cNvPr id="6" name="Footer Placeholder 5">
            <a:extLst>
              <a:ext uri="{FF2B5EF4-FFF2-40B4-BE49-F238E27FC236}">
                <a16:creationId xmlns:a16="http://schemas.microsoft.com/office/drawing/2014/main" id="{5F3153AF-E777-4579-8D05-5DFC9583C9C4}"/>
              </a:ext>
            </a:extLst>
          </p:cNvPr>
          <p:cNvSpPr>
            <a:spLocks noGrp="1"/>
          </p:cNvSpPr>
          <p:nvPr>
            <p:ph type="ftr" sz="quarter" idx="11"/>
          </p:nvPr>
        </p:nvSpPr>
        <p:spPr/>
        <p:txBody>
          <a:bodyPr/>
          <a:lstStyle/>
          <a:p>
            <a:r>
              <a:rPr lang="en-GB" sz="1100"/>
              <a:t>Insert sources/footer here </a:t>
            </a:r>
            <a:endParaRPr lang="en-GB" sz="1100" dirty="0"/>
          </a:p>
        </p:txBody>
      </p:sp>
      <p:sp>
        <p:nvSpPr>
          <p:cNvPr id="7" name="Slide Number Placeholder 6">
            <a:extLst>
              <a:ext uri="{FF2B5EF4-FFF2-40B4-BE49-F238E27FC236}">
                <a16:creationId xmlns:a16="http://schemas.microsoft.com/office/drawing/2014/main" id="{D8262C03-B5D4-4591-A4FE-A981DA0190D4}"/>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2" name="Title 1">
            <a:extLst>
              <a:ext uri="{FF2B5EF4-FFF2-40B4-BE49-F238E27FC236}">
                <a16:creationId xmlns:a16="http://schemas.microsoft.com/office/drawing/2014/main" id="{3872D6A4-F7D8-493F-A3AC-0AC8CED670CC}"/>
              </a:ext>
            </a:extLst>
          </p:cNvPr>
          <p:cNvSpPr>
            <a:spLocks noGrp="1"/>
          </p:cNvSpPr>
          <p:nvPr>
            <p:ph type="title"/>
          </p:nvPr>
        </p:nvSpPr>
        <p:spPr/>
        <p:txBody>
          <a:bodyPr/>
          <a:lstStyle/>
          <a:p>
            <a:r>
              <a:rPr lang="en-US"/>
              <a:t>Click to edit Master title style</a:t>
            </a:r>
            <a:endParaRPr lang="en-GB"/>
          </a:p>
        </p:txBody>
      </p:sp>
      <p:sp>
        <p:nvSpPr>
          <p:cNvPr id="43" name="Text Placeholder 41">
            <a:extLst>
              <a:ext uri="{FF2B5EF4-FFF2-40B4-BE49-F238E27FC236}">
                <a16:creationId xmlns:a16="http://schemas.microsoft.com/office/drawing/2014/main" id="{FC4D217E-4E19-4319-8FB8-B8BE092F6AC0}"/>
              </a:ext>
            </a:extLst>
          </p:cNvPr>
          <p:cNvSpPr>
            <a:spLocks noGrp="1"/>
          </p:cNvSpPr>
          <p:nvPr userDrawn="1">
            <p:ph type="body" sz="quarter" idx="15"/>
          </p:nvPr>
        </p:nvSpPr>
        <p:spPr>
          <a:xfrm>
            <a:off x="3205163" y="1627188"/>
            <a:ext cx="1993900" cy="1071562"/>
          </a:xfrm>
        </p:spPr>
        <p:txBody>
          <a:bodyPr>
            <a:noAutofit/>
          </a:bodyPr>
          <a:lstStyle>
            <a:lvl1pPr>
              <a:defRPr sz="1800"/>
            </a:lvl1pPr>
            <a:lvl2pPr marL="0" indent="0">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Master text styles</a:t>
            </a:r>
          </a:p>
          <a:p>
            <a:pPr lvl="1"/>
            <a:r>
              <a:rPr lang="en-US" dirty="0"/>
              <a:t>Second level</a:t>
            </a:r>
          </a:p>
        </p:txBody>
      </p:sp>
      <p:sp>
        <p:nvSpPr>
          <p:cNvPr id="44" name="Text Placeholder 41">
            <a:extLst>
              <a:ext uri="{FF2B5EF4-FFF2-40B4-BE49-F238E27FC236}">
                <a16:creationId xmlns:a16="http://schemas.microsoft.com/office/drawing/2014/main" id="{3328B7EB-C31D-45B4-89C9-00C12AC6BC40}"/>
              </a:ext>
            </a:extLst>
          </p:cNvPr>
          <p:cNvSpPr>
            <a:spLocks noGrp="1"/>
          </p:cNvSpPr>
          <p:nvPr userDrawn="1">
            <p:ph type="body" sz="quarter" idx="16"/>
          </p:nvPr>
        </p:nvSpPr>
        <p:spPr>
          <a:xfrm>
            <a:off x="9003719" y="1627188"/>
            <a:ext cx="1993900" cy="1071562"/>
          </a:xfrm>
        </p:spPr>
        <p:txBody>
          <a:bodyPr>
            <a:noAutofit/>
          </a:bodyPr>
          <a:lstStyle>
            <a:lvl1pPr>
              <a:defRPr sz="1800"/>
            </a:lvl1pPr>
            <a:lvl2pPr marL="0" indent="0">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Master text styles</a:t>
            </a:r>
          </a:p>
          <a:p>
            <a:pPr lvl="1"/>
            <a:r>
              <a:rPr lang="en-US" dirty="0"/>
              <a:t>Second level</a:t>
            </a:r>
          </a:p>
        </p:txBody>
      </p:sp>
      <p:sp>
        <p:nvSpPr>
          <p:cNvPr id="49" name="Picture Placeholder 3">
            <a:extLst>
              <a:ext uri="{FF2B5EF4-FFF2-40B4-BE49-F238E27FC236}">
                <a16:creationId xmlns:a16="http://schemas.microsoft.com/office/drawing/2014/main" id="{BC06BB18-14CF-401A-B45E-F82D4B9ADDB1}"/>
              </a:ext>
            </a:extLst>
          </p:cNvPr>
          <p:cNvSpPr>
            <a:spLocks noGrp="1"/>
          </p:cNvSpPr>
          <p:nvPr>
            <p:ph type="pic" sz="quarter" idx="17"/>
          </p:nvPr>
        </p:nvSpPr>
        <p:spPr>
          <a:xfrm>
            <a:off x="727713" y="3301176"/>
            <a:ext cx="1260036" cy="1235868"/>
          </a:xfrm>
          <a:solidFill>
            <a:schemeClr val="bg1"/>
          </a:solidFill>
        </p:spPr>
        <p:txBody>
          <a:bodyPr/>
          <a:lstStyle/>
          <a:p>
            <a:endParaRPr lang="en-GB"/>
          </a:p>
        </p:txBody>
      </p:sp>
      <p:sp>
        <p:nvSpPr>
          <p:cNvPr id="50" name="Picture Placeholder 3">
            <a:extLst>
              <a:ext uri="{FF2B5EF4-FFF2-40B4-BE49-F238E27FC236}">
                <a16:creationId xmlns:a16="http://schemas.microsoft.com/office/drawing/2014/main" id="{3957B6DC-D7EE-40C3-8D77-18EA298311F7}"/>
              </a:ext>
            </a:extLst>
          </p:cNvPr>
          <p:cNvSpPr>
            <a:spLocks noGrp="1"/>
          </p:cNvSpPr>
          <p:nvPr>
            <p:ph type="pic" sz="quarter" idx="18"/>
          </p:nvPr>
        </p:nvSpPr>
        <p:spPr>
          <a:xfrm>
            <a:off x="2576457" y="3301176"/>
            <a:ext cx="1260036" cy="1235868"/>
          </a:xfrm>
          <a:solidFill>
            <a:schemeClr val="bg1"/>
          </a:solidFill>
        </p:spPr>
        <p:txBody>
          <a:bodyPr/>
          <a:lstStyle/>
          <a:p>
            <a:endParaRPr lang="en-GB" dirty="0"/>
          </a:p>
        </p:txBody>
      </p:sp>
      <p:sp>
        <p:nvSpPr>
          <p:cNvPr id="52" name="Picture Placeholder 3">
            <a:extLst>
              <a:ext uri="{FF2B5EF4-FFF2-40B4-BE49-F238E27FC236}">
                <a16:creationId xmlns:a16="http://schemas.microsoft.com/office/drawing/2014/main" id="{69853F33-A735-4E6F-ABBE-8BB3466FE224}"/>
              </a:ext>
            </a:extLst>
          </p:cNvPr>
          <p:cNvSpPr>
            <a:spLocks noGrp="1"/>
          </p:cNvSpPr>
          <p:nvPr>
            <p:ph type="pic" sz="quarter" idx="20"/>
          </p:nvPr>
        </p:nvSpPr>
        <p:spPr>
          <a:xfrm>
            <a:off x="4425200" y="3301176"/>
            <a:ext cx="1260036" cy="1235868"/>
          </a:xfrm>
          <a:solidFill>
            <a:schemeClr val="bg1"/>
          </a:solidFill>
        </p:spPr>
        <p:txBody>
          <a:bodyPr/>
          <a:lstStyle/>
          <a:p>
            <a:endParaRPr lang="en-GB" dirty="0"/>
          </a:p>
        </p:txBody>
      </p:sp>
      <p:sp>
        <p:nvSpPr>
          <p:cNvPr id="55" name="Text Placeholder 41">
            <a:extLst>
              <a:ext uri="{FF2B5EF4-FFF2-40B4-BE49-F238E27FC236}">
                <a16:creationId xmlns:a16="http://schemas.microsoft.com/office/drawing/2014/main" id="{72B0DA15-0ADD-44F7-817B-EC9B1F79E08B}"/>
              </a:ext>
            </a:extLst>
          </p:cNvPr>
          <p:cNvSpPr>
            <a:spLocks noGrp="1"/>
          </p:cNvSpPr>
          <p:nvPr>
            <p:ph type="body" sz="quarter" idx="21"/>
          </p:nvPr>
        </p:nvSpPr>
        <p:spPr>
          <a:xfrm>
            <a:off x="737279"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56" name="Text Placeholder 41">
            <a:extLst>
              <a:ext uri="{FF2B5EF4-FFF2-40B4-BE49-F238E27FC236}">
                <a16:creationId xmlns:a16="http://schemas.microsoft.com/office/drawing/2014/main" id="{F89BF58E-A3DA-4BE9-8CE4-6441F3A0D422}"/>
              </a:ext>
            </a:extLst>
          </p:cNvPr>
          <p:cNvSpPr>
            <a:spLocks noGrp="1"/>
          </p:cNvSpPr>
          <p:nvPr>
            <p:ph type="body" sz="quarter" idx="22"/>
          </p:nvPr>
        </p:nvSpPr>
        <p:spPr>
          <a:xfrm>
            <a:off x="2586023"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58" name="Text Placeholder 41">
            <a:extLst>
              <a:ext uri="{FF2B5EF4-FFF2-40B4-BE49-F238E27FC236}">
                <a16:creationId xmlns:a16="http://schemas.microsoft.com/office/drawing/2014/main" id="{4463C9C2-6AB1-4079-A39C-60A99776F159}"/>
              </a:ext>
            </a:extLst>
          </p:cNvPr>
          <p:cNvSpPr>
            <a:spLocks noGrp="1"/>
          </p:cNvSpPr>
          <p:nvPr>
            <p:ph type="body" sz="quarter" idx="24"/>
          </p:nvPr>
        </p:nvSpPr>
        <p:spPr>
          <a:xfrm>
            <a:off x="4434766"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67" name="Text Placeholder 41">
            <a:extLst>
              <a:ext uri="{FF2B5EF4-FFF2-40B4-BE49-F238E27FC236}">
                <a16:creationId xmlns:a16="http://schemas.microsoft.com/office/drawing/2014/main" id="{01F38A40-4CF1-46EA-A3F8-D69D5C20EE18}"/>
              </a:ext>
            </a:extLst>
          </p:cNvPr>
          <p:cNvSpPr>
            <a:spLocks noGrp="1"/>
          </p:cNvSpPr>
          <p:nvPr>
            <p:ph type="body" sz="quarter" idx="28"/>
          </p:nvPr>
        </p:nvSpPr>
        <p:spPr>
          <a:xfrm>
            <a:off x="6547641"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68" name="Text Placeholder 41">
            <a:extLst>
              <a:ext uri="{FF2B5EF4-FFF2-40B4-BE49-F238E27FC236}">
                <a16:creationId xmlns:a16="http://schemas.microsoft.com/office/drawing/2014/main" id="{0F8DDC8F-292F-4EE5-9CB9-9C7680070BBC}"/>
              </a:ext>
            </a:extLst>
          </p:cNvPr>
          <p:cNvSpPr>
            <a:spLocks noGrp="1"/>
          </p:cNvSpPr>
          <p:nvPr>
            <p:ph type="body" sz="quarter" idx="29"/>
          </p:nvPr>
        </p:nvSpPr>
        <p:spPr>
          <a:xfrm>
            <a:off x="8377519"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69" name="Text Placeholder 41">
            <a:extLst>
              <a:ext uri="{FF2B5EF4-FFF2-40B4-BE49-F238E27FC236}">
                <a16:creationId xmlns:a16="http://schemas.microsoft.com/office/drawing/2014/main" id="{65EB313C-5EEA-4E13-8805-52430C289509}"/>
              </a:ext>
            </a:extLst>
          </p:cNvPr>
          <p:cNvSpPr>
            <a:spLocks noGrp="1"/>
          </p:cNvSpPr>
          <p:nvPr>
            <p:ph type="body" sz="quarter" idx="30"/>
          </p:nvPr>
        </p:nvSpPr>
        <p:spPr>
          <a:xfrm>
            <a:off x="10207396"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72" name="Text Placeholder 70">
            <a:extLst>
              <a:ext uri="{FF2B5EF4-FFF2-40B4-BE49-F238E27FC236}">
                <a16:creationId xmlns:a16="http://schemas.microsoft.com/office/drawing/2014/main" id="{8AA74D71-A200-4835-B1C7-C96BAE5A1B0D}"/>
              </a:ext>
            </a:extLst>
          </p:cNvPr>
          <p:cNvSpPr>
            <a:spLocks noGrp="1"/>
          </p:cNvSpPr>
          <p:nvPr>
            <p:ph type="body" sz="quarter" idx="31"/>
          </p:nvPr>
        </p:nvSpPr>
        <p:spPr>
          <a:xfrm>
            <a:off x="479425" y="5524500"/>
            <a:ext cx="1729328" cy="539750"/>
          </a:xfrm>
          <a:solidFill>
            <a:schemeClr val="bg2"/>
          </a:solidFill>
        </p:spPr>
        <p:txBody>
          <a:bodyPr anchor="ctr">
            <a:normAutofit/>
          </a:bodyPr>
          <a:lstStyle>
            <a:lvl1pPr algn="ctr">
              <a:defRPr sz="1600">
                <a:solidFill>
                  <a:schemeClr val="bg1"/>
                </a:solidFill>
              </a:defRPr>
            </a:lvl1pPr>
          </a:lstStyle>
          <a:p>
            <a:pPr lvl="0"/>
            <a:r>
              <a:rPr lang="en-US" dirty="0"/>
              <a:t>Click to edit Master text styles</a:t>
            </a:r>
          </a:p>
        </p:txBody>
      </p:sp>
      <p:sp>
        <p:nvSpPr>
          <p:cNvPr id="77" name="Text Placeholder 70">
            <a:extLst>
              <a:ext uri="{FF2B5EF4-FFF2-40B4-BE49-F238E27FC236}">
                <a16:creationId xmlns:a16="http://schemas.microsoft.com/office/drawing/2014/main" id="{52E33758-6D0B-4262-B26F-DDD7973B79CD}"/>
              </a:ext>
            </a:extLst>
          </p:cNvPr>
          <p:cNvSpPr>
            <a:spLocks noGrp="1"/>
          </p:cNvSpPr>
          <p:nvPr>
            <p:ph type="body" sz="quarter" idx="32"/>
          </p:nvPr>
        </p:nvSpPr>
        <p:spPr>
          <a:xfrm>
            <a:off x="6275387" y="5524500"/>
            <a:ext cx="1729409" cy="539750"/>
          </a:xfrm>
          <a:solidFill>
            <a:schemeClr val="bg2"/>
          </a:solidFill>
        </p:spPr>
        <p:txBody>
          <a:bodyPr anchor="ctr">
            <a:normAutofit/>
          </a:bodyPr>
          <a:lstStyle>
            <a:lvl1pPr algn="ctr">
              <a:defRPr sz="1600">
                <a:solidFill>
                  <a:schemeClr val="bg1"/>
                </a:solidFill>
              </a:defRPr>
            </a:lvl1pPr>
          </a:lstStyle>
          <a:p>
            <a:pPr lvl="0"/>
            <a:r>
              <a:rPr lang="en-US" dirty="0"/>
              <a:t>Click to edit Master text styles</a:t>
            </a:r>
          </a:p>
        </p:txBody>
      </p:sp>
      <p:sp>
        <p:nvSpPr>
          <p:cNvPr id="78" name="Text Placeholder 70">
            <a:extLst>
              <a:ext uri="{FF2B5EF4-FFF2-40B4-BE49-F238E27FC236}">
                <a16:creationId xmlns:a16="http://schemas.microsoft.com/office/drawing/2014/main" id="{A46D695F-1C75-4654-8032-DC5F49ED2F0C}"/>
              </a:ext>
            </a:extLst>
          </p:cNvPr>
          <p:cNvSpPr>
            <a:spLocks noGrp="1"/>
          </p:cNvSpPr>
          <p:nvPr>
            <p:ph type="body" sz="quarter" idx="33"/>
          </p:nvPr>
        </p:nvSpPr>
        <p:spPr>
          <a:xfrm>
            <a:off x="8128503" y="5524500"/>
            <a:ext cx="1729409" cy="539750"/>
          </a:xfrm>
          <a:solidFill>
            <a:schemeClr val="bg2"/>
          </a:solidFill>
        </p:spPr>
        <p:txBody>
          <a:bodyPr anchor="ctr">
            <a:normAutofit/>
          </a:bodyPr>
          <a:lstStyle>
            <a:lvl1pPr algn="ctr">
              <a:defRPr sz="1600">
                <a:solidFill>
                  <a:schemeClr val="bg1"/>
                </a:solidFill>
              </a:defRPr>
            </a:lvl1pPr>
          </a:lstStyle>
          <a:p>
            <a:pPr lvl="0"/>
            <a:r>
              <a:rPr lang="en-US" dirty="0"/>
              <a:t>Click to edit Master text styles</a:t>
            </a:r>
          </a:p>
        </p:txBody>
      </p:sp>
      <p:sp>
        <p:nvSpPr>
          <p:cNvPr id="79" name="Text Placeholder 70">
            <a:extLst>
              <a:ext uri="{FF2B5EF4-FFF2-40B4-BE49-F238E27FC236}">
                <a16:creationId xmlns:a16="http://schemas.microsoft.com/office/drawing/2014/main" id="{0269B909-A130-43BF-8FBE-F3689C615F8E}"/>
              </a:ext>
            </a:extLst>
          </p:cNvPr>
          <p:cNvSpPr>
            <a:spLocks noGrp="1"/>
          </p:cNvSpPr>
          <p:nvPr>
            <p:ph type="body" sz="quarter" idx="34"/>
          </p:nvPr>
        </p:nvSpPr>
        <p:spPr>
          <a:xfrm>
            <a:off x="9981620" y="5524500"/>
            <a:ext cx="1729409" cy="539750"/>
          </a:xfrm>
          <a:solidFill>
            <a:schemeClr val="bg2"/>
          </a:solidFill>
        </p:spPr>
        <p:txBody>
          <a:bodyPr anchor="ctr">
            <a:normAutofit/>
          </a:bodyPr>
          <a:lstStyle>
            <a:lvl1pPr algn="ctr">
              <a:defRPr sz="1600">
                <a:solidFill>
                  <a:schemeClr val="bg1"/>
                </a:solidFill>
              </a:defRPr>
            </a:lvl1pPr>
          </a:lstStyle>
          <a:p>
            <a:pPr lvl="0"/>
            <a:r>
              <a:rPr lang="en-US" dirty="0"/>
              <a:t>Click to edit Master text styles</a:t>
            </a:r>
          </a:p>
        </p:txBody>
      </p:sp>
      <p:sp>
        <p:nvSpPr>
          <p:cNvPr id="92" name="Text Placeholder 70">
            <a:extLst>
              <a:ext uri="{FF2B5EF4-FFF2-40B4-BE49-F238E27FC236}">
                <a16:creationId xmlns:a16="http://schemas.microsoft.com/office/drawing/2014/main" id="{DC94C361-C6E8-48DE-98E2-6F7AAB3D31EF}"/>
              </a:ext>
            </a:extLst>
          </p:cNvPr>
          <p:cNvSpPr>
            <a:spLocks noGrp="1"/>
          </p:cNvSpPr>
          <p:nvPr>
            <p:ph type="body" sz="quarter" idx="35"/>
          </p:nvPr>
        </p:nvSpPr>
        <p:spPr>
          <a:xfrm>
            <a:off x="4186238" y="5524500"/>
            <a:ext cx="1729328" cy="539750"/>
          </a:xfrm>
          <a:solidFill>
            <a:schemeClr val="bg2"/>
          </a:solidFill>
        </p:spPr>
        <p:txBody>
          <a:bodyPr anchor="ctr">
            <a:normAutofit/>
          </a:bodyPr>
          <a:lstStyle>
            <a:lvl1pPr algn="ctr">
              <a:defRPr sz="1600">
                <a:solidFill>
                  <a:schemeClr val="bg1"/>
                </a:solidFill>
              </a:defRPr>
            </a:lvl1pPr>
          </a:lstStyle>
          <a:p>
            <a:pPr lvl="0"/>
            <a:r>
              <a:rPr lang="en-US" dirty="0"/>
              <a:t>Click to edit Master text styles</a:t>
            </a:r>
          </a:p>
        </p:txBody>
      </p:sp>
      <p:sp>
        <p:nvSpPr>
          <p:cNvPr id="93" name="Text Placeholder 70">
            <a:extLst>
              <a:ext uri="{FF2B5EF4-FFF2-40B4-BE49-F238E27FC236}">
                <a16:creationId xmlns:a16="http://schemas.microsoft.com/office/drawing/2014/main" id="{68C1C773-5807-47D3-AB17-F243DF6FA720}"/>
              </a:ext>
            </a:extLst>
          </p:cNvPr>
          <p:cNvSpPr>
            <a:spLocks noGrp="1"/>
          </p:cNvSpPr>
          <p:nvPr>
            <p:ph type="body" sz="quarter" idx="36"/>
          </p:nvPr>
        </p:nvSpPr>
        <p:spPr>
          <a:xfrm>
            <a:off x="2332832" y="5524500"/>
            <a:ext cx="1729328" cy="539750"/>
          </a:xfrm>
          <a:solidFill>
            <a:schemeClr val="bg2"/>
          </a:solidFill>
        </p:spPr>
        <p:txBody>
          <a:bodyPr anchor="ctr">
            <a:normAutofit/>
          </a:bodyPr>
          <a:lstStyle>
            <a:lvl1pPr algn="ctr">
              <a:defRPr sz="1600">
                <a:solidFill>
                  <a:schemeClr val="bg1"/>
                </a:solidFill>
              </a:defRPr>
            </a:lvl1pPr>
          </a:lstStyle>
          <a:p>
            <a:pPr lvl="0"/>
            <a:r>
              <a:rPr lang="en-US" dirty="0"/>
              <a:t>Click to edit Master text styles</a:t>
            </a:r>
          </a:p>
        </p:txBody>
      </p:sp>
      <p:sp>
        <p:nvSpPr>
          <p:cNvPr id="94" name="Picture Placeholder 3">
            <a:extLst>
              <a:ext uri="{FF2B5EF4-FFF2-40B4-BE49-F238E27FC236}">
                <a16:creationId xmlns:a16="http://schemas.microsoft.com/office/drawing/2014/main" id="{8D44A868-5C19-42CA-9C30-753DD4FD2174}"/>
              </a:ext>
            </a:extLst>
          </p:cNvPr>
          <p:cNvSpPr>
            <a:spLocks noGrp="1"/>
          </p:cNvSpPr>
          <p:nvPr>
            <p:ph type="pic" sz="quarter" idx="13"/>
          </p:nvPr>
        </p:nvSpPr>
        <p:spPr>
          <a:xfrm>
            <a:off x="1587500" y="1435100"/>
            <a:ext cx="1470025" cy="1460500"/>
          </a:xfrm>
          <a:solidFill>
            <a:schemeClr val="bg1"/>
          </a:solidFill>
        </p:spPr>
        <p:txBody>
          <a:bodyPr/>
          <a:lstStyle/>
          <a:p>
            <a:endParaRPr lang="en-GB" dirty="0"/>
          </a:p>
        </p:txBody>
      </p:sp>
      <p:sp>
        <p:nvSpPr>
          <p:cNvPr id="96" name="Picture Placeholder 3">
            <a:extLst>
              <a:ext uri="{FF2B5EF4-FFF2-40B4-BE49-F238E27FC236}">
                <a16:creationId xmlns:a16="http://schemas.microsoft.com/office/drawing/2014/main" id="{4321F61D-CA5D-45A1-AA30-18D90AB60131}"/>
              </a:ext>
            </a:extLst>
          </p:cNvPr>
          <p:cNvSpPr>
            <a:spLocks noGrp="1"/>
          </p:cNvSpPr>
          <p:nvPr>
            <p:ph type="pic" sz="quarter" idx="25"/>
          </p:nvPr>
        </p:nvSpPr>
        <p:spPr>
          <a:xfrm>
            <a:off x="6528550" y="3301176"/>
            <a:ext cx="1260036" cy="1235868"/>
          </a:xfrm>
          <a:solidFill>
            <a:schemeClr val="bg1"/>
          </a:solidFill>
        </p:spPr>
        <p:txBody>
          <a:bodyPr/>
          <a:lstStyle/>
          <a:p>
            <a:endParaRPr lang="en-GB" dirty="0"/>
          </a:p>
        </p:txBody>
      </p:sp>
      <p:sp>
        <p:nvSpPr>
          <p:cNvPr id="97" name="Picture Placeholder 3">
            <a:extLst>
              <a:ext uri="{FF2B5EF4-FFF2-40B4-BE49-F238E27FC236}">
                <a16:creationId xmlns:a16="http://schemas.microsoft.com/office/drawing/2014/main" id="{17B7B822-AF4C-4AB6-B44F-B6816942C930}"/>
              </a:ext>
            </a:extLst>
          </p:cNvPr>
          <p:cNvSpPr>
            <a:spLocks noGrp="1"/>
          </p:cNvSpPr>
          <p:nvPr>
            <p:ph type="pic" sz="quarter" idx="26"/>
          </p:nvPr>
        </p:nvSpPr>
        <p:spPr>
          <a:xfrm>
            <a:off x="8363190" y="3301176"/>
            <a:ext cx="1260036" cy="1235868"/>
          </a:xfrm>
          <a:solidFill>
            <a:schemeClr val="bg1"/>
          </a:solidFill>
        </p:spPr>
        <p:txBody>
          <a:bodyPr/>
          <a:lstStyle/>
          <a:p>
            <a:endParaRPr lang="en-GB" dirty="0"/>
          </a:p>
        </p:txBody>
      </p:sp>
      <p:sp>
        <p:nvSpPr>
          <p:cNvPr id="98" name="Picture Placeholder 3">
            <a:extLst>
              <a:ext uri="{FF2B5EF4-FFF2-40B4-BE49-F238E27FC236}">
                <a16:creationId xmlns:a16="http://schemas.microsoft.com/office/drawing/2014/main" id="{9DF2C52E-647F-4686-8BD4-C5BA080CCB00}"/>
              </a:ext>
            </a:extLst>
          </p:cNvPr>
          <p:cNvSpPr>
            <a:spLocks noGrp="1"/>
          </p:cNvSpPr>
          <p:nvPr>
            <p:ph type="pic" sz="quarter" idx="27"/>
          </p:nvPr>
        </p:nvSpPr>
        <p:spPr>
          <a:xfrm>
            <a:off x="10197830" y="3301176"/>
            <a:ext cx="1260036" cy="1235868"/>
          </a:xfrm>
          <a:solidFill>
            <a:schemeClr val="bg1"/>
          </a:solidFill>
        </p:spPr>
        <p:txBody>
          <a:bodyPr/>
          <a:lstStyle/>
          <a:p>
            <a:endParaRPr lang="en-GB"/>
          </a:p>
        </p:txBody>
      </p:sp>
    </p:spTree>
    <p:extLst>
      <p:ext uri="{BB962C8B-B14F-4D97-AF65-F5344CB8AC3E}">
        <p14:creationId xmlns:p14="http://schemas.microsoft.com/office/powerpoint/2010/main" val="27231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am intro_03">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87A37BB4-B23A-4B4F-9488-762B276D9B08}"/>
              </a:ext>
            </a:extLst>
          </p:cNvPr>
          <p:cNvSpPr/>
          <p:nvPr userDrawn="1"/>
        </p:nvSpPr>
        <p:spPr>
          <a:xfrm>
            <a:off x="0" y="2895600"/>
            <a:ext cx="12192000" cy="2895600"/>
          </a:xfrm>
          <a:prstGeom prst="rect">
            <a:avLst/>
          </a:prstGeom>
          <a:solidFill>
            <a:srgbClr val="EF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a:extLst>
              <a:ext uri="{FF2B5EF4-FFF2-40B4-BE49-F238E27FC236}">
                <a16:creationId xmlns:a16="http://schemas.microsoft.com/office/drawing/2014/main" id="{DBB96452-7340-4975-8DD5-6754007EAD9A}"/>
              </a:ext>
            </a:extLst>
          </p:cNvPr>
          <p:cNvSpPr>
            <a:spLocks noGrp="1"/>
          </p:cNvSpPr>
          <p:nvPr>
            <p:ph type="dt" sz="half" idx="10"/>
          </p:nvPr>
        </p:nvSpPr>
        <p:spPr/>
        <p:txBody>
          <a:bodyPr/>
          <a:lstStyle/>
          <a:p>
            <a:endParaRPr lang="en-GB" sz="1100" dirty="0"/>
          </a:p>
        </p:txBody>
      </p:sp>
      <p:sp>
        <p:nvSpPr>
          <p:cNvPr id="6" name="Footer Placeholder 5">
            <a:extLst>
              <a:ext uri="{FF2B5EF4-FFF2-40B4-BE49-F238E27FC236}">
                <a16:creationId xmlns:a16="http://schemas.microsoft.com/office/drawing/2014/main" id="{5F3153AF-E777-4579-8D05-5DFC9583C9C4}"/>
              </a:ext>
            </a:extLst>
          </p:cNvPr>
          <p:cNvSpPr>
            <a:spLocks noGrp="1"/>
          </p:cNvSpPr>
          <p:nvPr>
            <p:ph type="ftr" sz="quarter" idx="11"/>
          </p:nvPr>
        </p:nvSpPr>
        <p:spPr/>
        <p:txBody>
          <a:bodyPr/>
          <a:lstStyle/>
          <a:p>
            <a:r>
              <a:rPr lang="en-GB" sz="1100"/>
              <a:t>Insert sources/footer here </a:t>
            </a:r>
            <a:endParaRPr lang="en-GB" sz="1100" dirty="0"/>
          </a:p>
        </p:txBody>
      </p:sp>
      <p:sp>
        <p:nvSpPr>
          <p:cNvPr id="7" name="Slide Number Placeholder 6">
            <a:extLst>
              <a:ext uri="{FF2B5EF4-FFF2-40B4-BE49-F238E27FC236}">
                <a16:creationId xmlns:a16="http://schemas.microsoft.com/office/drawing/2014/main" id="{D8262C03-B5D4-4591-A4FE-A981DA0190D4}"/>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2" name="Title 1">
            <a:extLst>
              <a:ext uri="{FF2B5EF4-FFF2-40B4-BE49-F238E27FC236}">
                <a16:creationId xmlns:a16="http://schemas.microsoft.com/office/drawing/2014/main" id="{3872D6A4-F7D8-493F-A3AC-0AC8CED670CC}"/>
              </a:ext>
            </a:extLst>
          </p:cNvPr>
          <p:cNvSpPr>
            <a:spLocks noGrp="1"/>
          </p:cNvSpPr>
          <p:nvPr>
            <p:ph type="title"/>
          </p:nvPr>
        </p:nvSpPr>
        <p:spPr/>
        <p:txBody>
          <a:bodyPr/>
          <a:lstStyle/>
          <a:p>
            <a:r>
              <a:rPr lang="en-US"/>
              <a:t>Click to edit Master title style</a:t>
            </a:r>
            <a:endParaRPr lang="en-GB"/>
          </a:p>
        </p:txBody>
      </p:sp>
      <p:sp>
        <p:nvSpPr>
          <p:cNvPr id="43" name="Text Placeholder 41">
            <a:extLst>
              <a:ext uri="{FF2B5EF4-FFF2-40B4-BE49-F238E27FC236}">
                <a16:creationId xmlns:a16="http://schemas.microsoft.com/office/drawing/2014/main" id="{FC4D217E-4E19-4319-8FB8-B8BE092F6AC0}"/>
              </a:ext>
            </a:extLst>
          </p:cNvPr>
          <p:cNvSpPr>
            <a:spLocks noGrp="1"/>
          </p:cNvSpPr>
          <p:nvPr userDrawn="1">
            <p:ph type="body" sz="quarter" idx="15"/>
          </p:nvPr>
        </p:nvSpPr>
        <p:spPr>
          <a:xfrm>
            <a:off x="6969746" y="1627188"/>
            <a:ext cx="1993900" cy="1071562"/>
          </a:xfrm>
        </p:spPr>
        <p:txBody>
          <a:bodyPr>
            <a:noAutofit/>
          </a:bodyPr>
          <a:lstStyle>
            <a:lvl1pPr>
              <a:defRPr sz="1800"/>
            </a:lvl1pPr>
            <a:lvl2pPr marL="0" indent="0">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Master text styles</a:t>
            </a:r>
          </a:p>
          <a:p>
            <a:pPr lvl="1"/>
            <a:r>
              <a:rPr lang="en-US" dirty="0"/>
              <a:t>Second level</a:t>
            </a:r>
          </a:p>
        </p:txBody>
      </p:sp>
      <p:sp>
        <p:nvSpPr>
          <p:cNvPr id="49" name="Picture Placeholder 3">
            <a:extLst>
              <a:ext uri="{FF2B5EF4-FFF2-40B4-BE49-F238E27FC236}">
                <a16:creationId xmlns:a16="http://schemas.microsoft.com/office/drawing/2014/main" id="{BC06BB18-14CF-401A-B45E-F82D4B9ADDB1}"/>
              </a:ext>
            </a:extLst>
          </p:cNvPr>
          <p:cNvSpPr>
            <a:spLocks noGrp="1"/>
          </p:cNvSpPr>
          <p:nvPr>
            <p:ph type="pic" sz="quarter" idx="17"/>
          </p:nvPr>
        </p:nvSpPr>
        <p:spPr>
          <a:xfrm>
            <a:off x="727713" y="3301176"/>
            <a:ext cx="1260036" cy="1235868"/>
          </a:xfrm>
          <a:solidFill>
            <a:schemeClr val="bg1"/>
          </a:solidFill>
        </p:spPr>
        <p:txBody>
          <a:bodyPr/>
          <a:lstStyle/>
          <a:p>
            <a:endParaRPr lang="en-GB"/>
          </a:p>
        </p:txBody>
      </p:sp>
      <p:sp>
        <p:nvSpPr>
          <p:cNvPr id="50" name="Picture Placeholder 3">
            <a:extLst>
              <a:ext uri="{FF2B5EF4-FFF2-40B4-BE49-F238E27FC236}">
                <a16:creationId xmlns:a16="http://schemas.microsoft.com/office/drawing/2014/main" id="{3957B6DC-D7EE-40C3-8D77-18EA298311F7}"/>
              </a:ext>
            </a:extLst>
          </p:cNvPr>
          <p:cNvSpPr>
            <a:spLocks noGrp="1"/>
          </p:cNvSpPr>
          <p:nvPr>
            <p:ph type="pic" sz="quarter" idx="18"/>
          </p:nvPr>
        </p:nvSpPr>
        <p:spPr>
          <a:xfrm>
            <a:off x="2621736" y="3301176"/>
            <a:ext cx="1260036" cy="1235868"/>
          </a:xfrm>
          <a:solidFill>
            <a:schemeClr val="bg1"/>
          </a:solidFill>
        </p:spPr>
        <p:txBody>
          <a:bodyPr/>
          <a:lstStyle/>
          <a:p>
            <a:endParaRPr lang="en-GB" dirty="0"/>
          </a:p>
        </p:txBody>
      </p:sp>
      <p:sp>
        <p:nvSpPr>
          <p:cNvPr id="52" name="Picture Placeholder 3">
            <a:extLst>
              <a:ext uri="{FF2B5EF4-FFF2-40B4-BE49-F238E27FC236}">
                <a16:creationId xmlns:a16="http://schemas.microsoft.com/office/drawing/2014/main" id="{69853F33-A735-4E6F-ABBE-8BB3466FE224}"/>
              </a:ext>
            </a:extLst>
          </p:cNvPr>
          <p:cNvSpPr>
            <a:spLocks noGrp="1"/>
          </p:cNvSpPr>
          <p:nvPr>
            <p:ph type="pic" sz="quarter" idx="20"/>
          </p:nvPr>
        </p:nvSpPr>
        <p:spPr>
          <a:xfrm>
            <a:off x="4515759" y="3301176"/>
            <a:ext cx="1260036" cy="1235868"/>
          </a:xfrm>
          <a:solidFill>
            <a:schemeClr val="bg1"/>
          </a:solidFill>
        </p:spPr>
        <p:txBody>
          <a:bodyPr/>
          <a:lstStyle/>
          <a:p>
            <a:endParaRPr lang="en-GB" dirty="0"/>
          </a:p>
        </p:txBody>
      </p:sp>
      <p:sp>
        <p:nvSpPr>
          <p:cNvPr id="55" name="Text Placeholder 41">
            <a:extLst>
              <a:ext uri="{FF2B5EF4-FFF2-40B4-BE49-F238E27FC236}">
                <a16:creationId xmlns:a16="http://schemas.microsoft.com/office/drawing/2014/main" id="{72B0DA15-0ADD-44F7-817B-EC9B1F79E08B}"/>
              </a:ext>
            </a:extLst>
          </p:cNvPr>
          <p:cNvSpPr>
            <a:spLocks noGrp="1"/>
          </p:cNvSpPr>
          <p:nvPr>
            <p:ph type="body" sz="quarter" idx="21"/>
          </p:nvPr>
        </p:nvSpPr>
        <p:spPr>
          <a:xfrm>
            <a:off x="737279"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56" name="Text Placeholder 41">
            <a:extLst>
              <a:ext uri="{FF2B5EF4-FFF2-40B4-BE49-F238E27FC236}">
                <a16:creationId xmlns:a16="http://schemas.microsoft.com/office/drawing/2014/main" id="{F89BF58E-A3DA-4BE9-8CE4-6441F3A0D422}"/>
              </a:ext>
            </a:extLst>
          </p:cNvPr>
          <p:cNvSpPr>
            <a:spLocks noGrp="1"/>
          </p:cNvSpPr>
          <p:nvPr>
            <p:ph type="body" sz="quarter" idx="22"/>
          </p:nvPr>
        </p:nvSpPr>
        <p:spPr>
          <a:xfrm>
            <a:off x="2631302"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58" name="Text Placeholder 41">
            <a:extLst>
              <a:ext uri="{FF2B5EF4-FFF2-40B4-BE49-F238E27FC236}">
                <a16:creationId xmlns:a16="http://schemas.microsoft.com/office/drawing/2014/main" id="{4463C9C2-6AB1-4079-A39C-60A99776F159}"/>
              </a:ext>
            </a:extLst>
          </p:cNvPr>
          <p:cNvSpPr>
            <a:spLocks noGrp="1"/>
          </p:cNvSpPr>
          <p:nvPr>
            <p:ph type="body" sz="quarter" idx="24"/>
          </p:nvPr>
        </p:nvSpPr>
        <p:spPr>
          <a:xfrm>
            <a:off x="4525325"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67" name="Text Placeholder 41">
            <a:extLst>
              <a:ext uri="{FF2B5EF4-FFF2-40B4-BE49-F238E27FC236}">
                <a16:creationId xmlns:a16="http://schemas.microsoft.com/office/drawing/2014/main" id="{01F38A40-4CF1-46EA-A3F8-D69D5C20EE18}"/>
              </a:ext>
            </a:extLst>
          </p:cNvPr>
          <p:cNvSpPr>
            <a:spLocks noGrp="1"/>
          </p:cNvSpPr>
          <p:nvPr>
            <p:ph type="body" sz="quarter" idx="28"/>
          </p:nvPr>
        </p:nvSpPr>
        <p:spPr>
          <a:xfrm>
            <a:off x="6419348"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68" name="Text Placeholder 41">
            <a:extLst>
              <a:ext uri="{FF2B5EF4-FFF2-40B4-BE49-F238E27FC236}">
                <a16:creationId xmlns:a16="http://schemas.microsoft.com/office/drawing/2014/main" id="{0F8DDC8F-292F-4EE5-9CB9-9C7680070BBC}"/>
              </a:ext>
            </a:extLst>
          </p:cNvPr>
          <p:cNvSpPr>
            <a:spLocks noGrp="1"/>
          </p:cNvSpPr>
          <p:nvPr>
            <p:ph type="body" sz="quarter" idx="29"/>
          </p:nvPr>
        </p:nvSpPr>
        <p:spPr>
          <a:xfrm>
            <a:off x="8313371"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69" name="Text Placeholder 41">
            <a:extLst>
              <a:ext uri="{FF2B5EF4-FFF2-40B4-BE49-F238E27FC236}">
                <a16:creationId xmlns:a16="http://schemas.microsoft.com/office/drawing/2014/main" id="{65EB313C-5EEA-4E13-8805-52430C289509}"/>
              </a:ext>
            </a:extLst>
          </p:cNvPr>
          <p:cNvSpPr>
            <a:spLocks noGrp="1"/>
          </p:cNvSpPr>
          <p:nvPr>
            <p:ph type="body" sz="quarter" idx="30"/>
          </p:nvPr>
        </p:nvSpPr>
        <p:spPr>
          <a:xfrm>
            <a:off x="10207396" y="4703762"/>
            <a:ext cx="1250470" cy="725487"/>
          </a:xfrm>
        </p:spPr>
        <p:txBody>
          <a:bodyPr>
            <a:noAutofit/>
          </a:bodyPr>
          <a:lstStyle>
            <a:lvl1pPr algn="ctr">
              <a:defRPr sz="1600"/>
            </a:lvl1pPr>
            <a:lvl2pPr marL="0" indent="0" algn="ctr">
              <a:spcBef>
                <a:spcPts val="0"/>
              </a:spcBef>
              <a:buNone/>
              <a:defRPr sz="1200"/>
            </a:lvl2pPr>
            <a:lvl3pPr marL="180975" indent="0">
              <a:buNone/>
              <a:defRPr sz="1400"/>
            </a:lvl3pPr>
            <a:lvl4pPr marL="357188" indent="0">
              <a:buNone/>
              <a:defRPr sz="1200"/>
            </a:lvl4pPr>
            <a:lvl5pPr marL="538163" indent="0">
              <a:buNone/>
              <a:defRPr sz="1200"/>
            </a:lvl5pPr>
          </a:lstStyle>
          <a:p>
            <a:pPr lvl="0"/>
            <a:r>
              <a:rPr lang="en-US" dirty="0"/>
              <a:t>Click to edit</a:t>
            </a:r>
          </a:p>
          <a:p>
            <a:pPr lvl="1"/>
            <a:r>
              <a:rPr lang="en-US" dirty="0"/>
              <a:t>Second level</a:t>
            </a:r>
          </a:p>
        </p:txBody>
      </p:sp>
      <p:sp>
        <p:nvSpPr>
          <p:cNvPr id="72" name="Text Placeholder 70">
            <a:extLst>
              <a:ext uri="{FF2B5EF4-FFF2-40B4-BE49-F238E27FC236}">
                <a16:creationId xmlns:a16="http://schemas.microsoft.com/office/drawing/2014/main" id="{8AA74D71-A200-4835-B1C7-C96BAE5A1B0D}"/>
              </a:ext>
            </a:extLst>
          </p:cNvPr>
          <p:cNvSpPr>
            <a:spLocks noGrp="1"/>
          </p:cNvSpPr>
          <p:nvPr>
            <p:ph type="body" sz="quarter" idx="31"/>
          </p:nvPr>
        </p:nvSpPr>
        <p:spPr>
          <a:xfrm>
            <a:off x="479424" y="5524500"/>
            <a:ext cx="11233655" cy="539750"/>
          </a:xfrm>
          <a:solidFill>
            <a:schemeClr val="bg2"/>
          </a:solidFill>
        </p:spPr>
        <p:txBody>
          <a:bodyPr anchor="ctr">
            <a:normAutofit/>
          </a:bodyPr>
          <a:lstStyle>
            <a:lvl1pPr algn="ctr">
              <a:defRPr sz="1600">
                <a:solidFill>
                  <a:schemeClr val="bg1"/>
                </a:solidFill>
              </a:defRPr>
            </a:lvl1pPr>
          </a:lstStyle>
          <a:p>
            <a:pPr lvl="0"/>
            <a:r>
              <a:rPr lang="en-US" dirty="0"/>
              <a:t>Click to edit Master text styles</a:t>
            </a:r>
          </a:p>
        </p:txBody>
      </p:sp>
      <p:sp>
        <p:nvSpPr>
          <p:cNvPr id="94" name="Picture Placeholder 3">
            <a:extLst>
              <a:ext uri="{FF2B5EF4-FFF2-40B4-BE49-F238E27FC236}">
                <a16:creationId xmlns:a16="http://schemas.microsoft.com/office/drawing/2014/main" id="{8D44A868-5C19-42CA-9C30-753DD4FD2174}"/>
              </a:ext>
            </a:extLst>
          </p:cNvPr>
          <p:cNvSpPr>
            <a:spLocks noGrp="1"/>
          </p:cNvSpPr>
          <p:nvPr>
            <p:ph type="pic" sz="quarter" idx="13"/>
          </p:nvPr>
        </p:nvSpPr>
        <p:spPr>
          <a:xfrm>
            <a:off x="5352083" y="1435100"/>
            <a:ext cx="1470025" cy="1460500"/>
          </a:xfrm>
          <a:solidFill>
            <a:schemeClr val="bg1"/>
          </a:solidFill>
        </p:spPr>
        <p:txBody>
          <a:bodyPr/>
          <a:lstStyle/>
          <a:p>
            <a:endParaRPr lang="en-GB" dirty="0"/>
          </a:p>
        </p:txBody>
      </p:sp>
      <p:sp>
        <p:nvSpPr>
          <p:cNvPr id="96" name="Picture Placeholder 3">
            <a:extLst>
              <a:ext uri="{FF2B5EF4-FFF2-40B4-BE49-F238E27FC236}">
                <a16:creationId xmlns:a16="http://schemas.microsoft.com/office/drawing/2014/main" id="{4321F61D-CA5D-45A1-AA30-18D90AB60131}"/>
              </a:ext>
            </a:extLst>
          </p:cNvPr>
          <p:cNvSpPr>
            <a:spLocks noGrp="1"/>
          </p:cNvSpPr>
          <p:nvPr>
            <p:ph type="pic" sz="quarter" idx="25"/>
          </p:nvPr>
        </p:nvSpPr>
        <p:spPr>
          <a:xfrm>
            <a:off x="6409782" y="3301176"/>
            <a:ext cx="1260036" cy="1235868"/>
          </a:xfrm>
          <a:solidFill>
            <a:schemeClr val="bg1"/>
          </a:solidFill>
        </p:spPr>
        <p:txBody>
          <a:bodyPr/>
          <a:lstStyle/>
          <a:p>
            <a:endParaRPr lang="en-GB" dirty="0"/>
          </a:p>
        </p:txBody>
      </p:sp>
      <p:sp>
        <p:nvSpPr>
          <p:cNvPr id="97" name="Picture Placeholder 3">
            <a:extLst>
              <a:ext uri="{FF2B5EF4-FFF2-40B4-BE49-F238E27FC236}">
                <a16:creationId xmlns:a16="http://schemas.microsoft.com/office/drawing/2014/main" id="{17B7B822-AF4C-4AB6-B44F-B6816942C930}"/>
              </a:ext>
            </a:extLst>
          </p:cNvPr>
          <p:cNvSpPr>
            <a:spLocks noGrp="1"/>
          </p:cNvSpPr>
          <p:nvPr>
            <p:ph type="pic" sz="quarter" idx="26"/>
          </p:nvPr>
        </p:nvSpPr>
        <p:spPr>
          <a:xfrm>
            <a:off x="8303805" y="3301176"/>
            <a:ext cx="1260036" cy="1235868"/>
          </a:xfrm>
          <a:solidFill>
            <a:schemeClr val="bg1"/>
          </a:solidFill>
        </p:spPr>
        <p:txBody>
          <a:bodyPr/>
          <a:lstStyle/>
          <a:p>
            <a:endParaRPr lang="en-GB" dirty="0"/>
          </a:p>
        </p:txBody>
      </p:sp>
      <p:sp>
        <p:nvSpPr>
          <p:cNvPr id="98" name="Picture Placeholder 3">
            <a:extLst>
              <a:ext uri="{FF2B5EF4-FFF2-40B4-BE49-F238E27FC236}">
                <a16:creationId xmlns:a16="http://schemas.microsoft.com/office/drawing/2014/main" id="{9DF2C52E-647F-4686-8BD4-C5BA080CCB00}"/>
              </a:ext>
            </a:extLst>
          </p:cNvPr>
          <p:cNvSpPr>
            <a:spLocks noGrp="1"/>
          </p:cNvSpPr>
          <p:nvPr>
            <p:ph type="pic" sz="quarter" idx="27"/>
          </p:nvPr>
        </p:nvSpPr>
        <p:spPr>
          <a:xfrm>
            <a:off x="10197830" y="3301176"/>
            <a:ext cx="1260036" cy="1235868"/>
          </a:xfrm>
          <a:solidFill>
            <a:schemeClr val="bg1"/>
          </a:solidFill>
        </p:spPr>
        <p:txBody>
          <a:bodyPr/>
          <a:lstStyle/>
          <a:p>
            <a:endParaRPr lang="en-GB"/>
          </a:p>
        </p:txBody>
      </p:sp>
    </p:spTree>
    <p:extLst>
      <p:ext uri="{BB962C8B-B14F-4D97-AF65-F5344CB8AC3E}">
        <p14:creationId xmlns:p14="http://schemas.microsoft.com/office/powerpoint/2010/main" val="206883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peaker Slide_3 people with bio">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28E65A2C-0A9D-466C-A18B-09858EAC30C2}"/>
              </a:ext>
            </a:extLst>
          </p:cNvPr>
          <p:cNvSpPr/>
          <p:nvPr userDrawn="1"/>
        </p:nvSpPr>
        <p:spPr>
          <a:xfrm>
            <a:off x="0" y="2598344"/>
            <a:ext cx="12192000" cy="3192855"/>
          </a:xfrm>
          <a:prstGeom prst="rect">
            <a:avLst/>
          </a:prstGeom>
          <a:solidFill>
            <a:srgbClr val="EF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Connector 78">
            <a:extLst>
              <a:ext uri="{FF2B5EF4-FFF2-40B4-BE49-F238E27FC236}">
                <a16:creationId xmlns:a16="http://schemas.microsoft.com/office/drawing/2014/main" id="{C28BCC91-3060-45A8-9AEC-748FC7F44EA3}"/>
              </a:ext>
            </a:extLst>
          </p:cNvPr>
          <p:cNvCxnSpPr>
            <a:cxnSpLocks/>
          </p:cNvCxnSpPr>
          <p:nvPr userDrawn="1"/>
        </p:nvCxnSpPr>
        <p:spPr>
          <a:xfrm>
            <a:off x="1412629" y="3241137"/>
            <a:ext cx="0" cy="205463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DBB96452-7340-4975-8DD5-6754007EAD9A}"/>
              </a:ext>
            </a:extLst>
          </p:cNvPr>
          <p:cNvSpPr>
            <a:spLocks noGrp="1"/>
          </p:cNvSpPr>
          <p:nvPr>
            <p:ph type="dt" sz="half" idx="10"/>
          </p:nvPr>
        </p:nvSpPr>
        <p:spPr/>
        <p:txBody>
          <a:bodyPr/>
          <a:lstStyle/>
          <a:p>
            <a:endParaRPr lang="en-GB" sz="1100" dirty="0"/>
          </a:p>
        </p:txBody>
      </p:sp>
      <p:sp>
        <p:nvSpPr>
          <p:cNvPr id="6" name="Footer Placeholder 5">
            <a:extLst>
              <a:ext uri="{FF2B5EF4-FFF2-40B4-BE49-F238E27FC236}">
                <a16:creationId xmlns:a16="http://schemas.microsoft.com/office/drawing/2014/main" id="{5F3153AF-E777-4579-8D05-5DFC9583C9C4}"/>
              </a:ext>
            </a:extLst>
          </p:cNvPr>
          <p:cNvSpPr>
            <a:spLocks noGrp="1"/>
          </p:cNvSpPr>
          <p:nvPr>
            <p:ph type="ftr" sz="quarter" idx="11"/>
          </p:nvPr>
        </p:nvSpPr>
        <p:spPr/>
        <p:txBody>
          <a:bodyPr/>
          <a:lstStyle/>
          <a:p>
            <a:r>
              <a:rPr lang="en-GB" sz="1100"/>
              <a:t>Insert sources/footer here </a:t>
            </a:r>
            <a:endParaRPr lang="en-GB" sz="1100" dirty="0"/>
          </a:p>
        </p:txBody>
      </p:sp>
      <p:sp>
        <p:nvSpPr>
          <p:cNvPr id="7" name="Slide Number Placeholder 6">
            <a:extLst>
              <a:ext uri="{FF2B5EF4-FFF2-40B4-BE49-F238E27FC236}">
                <a16:creationId xmlns:a16="http://schemas.microsoft.com/office/drawing/2014/main" id="{D8262C03-B5D4-4591-A4FE-A981DA0190D4}"/>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2" name="Title 1">
            <a:extLst>
              <a:ext uri="{FF2B5EF4-FFF2-40B4-BE49-F238E27FC236}">
                <a16:creationId xmlns:a16="http://schemas.microsoft.com/office/drawing/2014/main" id="{3872D6A4-F7D8-493F-A3AC-0AC8CED670CC}"/>
              </a:ext>
            </a:extLst>
          </p:cNvPr>
          <p:cNvSpPr>
            <a:spLocks noGrp="1"/>
          </p:cNvSpPr>
          <p:nvPr>
            <p:ph type="title"/>
          </p:nvPr>
        </p:nvSpPr>
        <p:spPr/>
        <p:txBody>
          <a:bodyPr/>
          <a:lstStyle/>
          <a:p>
            <a:r>
              <a:rPr lang="en-US"/>
              <a:t>Click to edit Master title style</a:t>
            </a:r>
            <a:endParaRPr lang="en-GB"/>
          </a:p>
        </p:txBody>
      </p:sp>
      <p:sp>
        <p:nvSpPr>
          <p:cNvPr id="82" name="Text Placeholder 41">
            <a:extLst>
              <a:ext uri="{FF2B5EF4-FFF2-40B4-BE49-F238E27FC236}">
                <a16:creationId xmlns:a16="http://schemas.microsoft.com/office/drawing/2014/main" id="{F240FD2C-501D-46F4-802B-7E3A86D96002}"/>
              </a:ext>
            </a:extLst>
          </p:cNvPr>
          <p:cNvSpPr>
            <a:spLocks noGrp="1"/>
          </p:cNvSpPr>
          <p:nvPr>
            <p:ph type="body" sz="quarter" idx="15" hasCustomPrompt="1"/>
          </p:nvPr>
        </p:nvSpPr>
        <p:spPr>
          <a:xfrm>
            <a:off x="2463622" y="1705942"/>
            <a:ext cx="1519903" cy="954357"/>
          </a:xfrm>
        </p:spPr>
        <p:txBody>
          <a:bodyPr anchor="b">
            <a:noAutofit/>
          </a:bodyPr>
          <a:lstStyle>
            <a:lvl1pPr algn="l">
              <a:spcBef>
                <a:spcPts val="0"/>
              </a:spcBef>
              <a:defRPr sz="1800"/>
            </a:lvl1pPr>
            <a:lvl2pPr marL="0" indent="0" algn="l">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83" name="Text Placeholder 41">
            <a:extLst>
              <a:ext uri="{FF2B5EF4-FFF2-40B4-BE49-F238E27FC236}">
                <a16:creationId xmlns:a16="http://schemas.microsoft.com/office/drawing/2014/main" id="{6B23C6D4-680D-4EA9-B4D0-38B6045D2905}"/>
              </a:ext>
            </a:extLst>
          </p:cNvPr>
          <p:cNvSpPr>
            <a:spLocks noGrp="1"/>
          </p:cNvSpPr>
          <p:nvPr>
            <p:ph type="body" sz="quarter" idx="20" hasCustomPrompt="1"/>
          </p:nvPr>
        </p:nvSpPr>
        <p:spPr>
          <a:xfrm>
            <a:off x="1566251" y="3777530"/>
            <a:ext cx="2417270" cy="1515980"/>
          </a:xfrm>
        </p:spPr>
        <p:txBody>
          <a:bodyPr>
            <a:noAutofit/>
          </a:bodyPr>
          <a:lstStyle>
            <a:lvl1pPr algn="l">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84" name="Text Placeholder 41">
            <a:extLst>
              <a:ext uri="{FF2B5EF4-FFF2-40B4-BE49-F238E27FC236}">
                <a16:creationId xmlns:a16="http://schemas.microsoft.com/office/drawing/2014/main" id="{9BE4D6FF-AD91-4850-AEF9-CCEE93F1BC65}"/>
              </a:ext>
            </a:extLst>
          </p:cNvPr>
          <p:cNvSpPr>
            <a:spLocks noGrp="1"/>
          </p:cNvSpPr>
          <p:nvPr>
            <p:ph type="body" sz="quarter" idx="22" hasCustomPrompt="1"/>
          </p:nvPr>
        </p:nvSpPr>
        <p:spPr>
          <a:xfrm>
            <a:off x="2463622" y="2807306"/>
            <a:ext cx="1522203" cy="686578"/>
          </a:xfrm>
        </p:spPr>
        <p:txBody>
          <a:bodyPr>
            <a:noAutofit/>
          </a:bodyPr>
          <a:lstStyle>
            <a:lvl1pPr algn="l">
              <a:spcBef>
                <a:spcPts val="0"/>
              </a:spcBef>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26" name="Oval 125">
            <a:extLst>
              <a:ext uri="{FF2B5EF4-FFF2-40B4-BE49-F238E27FC236}">
                <a16:creationId xmlns:a16="http://schemas.microsoft.com/office/drawing/2014/main" id="{A36BD1F6-69CA-4E38-A3A5-B6D5138BFA16}"/>
              </a:ext>
            </a:extLst>
          </p:cNvPr>
          <p:cNvSpPr/>
          <p:nvPr userDrawn="1"/>
        </p:nvSpPr>
        <p:spPr>
          <a:xfrm>
            <a:off x="486479" y="1669496"/>
            <a:ext cx="1852300" cy="18523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Picture Placeholder 28">
            <a:extLst>
              <a:ext uri="{FF2B5EF4-FFF2-40B4-BE49-F238E27FC236}">
                <a16:creationId xmlns:a16="http://schemas.microsoft.com/office/drawing/2014/main" id="{FFA8B13D-F9EA-4EB1-A4F2-5AEA31C64B54}"/>
              </a:ext>
            </a:extLst>
          </p:cNvPr>
          <p:cNvSpPr>
            <a:spLocks noGrp="1"/>
          </p:cNvSpPr>
          <p:nvPr>
            <p:ph type="pic" sz="quarter" idx="18"/>
          </p:nvPr>
        </p:nvSpPr>
        <p:spPr>
          <a:xfrm>
            <a:off x="604960" y="1796034"/>
            <a:ext cx="1615338" cy="1615338"/>
          </a:xfrm>
          <a:prstGeom prst="ellipse">
            <a:avLst/>
          </a:prstGeom>
          <a:solidFill>
            <a:schemeClr val="bg2">
              <a:lumMod val="20000"/>
              <a:lumOff val="80000"/>
            </a:schemeClr>
          </a:solidFill>
        </p:spPr>
        <p:txBody>
          <a:bodyPr/>
          <a:lstStyle/>
          <a:p>
            <a:endParaRPr lang="en-GB" dirty="0"/>
          </a:p>
        </p:txBody>
      </p:sp>
      <p:cxnSp>
        <p:nvCxnSpPr>
          <p:cNvPr id="136" name="Straight Connector 135">
            <a:extLst>
              <a:ext uri="{FF2B5EF4-FFF2-40B4-BE49-F238E27FC236}">
                <a16:creationId xmlns:a16="http://schemas.microsoft.com/office/drawing/2014/main" id="{890F468E-7571-4DD3-8065-F0D7122AB535}"/>
              </a:ext>
            </a:extLst>
          </p:cNvPr>
          <p:cNvCxnSpPr>
            <a:cxnSpLocks/>
          </p:cNvCxnSpPr>
          <p:nvPr userDrawn="1"/>
        </p:nvCxnSpPr>
        <p:spPr>
          <a:xfrm>
            <a:off x="5215145" y="3241137"/>
            <a:ext cx="0" cy="205463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37" name="Text Placeholder 41">
            <a:extLst>
              <a:ext uri="{FF2B5EF4-FFF2-40B4-BE49-F238E27FC236}">
                <a16:creationId xmlns:a16="http://schemas.microsoft.com/office/drawing/2014/main" id="{1B8CC885-A41D-4394-97C0-FF5BE9936C57}"/>
              </a:ext>
            </a:extLst>
          </p:cNvPr>
          <p:cNvSpPr>
            <a:spLocks noGrp="1"/>
          </p:cNvSpPr>
          <p:nvPr>
            <p:ph type="body" sz="quarter" idx="23" hasCustomPrompt="1"/>
          </p:nvPr>
        </p:nvSpPr>
        <p:spPr>
          <a:xfrm>
            <a:off x="6266138" y="1705942"/>
            <a:ext cx="1519903" cy="954357"/>
          </a:xfrm>
        </p:spPr>
        <p:txBody>
          <a:bodyPr anchor="b">
            <a:noAutofit/>
          </a:bodyPr>
          <a:lstStyle>
            <a:lvl1pPr algn="l">
              <a:spcBef>
                <a:spcPts val="0"/>
              </a:spcBef>
              <a:defRPr sz="1800"/>
            </a:lvl1pPr>
            <a:lvl2pPr marL="0" indent="0" algn="l">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38" name="Text Placeholder 41">
            <a:extLst>
              <a:ext uri="{FF2B5EF4-FFF2-40B4-BE49-F238E27FC236}">
                <a16:creationId xmlns:a16="http://schemas.microsoft.com/office/drawing/2014/main" id="{8D7D3017-EF41-4DA7-AFA5-5900BBCA768D}"/>
              </a:ext>
            </a:extLst>
          </p:cNvPr>
          <p:cNvSpPr>
            <a:spLocks noGrp="1"/>
          </p:cNvSpPr>
          <p:nvPr>
            <p:ph type="body" sz="quarter" idx="24" hasCustomPrompt="1"/>
          </p:nvPr>
        </p:nvSpPr>
        <p:spPr>
          <a:xfrm>
            <a:off x="5368767" y="3777530"/>
            <a:ext cx="2417270" cy="1515980"/>
          </a:xfrm>
        </p:spPr>
        <p:txBody>
          <a:bodyPr>
            <a:noAutofit/>
          </a:bodyPr>
          <a:lstStyle>
            <a:lvl1pPr algn="l">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39" name="Text Placeholder 41">
            <a:extLst>
              <a:ext uri="{FF2B5EF4-FFF2-40B4-BE49-F238E27FC236}">
                <a16:creationId xmlns:a16="http://schemas.microsoft.com/office/drawing/2014/main" id="{8A8E9714-2543-49A7-AA52-ACC04C15CCBD}"/>
              </a:ext>
            </a:extLst>
          </p:cNvPr>
          <p:cNvSpPr>
            <a:spLocks noGrp="1"/>
          </p:cNvSpPr>
          <p:nvPr>
            <p:ph type="body" sz="quarter" idx="25" hasCustomPrompt="1"/>
          </p:nvPr>
        </p:nvSpPr>
        <p:spPr>
          <a:xfrm>
            <a:off x="6266138" y="2807306"/>
            <a:ext cx="1522203" cy="686578"/>
          </a:xfrm>
        </p:spPr>
        <p:txBody>
          <a:bodyPr>
            <a:noAutofit/>
          </a:bodyPr>
          <a:lstStyle>
            <a:lvl1pPr algn="l">
              <a:spcBef>
                <a:spcPts val="0"/>
              </a:spcBef>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40" name="Oval 139">
            <a:extLst>
              <a:ext uri="{FF2B5EF4-FFF2-40B4-BE49-F238E27FC236}">
                <a16:creationId xmlns:a16="http://schemas.microsoft.com/office/drawing/2014/main" id="{789FE25F-4446-4970-B744-974ED78EF621}"/>
              </a:ext>
            </a:extLst>
          </p:cNvPr>
          <p:cNvSpPr/>
          <p:nvPr userDrawn="1"/>
        </p:nvSpPr>
        <p:spPr>
          <a:xfrm>
            <a:off x="4288995" y="1669496"/>
            <a:ext cx="1852300" cy="18523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Picture Placeholder 28">
            <a:extLst>
              <a:ext uri="{FF2B5EF4-FFF2-40B4-BE49-F238E27FC236}">
                <a16:creationId xmlns:a16="http://schemas.microsoft.com/office/drawing/2014/main" id="{82E8AE59-5A15-415A-B308-E9EBEC2456D5}"/>
              </a:ext>
            </a:extLst>
          </p:cNvPr>
          <p:cNvSpPr>
            <a:spLocks noGrp="1"/>
          </p:cNvSpPr>
          <p:nvPr>
            <p:ph type="pic" sz="quarter" idx="26"/>
          </p:nvPr>
        </p:nvSpPr>
        <p:spPr>
          <a:xfrm>
            <a:off x="4407476" y="1796034"/>
            <a:ext cx="1615338" cy="1615338"/>
          </a:xfrm>
          <a:prstGeom prst="ellipse">
            <a:avLst/>
          </a:prstGeom>
          <a:solidFill>
            <a:schemeClr val="bg2">
              <a:lumMod val="20000"/>
              <a:lumOff val="80000"/>
            </a:schemeClr>
          </a:solidFill>
        </p:spPr>
        <p:txBody>
          <a:bodyPr/>
          <a:lstStyle/>
          <a:p>
            <a:endParaRPr lang="en-GB" dirty="0"/>
          </a:p>
        </p:txBody>
      </p:sp>
      <p:cxnSp>
        <p:nvCxnSpPr>
          <p:cNvPr id="143" name="Straight Connector 142">
            <a:extLst>
              <a:ext uri="{FF2B5EF4-FFF2-40B4-BE49-F238E27FC236}">
                <a16:creationId xmlns:a16="http://schemas.microsoft.com/office/drawing/2014/main" id="{82650195-5F38-4572-8F23-7EF0BD4D8C36}"/>
              </a:ext>
            </a:extLst>
          </p:cNvPr>
          <p:cNvCxnSpPr>
            <a:cxnSpLocks/>
          </p:cNvCxnSpPr>
          <p:nvPr userDrawn="1"/>
        </p:nvCxnSpPr>
        <p:spPr>
          <a:xfrm>
            <a:off x="9017662" y="3241137"/>
            <a:ext cx="0" cy="205463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4" name="Text Placeholder 41">
            <a:extLst>
              <a:ext uri="{FF2B5EF4-FFF2-40B4-BE49-F238E27FC236}">
                <a16:creationId xmlns:a16="http://schemas.microsoft.com/office/drawing/2014/main" id="{B0373F75-8EFA-4CC2-B202-F91E47E7BFED}"/>
              </a:ext>
            </a:extLst>
          </p:cNvPr>
          <p:cNvSpPr>
            <a:spLocks noGrp="1"/>
          </p:cNvSpPr>
          <p:nvPr>
            <p:ph type="body" sz="quarter" idx="27" hasCustomPrompt="1"/>
          </p:nvPr>
        </p:nvSpPr>
        <p:spPr>
          <a:xfrm>
            <a:off x="10068655" y="1705942"/>
            <a:ext cx="1519903" cy="954357"/>
          </a:xfrm>
        </p:spPr>
        <p:txBody>
          <a:bodyPr anchor="b">
            <a:noAutofit/>
          </a:bodyPr>
          <a:lstStyle>
            <a:lvl1pPr algn="l">
              <a:spcBef>
                <a:spcPts val="0"/>
              </a:spcBef>
              <a:defRPr sz="1800"/>
            </a:lvl1pPr>
            <a:lvl2pPr marL="0" indent="0" algn="l">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45" name="Text Placeholder 41">
            <a:extLst>
              <a:ext uri="{FF2B5EF4-FFF2-40B4-BE49-F238E27FC236}">
                <a16:creationId xmlns:a16="http://schemas.microsoft.com/office/drawing/2014/main" id="{E1A2A2BC-979A-41B3-95F6-9ED35E240CA3}"/>
              </a:ext>
            </a:extLst>
          </p:cNvPr>
          <p:cNvSpPr>
            <a:spLocks noGrp="1"/>
          </p:cNvSpPr>
          <p:nvPr>
            <p:ph type="body" sz="quarter" idx="28" hasCustomPrompt="1"/>
          </p:nvPr>
        </p:nvSpPr>
        <p:spPr>
          <a:xfrm>
            <a:off x="9171284" y="3777530"/>
            <a:ext cx="2417270" cy="1515980"/>
          </a:xfrm>
        </p:spPr>
        <p:txBody>
          <a:bodyPr>
            <a:noAutofit/>
          </a:bodyPr>
          <a:lstStyle>
            <a:lvl1pPr algn="l">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46" name="Text Placeholder 41">
            <a:extLst>
              <a:ext uri="{FF2B5EF4-FFF2-40B4-BE49-F238E27FC236}">
                <a16:creationId xmlns:a16="http://schemas.microsoft.com/office/drawing/2014/main" id="{64E116C8-E537-4FA1-81CC-72C5AA6CD83E}"/>
              </a:ext>
            </a:extLst>
          </p:cNvPr>
          <p:cNvSpPr>
            <a:spLocks noGrp="1"/>
          </p:cNvSpPr>
          <p:nvPr>
            <p:ph type="body" sz="quarter" idx="29" hasCustomPrompt="1"/>
          </p:nvPr>
        </p:nvSpPr>
        <p:spPr>
          <a:xfrm>
            <a:off x="10068655" y="2807306"/>
            <a:ext cx="1522203" cy="686578"/>
          </a:xfrm>
        </p:spPr>
        <p:txBody>
          <a:bodyPr>
            <a:noAutofit/>
          </a:bodyPr>
          <a:lstStyle>
            <a:lvl1pPr algn="l">
              <a:spcBef>
                <a:spcPts val="0"/>
              </a:spcBef>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47" name="Oval 146">
            <a:extLst>
              <a:ext uri="{FF2B5EF4-FFF2-40B4-BE49-F238E27FC236}">
                <a16:creationId xmlns:a16="http://schemas.microsoft.com/office/drawing/2014/main" id="{806B0AFB-E486-40C7-87AA-2F94C301B431}"/>
              </a:ext>
            </a:extLst>
          </p:cNvPr>
          <p:cNvSpPr/>
          <p:nvPr userDrawn="1"/>
        </p:nvSpPr>
        <p:spPr>
          <a:xfrm>
            <a:off x="8091512" y="1669496"/>
            <a:ext cx="1852300" cy="18523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Picture Placeholder 28">
            <a:extLst>
              <a:ext uri="{FF2B5EF4-FFF2-40B4-BE49-F238E27FC236}">
                <a16:creationId xmlns:a16="http://schemas.microsoft.com/office/drawing/2014/main" id="{3B45AE0E-4D52-4EF6-A901-2FEA14354813}"/>
              </a:ext>
            </a:extLst>
          </p:cNvPr>
          <p:cNvSpPr>
            <a:spLocks noGrp="1"/>
          </p:cNvSpPr>
          <p:nvPr>
            <p:ph type="pic" sz="quarter" idx="30"/>
          </p:nvPr>
        </p:nvSpPr>
        <p:spPr>
          <a:xfrm>
            <a:off x="8209993" y="1796034"/>
            <a:ext cx="1615338" cy="1615338"/>
          </a:xfrm>
          <a:prstGeom prst="ellipse">
            <a:avLst/>
          </a:prstGeom>
          <a:solidFill>
            <a:schemeClr val="bg2">
              <a:lumMod val="20000"/>
              <a:lumOff val="80000"/>
            </a:schemeClr>
          </a:solidFill>
        </p:spPr>
        <p:txBody>
          <a:bodyPr/>
          <a:lstStyle/>
          <a:p>
            <a:endParaRPr lang="en-GB" dirty="0"/>
          </a:p>
        </p:txBody>
      </p:sp>
    </p:spTree>
    <p:extLst>
      <p:ext uri="{BB962C8B-B14F-4D97-AF65-F5344CB8AC3E}">
        <p14:creationId xmlns:p14="http://schemas.microsoft.com/office/powerpoint/2010/main" val="286137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peaker Slide_3 people">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28E65A2C-0A9D-466C-A18B-09858EAC30C2}"/>
              </a:ext>
            </a:extLst>
          </p:cNvPr>
          <p:cNvSpPr/>
          <p:nvPr userDrawn="1"/>
        </p:nvSpPr>
        <p:spPr>
          <a:xfrm>
            <a:off x="0" y="3574256"/>
            <a:ext cx="12192000" cy="2216944"/>
          </a:xfrm>
          <a:prstGeom prst="rect">
            <a:avLst/>
          </a:prstGeom>
          <a:solidFill>
            <a:srgbClr val="EF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a:extLst>
              <a:ext uri="{FF2B5EF4-FFF2-40B4-BE49-F238E27FC236}">
                <a16:creationId xmlns:a16="http://schemas.microsoft.com/office/drawing/2014/main" id="{DBB96452-7340-4975-8DD5-6754007EAD9A}"/>
              </a:ext>
            </a:extLst>
          </p:cNvPr>
          <p:cNvSpPr>
            <a:spLocks noGrp="1"/>
          </p:cNvSpPr>
          <p:nvPr>
            <p:ph type="dt" sz="half" idx="10"/>
          </p:nvPr>
        </p:nvSpPr>
        <p:spPr/>
        <p:txBody>
          <a:bodyPr/>
          <a:lstStyle/>
          <a:p>
            <a:endParaRPr lang="en-GB" sz="1100" dirty="0"/>
          </a:p>
        </p:txBody>
      </p:sp>
      <p:sp>
        <p:nvSpPr>
          <p:cNvPr id="6" name="Footer Placeholder 5">
            <a:extLst>
              <a:ext uri="{FF2B5EF4-FFF2-40B4-BE49-F238E27FC236}">
                <a16:creationId xmlns:a16="http://schemas.microsoft.com/office/drawing/2014/main" id="{5F3153AF-E777-4579-8D05-5DFC9583C9C4}"/>
              </a:ext>
            </a:extLst>
          </p:cNvPr>
          <p:cNvSpPr>
            <a:spLocks noGrp="1"/>
          </p:cNvSpPr>
          <p:nvPr>
            <p:ph type="ftr" sz="quarter" idx="11"/>
          </p:nvPr>
        </p:nvSpPr>
        <p:spPr/>
        <p:txBody>
          <a:bodyPr/>
          <a:lstStyle/>
          <a:p>
            <a:r>
              <a:rPr lang="en-GB" sz="1100"/>
              <a:t>Insert sources/footer here </a:t>
            </a:r>
            <a:endParaRPr lang="en-GB" sz="1100" dirty="0"/>
          </a:p>
        </p:txBody>
      </p:sp>
      <p:sp>
        <p:nvSpPr>
          <p:cNvPr id="7" name="Slide Number Placeholder 6">
            <a:extLst>
              <a:ext uri="{FF2B5EF4-FFF2-40B4-BE49-F238E27FC236}">
                <a16:creationId xmlns:a16="http://schemas.microsoft.com/office/drawing/2014/main" id="{D8262C03-B5D4-4591-A4FE-A981DA0190D4}"/>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2" name="Title 1">
            <a:extLst>
              <a:ext uri="{FF2B5EF4-FFF2-40B4-BE49-F238E27FC236}">
                <a16:creationId xmlns:a16="http://schemas.microsoft.com/office/drawing/2014/main" id="{3872D6A4-F7D8-493F-A3AC-0AC8CED670CC}"/>
              </a:ext>
            </a:extLst>
          </p:cNvPr>
          <p:cNvSpPr>
            <a:spLocks noGrp="1"/>
          </p:cNvSpPr>
          <p:nvPr>
            <p:ph type="title"/>
          </p:nvPr>
        </p:nvSpPr>
        <p:spPr/>
        <p:txBody>
          <a:bodyPr/>
          <a:lstStyle/>
          <a:p>
            <a:r>
              <a:rPr lang="en-US"/>
              <a:t>Click to edit Master title style</a:t>
            </a:r>
            <a:endParaRPr lang="en-GB"/>
          </a:p>
        </p:txBody>
      </p:sp>
      <p:sp>
        <p:nvSpPr>
          <p:cNvPr id="82" name="Text Placeholder 41">
            <a:extLst>
              <a:ext uri="{FF2B5EF4-FFF2-40B4-BE49-F238E27FC236}">
                <a16:creationId xmlns:a16="http://schemas.microsoft.com/office/drawing/2014/main" id="{F240FD2C-501D-46F4-802B-7E3A86D96002}"/>
              </a:ext>
            </a:extLst>
          </p:cNvPr>
          <p:cNvSpPr>
            <a:spLocks noGrp="1"/>
          </p:cNvSpPr>
          <p:nvPr>
            <p:ph type="body" sz="quarter" idx="15" hasCustomPrompt="1"/>
          </p:nvPr>
        </p:nvSpPr>
        <p:spPr>
          <a:xfrm>
            <a:off x="2463622" y="2688781"/>
            <a:ext cx="1519903" cy="954357"/>
          </a:xfrm>
        </p:spPr>
        <p:txBody>
          <a:bodyPr anchor="b">
            <a:noAutofit/>
          </a:bodyPr>
          <a:lstStyle>
            <a:lvl1pPr algn="l">
              <a:spcBef>
                <a:spcPts val="0"/>
              </a:spcBef>
              <a:defRPr sz="1800"/>
            </a:lvl1pPr>
            <a:lvl2pPr marL="0" indent="0" algn="l">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84" name="Text Placeholder 41">
            <a:extLst>
              <a:ext uri="{FF2B5EF4-FFF2-40B4-BE49-F238E27FC236}">
                <a16:creationId xmlns:a16="http://schemas.microsoft.com/office/drawing/2014/main" id="{9BE4D6FF-AD91-4850-AEF9-CCEE93F1BC65}"/>
              </a:ext>
            </a:extLst>
          </p:cNvPr>
          <p:cNvSpPr>
            <a:spLocks noGrp="1"/>
          </p:cNvSpPr>
          <p:nvPr>
            <p:ph type="body" sz="quarter" idx="22" hasCustomPrompt="1"/>
          </p:nvPr>
        </p:nvSpPr>
        <p:spPr>
          <a:xfrm>
            <a:off x="2463622" y="3757920"/>
            <a:ext cx="1522203" cy="686578"/>
          </a:xfrm>
        </p:spPr>
        <p:txBody>
          <a:bodyPr>
            <a:noAutofit/>
          </a:bodyPr>
          <a:lstStyle>
            <a:lvl1pPr algn="l">
              <a:spcBef>
                <a:spcPts val="0"/>
              </a:spcBef>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26" name="Oval 125">
            <a:extLst>
              <a:ext uri="{FF2B5EF4-FFF2-40B4-BE49-F238E27FC236}">
                <a16:creationId xmlns:a16="http://schemas.microsoft.com/office/drawing/2014/main" id="{A36BD1F6-69CA-4E38-A3A5-B6D5138BFA16}"/>
              </a:ext>
            </a:extLst>
          </p:cNvPr>
          <p:cNvSpPr/>
          <p:nvPr userDrawn="1"/>
        </p:nvSpPr>
        <p:spPr>
          <a:xfrm>
            <a:off x="486479" y="2620110"/>
            <a:ext cx="1852300" cy="18523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Picture Placeholder 28">
            <a:extLst>
              <a:ext uri="{FF2B5EF4-FFF2-40B4-BE49-F238E27FC236}">
                <a16:creationId xmlns:a16="http://schemas.microsoft.com/office/drawing/2014/main" id="{FFA8B13D-F9EA-4EB1-A4F2-5AEA31C64B54}"/>
              </a:ext>
            </a:extLst>
          </p:cNvPr>
          <p:cNvSpPr>
            <a:spLocks noGrp="1"/>
          </p:cNvSpPr>
          <p:nvPr>
            <p:ph type="pic" sz="quarter" idx="18"/>
          </p:nvPr>
        </p:nvSpPr>
        <p:spPr>
          <a:xfrm>
            <a:off x="604960" y="2746648"/>
            <a:ext cx="1615338" cy="1615338"/>
          </a:xfrm>
          <a:prstGeom prst="ellipse">
            <a:avLst/>
          </a:prstGeom>
          <a:solidFill>
            <a:schemeClr val="bg2">
              <a:lumMod val="20000"/>
              <a:lumOff val="80000"/>
            </a:schemeClr>
          </a:solidFill>
        </p:spPr>
        <p:txBody>
          <a:bodyPr/>
          <a:lstStyle/>
          <a:p>
            <a:endParaRPr lang="en-GB" dirty="0"/>
          </a:p>
        </p:txBody>
      </p:sp>
      <p:sp>
        <p:nvSpPr>
          <p:cNvPr id="137" name="Text Placeholder 41">
            <a:extLst>
              <a:ext uri="{FF2B5EF4-FFF2-40B4-BE49-F238E27FC236}">
                <a16:creationId xmlns:a16="http://schemas.microsoft.com/office/drawing/2014/main" id="{1B8CC885-A41D-4394-97C0-FF5BE9936C57}"/>
              </a:ext>
            </a:extLst>
          </p:cNvPr>
          <p:cNvSpPr>
            <a:spLocks noGrp="1"/>
          </p:cNvSpPr>
          <p:nvPr>
            <p:ph type="body" sz="quarter" idx="23" hasCustomPrompt="1"/>
          </p:nvPr>
        </p:nvSpPr>
        <p:spPr>
          <a:xfrm>
            <a:off x="6266138" y="2688781"/>
            <a:ext cx="1519903" cy="954357"/>
          </a:xfrm>
        </p:spPr>
        <p:txBody>
          <a:bodyPr anchor="b">
            <a:noAutofit/>
          </a:bodyPr>
          <a:lstStyle>
            <a:lvl1pPr algn="l">
              <a:spcBef>
                <a:spcPts val="0"/>
              </a:spcBef>
              <a:defRPr sz="1800"/>
            </a:lvl1pPr>
            <a:lvl2pPr marL="0" indent="0" algn="l">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39" name="Text Placeholder 41">
            <a:extLst>
              <a:ext uri="{FF2B5EF4-FFF2-40B4-BE49-F238E27FC236}">
                <a16:creationId xmlns:a16="http://schemas.microsoft.com/office/drawing/2014/main" id="{8A8E9714-2543-49A7-AA52-ACC04C15CCBD}"/>
              </a:ext>
            </a:extLst>
          </p:cNvPr>
          <p:cNvSpPr>
            <a:spLocks noGrp="1"/>
          </p:cNvSpPr>
          <p:nvPr>
            <p:ph type="body" sz="quarter" idx="25" hasCustomPrompt="1"/>
          </p:nvPr>
        </p:nvSpPr>
        <p:spPr>
          <a:xfrm>
            <a:off x="6266138" y="3757920"/>
            <a:ext cx="1522203" cy="686578"/>
          </a:xfrm>
        </p:spPr>
        <p:txBody>
          <a:bodyPr>
            <a:noAutofit/>
          </a:bodyPr>
          <a:lstStyle>
            <a:lvl1pPr algn="l">
              <a:spcBef>
                <a:spcPts val="0"/>
              </a:spcBef>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40" name="Oval 139">
            <a:extLst>
              <a:ext uri="{FF2B5EF4-FFF2-40B4-BE49-F238E27FC236}">
                <a16:creationId xmlns:a16="http://schemas.microsoft.com/office/drawing/2014/main" id="{789FE25F-4446-4970-B744-974ED78EF621}"/>
              </a:ext>
            </a:extLst>
          </p:cNvPr>
          <p:cNvSpPr/>
          <p:nvPr userDrawn="1"/>
        </p:nvSpPr>
        <p:spPr>
          <a:xfrm>
            <a:off x="4288995" y="2620110"/>
            <a:ext cx="1852300" cy="18523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Picture Placeholder 28">
            <a:extLst>
              <a:ext uri="{FF2B5EF4-FFF2-40B4-BE49-F238E27FC236}">
                <a16:creationId xmlns:a16="http://schemas.microsoft.com/office/drawing/2014/main" id="{82E8AE59-5A15-415A-B308-E9EBEC2456D5}"/>
              </a:ext>
            </a:extLst>
          </p:cNvPr>
          <p:cNvSpPr>
            <a:spLocks noGrp="1"/>
          </p:cNvSpPr>
          <p:nvPr>
            <p:ph type="pic" sz="quarter" idx="26"/>
          </p:nvPr>
        </p:nvSpPr>
        <p:spPr>
          <a:xfrm>
            <a:off x="4407476" y="2746648"/>
            <a:ext cx="1615338" cy="1615338"/>
          </a:xfrm>
          <a:prstGeom prst="ellipse">
            <a:avLst/>
          </a:prstGeom>
          <a:solidFill>
            <a:schemeClr val="bg2">
              <a:lumMod val="20000"/>
              <a:lumOff val="80000"/>
            </a:schemeClr>
          </a:solidFill>
        </p:spPr>
        <p:txBody>
          <a:bodyPr/>
          <a:lstStyle/>
          <a:p>
            <a:endParaRPr lang="en-GB" dirty="0"/>
          </a:p>
        </p:txBody>
      </p:sp>
      <p:sp>
        <p:nvSpPr>
          <p:cNvPr id="144" name="Text Placeholder 41">
            <a:extLst>
              <a:ext uri="{FF2B5EF4-FFF2-40B4-BE49-F238E27FC236}">
                <a16:creationId xmlns:a16="http://schemas.microsoft.com/office/drawing/2014/main" id="{B0373F75-8EFA-4CC2-B202-F91E47E7BFED}"/>
              </a:ext>
            </a:extLst>
          </p:cNvPr>
          <p:cNvSpPr>
            <a:spLocks noGrp="1"/>
          </p:cNvSpPr>
          <p:nvPr>
            <p:ph type="body" sz="quarter" idx="27" hasCustomPrompt="1"/>
          </p:nvPr>
        </p:nvSpPr>
        <p:spPr>
          <a:xfrm>
            <a:off x="10068655" y="2688781"/>
            <a:ext cx="1519903" cy="954357"/>
          </a:xfrm>
        </p:spPr>
        <p:txBody>
          <a:bodyPr anchor="b">
            <a:noAutofit/>
          </a:bodyPr>
          <a:lstStyle>
            <a:lvl1pPr algn="l">
              <a:spcBef>
                <a:spcPts val="0"/>
              </a:spcBef>
              <a:defRPr sz="1800"/>
            </a:lvl1pPr>
            <a:lvl2pPr marL="0" indent="0" algn="l">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46" name="Text Placeholder 41">
            <a:extLst>
              <a:ext uri="{FF2B5EF4-FFF2-40B4-BE49-F238E27FC236}">
                <a16:creationId xmlns:a16="http://schemas.microsoft.com/office/drawing/2014/main" id="{64E116C8-E537-4FA1-81CC-72C5AA6CD83E}"/>
              </a:ext>
            </a:extLst>
          </p:cNvPr>
          <p:cNvSpPr>
            <a:spLocks noGrp="1"/>
          </p:cNvSpPr>
          <p:nvPr>
            <p:ph type="body" sz="quarter" idx="29" hasCustomPrompt="1"/>
          </p:nvPr>
        </p:nvSpPr>
        <p:spPr>
          <a:xfrm>
            <a:off x="10068655" y="3757920"/>
            <a:ext cx="1522203" cy="686578"/>
          </a:xfrm>
        </p:spPr>
        <p:txBody>
          <a:bodyPr>
            <a:noAutofit/>
          </a:bodyPr>
          <a:lstStyle>
            <a:lvl1pPr algn="l">
              <a:spcBef>
                <a:spcPts val="0"/>
              </a:spcBef>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47" name="Oval 146">
            <a:extLst>
              <a:ext uri="{FF2B5EF4-FFF2-40B4-BE49-F238E27FC236}">
                <a16:creationId xmlns:a16="http://schemas.microsoft.com/office/drawing/2014/main" id="{806B0AFB-E486-40C7-87AA-2F94C301B431}"/>
              </a:ext>
            </a:extLst>
          </p:cNvPr>
          <p:cNvSpPr/>
          <p:nvPr userDrawn="1"/>
        </p:nvSpPr>
        <p:spPr>
          <a:xfrm>
            <a:off x="8091512" y="2620110"/>
            <a:ext cx="1852300" cy="18523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Picture Placeholder 28">
            <a:extLst>
              <a:ext uri="{FF2B5EF4-FFF2-40B4-BE49-F238E27FC236}">
                <a16:creationId xmlns:a16="http://schemas.microsoft.com/office/drawing/2014/main" id="{3B45AE0E-4D52-4EF6-A901-2FEA14354813}"/>
              </a:ext>
            </a:extLst>
          </p:cNvPr>
          <p:cNvSpPr>
            <a:spLocks noGrp="1"/>
          </p:cNvSpPr>
          <p:nvPr>
            <p:ph type="pic" sz="quarter" idx="30"/>
          </p:nvPr>
        </p:nvSpPr>
        <p:spPr>
          <a:xfrm>
            <a:off x="8209993" y="2746648"/>
            <a:ext cx="1615338" cy="1615338"/>
          </a:xfrm>
          <a:prstGeom prst="ellipse">
            <a:avLst/>
          </a:prstGeom>
          <a:solidFill>
            <a:schemeClr val="bg2">
              <a:lumMod val="20000"/>
              <a:lumOff val="80000"/>
            </a:schemeClr>
          </a:solidFill>
        </p:spPr>
        <p:txBody>
          <a:bodyPr/>
          <a:lstStyle/>
          <a:p>
            <a:endParaRPr lang="en-GB" dirty="0"/>
          </a:p>
        </p:txBody>
      </p:sp>
    </p:spTree>
    <p:extLst>
      <p:ext uri="{BB962C8B-B14F-4D97-AF65-F5344CB8AC3E}">
        <p14:creationId xmlns:p14="http://schemas.microsoft.com/office/powerpoint/2010/main" val="8111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peaker Slide_2 people with bio">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28E65A2C-0A9D-466C-A18B-09858EAC30C2}"/>
              </a:ext>
            </a:extLst>
          </p:cNvPr>
          <p:cNvSpPr/>
          <p:nvPr userDrawn="1"/>
        </p:nvSpPr>
        <p:spPr>
          <a:xfrm>
            <a:off x="0" y="2598344"/>
            <a:ext cx="12192000" cy="3192855"/>
          </a:xfrm>
          <a:prstGeom prst="rect">
            <a:avLst/>
          </a:prstGeom>
          <a:solidFill>
            <a:srgbClr val="EF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Connector 78">
            <a:extLst>
              <a:ext uri="{FF2B5EF4-FFF2-40B4-BE49-F238E27FC236}">
                <a16:creationId xmlns:a16="http://schemas.microsoft.com/office/drawing/2014/main" id="{C28BCC91-3060-45A8-9AEC-748FC7F44EA3}"/>
              </a:ext>
            </a:extLst>
          </p:cNvPr>
          <p:cNvCxnSpPr>
            <a:cxnSpLocks/>
          </p:cNvCxnSpPr>
          <p:nvPr userDrawn="1"/>
        </p:nvCxnSpPr>
        <p:spPr>
          <a:xfrm>
            <a:off x="3350070" y="3241137"/>
            <a:ext cx="0" cy="205463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DBB96452-7340-4975-8DD5-6754007EAD9A}"/>
              </a:ext>
            </a:extLst>
          </p:cNvPr>
          <p:cNvSpPr>
            <a:spLocks noGrp="1"/>
          </p:cNvSpPr>
          <p:nvPr>
            <p:ph type="dt" sz="half" idx="10"/>
          </p:nvPr>
        </p:nvSpPr>
        <p:spPr/>
        <p:txBody>
          <a:bodyPr/>
          <a:lstStyle/>
          <a:p>
            <a:endParaRPr lang="en-GB" sz="1100" dirty="0"/>
          </a:p>
        </p:txBody>
      </p:sp>
      <p:sp>
        <p:nvSpPr>
          <p:cNvPr id="6" name="Footer Placeholder 5">
            <a:extLst>
              <a:ext uri="{FF2B5EF4-FFF2-40B4-BE49-F238E27FC236}">
                <a16:creationId xmlns:a16="http://schemas.microsoft.com/office/drawing/2014/main" id="{5F3153AF-E777-4579-8D05-5DFC9583C9C4}"/>
              </a:ext>
            </a:extLst>
          </p:cNvPr>
          <p:cNvSpPr>
            <a:spLocks noGrp="1"/>
          </p:cNvSpPr>
          <p:nvPr>
            <p:ph type="ftr" sz="quarter" idx="11"/>
          </p:nvPr>
        </p:nvSpPr>
        <p:spPr/>
        <p:txBody>
          <a:bodyPr/>
          <a:lstStyle/>
          <a:p>
            <a:r>
              <a:rPr lang="en-GB" sz="1100"/>
              <a:t>Insert sources/footer here </a:t>
            </a:r>
            <a:endParaRPr lang="en-GB" sz="1100" dirty="0"/>
          </a:p>
        </p:txBody>
      </p:sp>
      <p:sp>
        <p:nvSpPr>
          <p:cNvPr id="7" name="Slide Number Placeholder 6">
            <a:extLst>
              <a:ext uri="{FF2B5EF4-FFF2-40B4-BE49-F238E27FC236}">
                <a16:creationId xmlns:a16="http://schemas.microsoft.com/office/drawing/2014/main" id="{D8262C03-B5D4-4591-A4FE-A981DA0190D4}"/>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2" name="Title 1">
            <a:extLst>
              <a:ext uri="{FF2B5EF4-FFF2-40B4-BE49-F238E27FC236}">
                <a16:creationId xmlns:a16="http://schemas.microsoft.com/office/drawing/2014/main" id="{3872D6A4-F7D8-493F-A3AC-0AC8CED670CC}"/>
              </a:ext>
            </a:extLst>
          </p:cNvPr>
          <p:cNvSpPr>
            <a:spLocks noGrp="1"/>
          </p:cNvSpPr>
          <p:nvPr>
            <p:ph type="title"/>
          </p:nvPr>
        </p:nvSpPr>
        <p:spPr/>
        <p:txBody>
          <a:bodyPr/>
          <a:lstStyle/>
          <a:p>
            <a:r>
              <a:rPr lang="en-US"/>
              <a:t>Click to edit Master title style</a:t>
            </a:r>
            <a:endParaRPr lang="en-GB"/>
          </a:p>
        </p:txBody>
      </p:sp>
      <p:sp>
        <p:nvSpPr>
          <p:cNvPr id="82" name="Text Placeholder 41">
            <a:extLst>
              <a:ext uri="{FF2B5EF4-FFF2-40B4-BE49-F238E27FC236}">
                <a16:creationId xmlns:a16="http://schemas.microsoft.com/office/drawing/2014/main" id="{F240FD2C-501D-46F4-802B-7E3A86D96002}"/>
              </a:ext>
            </a:extLst>
          </p:cNvPr>
          <p:cNvSpPr>
            <a:spLocks noGrp="1"/>
          </p:cNvSpPr>
          <p:nvPr>
            <p:ph type="body" sz="quarter" idx="15" hasCustomPrompt="1"/>
          </p:nvPr>
        </p:nvSpPr>
        <p:spPr>
          <a:xfrm>
            <a:off x="4401063" y="1705942"/>
            <a:ext cx="1519903" cy="954357"/>
          </a:xfrm>
        </p:spPr>
        <p:txBody>
          <a:bodyPr anchor="b">
            <a:noAutofit/>
          </a:bodyPr>
          <a:lstStyle>
            <a:lvl1pPr algn="l">
              <a:spcBef>
                <a:spcPts val="0"/>
              </a:spcBef>
              <a:defRPr sz="1800"/>
            </a:lvl1pPr>
            <a:lvl2pPr marL="0" indent="0" algn="l">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83" name="Text Placeholder 41">
            <a:extLst>
              <a:ext uri="{FF2B5EF4-FFF2-40B4-BE49-F238E27FC236}">
                <a16:creationId xmlns:a16="http://schemas.microsoft.com/office/drawing/2014/main" id="{6B23C6D4-680D-4EA9-B4D0-38B6045D2905}"/>
              </a:ext>
            </a:extLst>
          </p:cNvPr>
          <p:cNvSpPr>
            <a:spLocks noGrp="1"/>
          </p:cNvSpPr>
          <p:nvPr>
            <p:ph type="body" sz="quarter" idx="20" hasCustomPrompt="1"/>
          </p:nvPr>
        </p:nvSpPr>
        <p:spPr>
          <a:xfrm>
            <a:off x="3503692" y="3777530"/>
            <a:ext cx="2489642" cy="1515980"/>
          </a:xfrm>
        </p:spPr>
        <p:txBody>
          <a:bodyPr>
            <a:noAutofit/>
          </a:bodyPr>
          <a:lstStyle>
            <a:lvl1pPr algn="l">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84" name="Text Placeholder 41">
            <a:extLst>
              <a:ext uri="{FF2B5EF4-FFF2-40B4-BE49-F238E27FC236}">
                <a16:creationId xmlns:a16="http://schemas.microsoft.com/office/drawing/2014/main" id="{9BE4D6FF-AD91-4850-AEF9-CCEE93F1BC65}"/>
              </a:ext>
            </a:extLst>
          </p:cNvPr>
          <p:cNvSpPr>
            <a:spLocks noGrp="1"/>
          </p:cNvSpPr>
          <p:nvPr>
            <p:ph type="body" sz="quarter" idx="22" hasCustomPrompt="1"/>
          </p:nvPr>
        </p:nvSpPr>
        <p:spPr>
          <a:xfrm>
            <a:off x="4401063" y="2807306"/>
            <a:ext cx="1522203" cy="686578"/>
          </a:xfrm>
        </p:spPr>
        <p:txBody>
          <a:bodyPr>
            <a:noAutofit/>
          </a:bodyPr>
          <a:lstStyle>
            <a:lvl1pPr algn="l">
              <a:spcBef>
                <a:spcPts val="0"/>
              </a:spcBef>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26" name="Oval 125">
            <a:extLst>
              <a:ext uri="{FF2B5EF4-FFF2-40B4-BE49-F238E27FC236}">
                <a16:creationId xmlns:a16="http://schemas.microsoft.com/office/drawing/2014/main" id="{A36BD1F6-69CA-4E38-A3A5-B6D5138BFA16}"/>
              </a:ext>
            </a:extLst>
          </p:cNvPr>
          <p:cNvSpPr/>
          <p:nvPr userDrawn="1"/>
        </p:nvSpPr>
        <p:spPr>
          <a:xfrm>
            <a:off x="2423920" y="1669496"/>
            <a:ext cx="1852300" cy="18523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Picture Placeholder 28">
            <a:extLst>
              <a:ext uri="{FF2B5EF4-FFF2-40B4-BE49-F238E27FC236}">
                <a16:creationId xmlns:a16="http://schemas.microsoft.com/office/drawing/2014/main" id="{FFA8B13D-F9EA-4EB1-A4F2-5AEA31C64B54}"/>
              </a:ext>
            </a:extLst>
          </p:cNvPr>
          <p:cNvSpPr>
            <a:spLocks noGrp="1"/>
          </p:cNvSpPr>
          <p:nvPr>
            <p:ph type="pic" sz="quarter" idx="18"/>
          </p:nvPr>
        </p:nvSpPr>
        <p:spPr>
          <a:xfrm>
            <a:off x="2542401" y="1796034"/>
            <a:ext cx="1615338" cy="1615338"/>
          </a:xfrm>
          <a:prstGeom prst="ellipse">
            <a:avLst/>
          </a:prstGeom>
          <a:solidFill>
            <a:schemeClr val="bg2">
              <a:lumMod val="20000"/>
              <a:lumOff val="80000"/>
            </a:schemeClr>
          </a:solidFill>
        </p:spPr>
        <p:txBody>
          <a:bodyPr/>
          <a:lstStyle/>
          <a:p>
            <a:endParaRPr lang="en-GB" dirty="0"/>
          </a:p>
        </p:txBody>
      </p:sp>
      <p:cxnSp>
        <p:nvCxnSpPr>
          <p:cNvPr id="136" name="Straight Connector 135">
            <a:extLst>
              <a:ext uri="{FF2B5EF4-FFF2-40B4-BE49-F238E27FC236}">
                <a16:creationId xmlns:a16="http://schemas.microsoft.com/office/drawing/2014/main" id="{890F468E-7571-4DD3-8065-F0D7122AB535}"/>
              </a:ext>
            </a:extLst>
          </p:cNvPr>
          <p:cNvCxnSpPr>
            <a:cxnSpLocks/>
          </p:cNvCxnSpPr>
          <p:nvPr userDrawn="1"/>
        </p:nvCxnSpPr>
        <p:spPr>
          <a:xfrm>
            <a:off x="7152586" y="3241137"/>
            <a:ext cx="0" cy="205463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37" name="Text Placeholder 41">
            <a:extLst>
              <a:ext uri="{FF2B5EF4-FFF2-40B4-BE49-F238E27FC236}">
                <a16:creationId xmlns:a16="http://schemas.microsoft.com/office/drawing/2014/main" id="{1B8CC885-A41D-4394-97C0-FF5BE9936C57}"/>
              </a:ext>
            </a:extLst>
          </p:cNvPr>
          <p:cNvSpPr>
            <a:spLocks noGrp="1"/>
          </p:cNvSpPr>
          <p:nvPr>
            <p:ph type="body" sz="quarter" idx="23" hasCustomPrompt="1"/>
          </p:nvPr>
        </p:nvSpPr>
        <p:spPr>
          <a:xfrm>
            <a:off x="8203579" y="1705942"/>
            <a:ext cx="1519903" cy="954357"/>
          </a:xfrm>
        </p:spPr>
        <p:txBody>
          <a:bodyPr anchor="b">
            <a:noAutofit/>
          </a:bodyPr>
          <a:lstStyle>
            <a:lvl1pPr algn="l">
              <a:spcBef>
                <a:spcPts val="0"/>
              </a:spcBef>
              <a:defRPr sz="1800"/>
            </a:lvl1pPr>
            <a:lvl2pPr marL="0" indent="0" algn="l">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38" name="Text Placeholder 41">
            <a:extLst>
              <a:ext uri="{FF2B5EF4-FFF2-40B4-BE49-F238E27FC236}">
                <a16:creationId xmlns:a16="http://schemas.microsoft.com/office/drawing/2014/main" id="{8D7D3017-EF41-4DA7-AFA5-5900BBCA768D}"/>
              </a:ext>
            </a:extLst>
          </p:cNvPr>
          <p:cNvSpPr>
            <a:spLocks noGrp="1"/>
          </p:cNvSpPr>
          <p:nvPr>
            <p:ph type="body" sz="quarter" idx="24" hasCustomPrompt="1"/>
          </p:nvPr>
        </p:nvSpPr>
        <p:spPr>
          <a:xfrm>
            <a:off x="7306208" y="3777530"/>
            <a:ext cx="2489642" cy="1515980"/>
          </a:xfrm>
        </p:spPr>
        <p:txBody>
          <a:bodyPr>
            <a:noAutofit/>
          </a:bodyPr>
          <a:lstStyle>
            <a:lvl1pPr algn="l">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39" name="Text Placeholder 41">
            <a:extLst>
              <a:ext uri="{FF2B5EF4-FFF2-40B4-BE49-F238E27FC236}">
                <a16:creationId xmlns:a16="http://schemas.microsoft.com/office/drawing/2014/main" id="{8A8E9714-2543-49A7-AA52-ACC04C15CCBD}"/>
              </a:ext>
            </a:extLst>
          </p:cNvPr>
          <p:cNvSpPr>
            <a:spLocks noGrp="1"/>
          </p:cNvSpPr>
          <p:nvPr>
            <p:ph type="body" sz="quarter" idx="25" hasCustomPrompt="1"/>
          </p:nvPr>
        </p:nvSpPr>
        <p:spPr>
          <a:xfrm>
            <a:off x="8203579" y="2807306"/>
            <a:ext cx="1522203" cy="686578"/>
          </a:xfrm>
        </p:spPr>
        <p:txBody>
          <a:bodyPr>
            <a:noAutofit/>
          </a:bodyPr>
          <a:lstStyle>
            <a:lvl1pPr algn="l">
              <a:spcBef>
                <a:spcPts val="0"/>
              </a:spcBef>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40" name="Oval 139">
            <a:extLst>
              <a:ext uri="{FF2B5EF4-FFF2-40B4-BE49-F238E27FC236}">
                <a16:creationId xmlns:a16="http://schemas.microsoft.com/office/drawing/2014/main" id="{789FE25F-4446-4970-B744-974ED78EF621}"/>
              </a:ext>
            </a:extLst>
          </p:cNvPr>
          <p:cNvSpPr/>
          <p:nvPr userDrawn="1"/>
        </p:nvSpPr>
        <p:spPr>
          <a:xfrm>
            <a:off x="6226436" y="1669496"/>
            <a:ext cx="1852300" cy="18523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Picture Placeholder 28">
            <a:extLst>
              <a:ext uri="{FF2B5EF4-FFF2-40B4-BE49-F238E27FC236}">
                <a16:creationId xmlns:a16="http://schemas.microsoft.com/office/drawing/2014/main" id="{82E8AE59-5A15-415A-B308-E9EBEC2456D5}"/>
              </a:ext>
            </a:extLst>
          </p:cNvPr>
          <p:cNvSpPr>
            <a:spLocks noGrp="1"/>
          </p:cNvSpPr>
          <p:nvPr>
            <p:ph type="pic" sz="quarter" idx="26"/>
          </p:nvPr>
        </p:nvSpPr>
        <p:spPr>
          <a:xfrm>
            <a:off x="6344917" y="1796034"/>
            <a:ext cx="1615338" cy="1615338"/>
          </a:xfrm>
          <a:prstGeom prst="ellipse">
            <a:avLst/>
          </a:prstGeom>
          <a:solidFill>
            <a:schemeClr val="bg2">
              <a:lumMod val="20000"/>
              <a:lumOff val="80000"/>
            </a:schemeClr>
          </a:solidFill>
        </p:spPr>
        <p:txBody>
          <a:bodyPr/>
          <a:lstStyle/>
          <a:p>
            <a:endParaRPr lang="en-GB" dirty="0"/>
          </a:p>
        </p:txBody>
      </p:sp>
    </p:spTree>
    <p:extLst>
      <p:ext uri="{BB962C8B-B14F-4D97-AF65-F5344CB8AC3E}">
        <p14:creationId xmlns:p14="http://schemas.microsoft.com/office/powerpoint/2010/main" val="393540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peaker Slide_2 people">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28E65A2C-0A9D-466C-A18B-09858EAC30C2}"/>
              </a:ext>
            </a:extLst>
          </p:cNvPr>
          <p:cNvSpPr/>
          <p:nvPr userDrawn="1"/>
        </p:nvSpPr>
        <p:spPr>
          <a:xfrm>
            <a:off x="0" y="3574256"/>
            <a:ext cx="12192000" cy="2216944"/>
          </a:xfrm>
          <a:prstGeom prst="rect">
            <a:avLst/>
          </a:prstGeom>
          <a:solidFill>
            <a:srgbClr val="EF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a:extLst>
              <a:ext uri="{FF2B5EF4-FFF2-40B4-BE49-F238E27FC236}">
                <a16:creationId xmlns:a16="http://schemas.microsoft.com/office/drawing/2014/main" id="{DBB96452-7340-4975-8DD5-6754007EAD9A}"/>
              </a:ext>
            </a:extLst>
          </p:cNvPr>
          <p:cNvSpPr>
            <a:spLocks noGrp="1"/>
          </p:cNvSpPr>
          <p:nvPr>
            <p:ph type="dt" sz="half" idx="10"/>
          </p:nvPr>
        </p:nvSpPr>
        <p:spPr/>
        <p:txBody>
          <a:bodyPr/>
          <a:lstStyle/>
          <a:p>
            <a:endParaRPr lang="en-GB" sz="1100" dirty="0"/>
          </a:p>
        </p:txBody>
      </p:sp>
      <p:sp>
        <p:nvSpPr>
          <p:cNvPr id="6" name="Footer Placeholder 5">
            <a:extLst>
              <a:ext uri="{FF2B5EF4-FFF2-40B4-BE49-F238E27FC236}">
                <a16:creationId xmlns:a16="http://schemas.microsoft.com/office/drawing/2014/main" id="{5F3153AF-E777-4579-8D05-5DFC9583C9C4}"/>
              </a:ext>
            </a:extLst>
          </p:cNvPr>
          <p:cNvSpPr>
            <a:spLocks noGrp="1"/>
          </p:cNvSpPr>
          <p:nvPr>
            <p:ph type="ftr" sz="quarter" idx="11"/>
          </p:nvPr>
        </p:nvSpPr>
        <p:spPr/>
        <p:txBody>
          <a:bodyPr/>
          <a:lstStyle/>
          <a:p>
            <a:r>
              <a:rPr lang="en-GB" sz="1100"/>
              <a:t>Insert sources/footer here </a:t>
            </a:r>
            <a:endParaRPr lang="en-GB" sz="1100" dirty="0"/>
          </a:p>
        </p:txBody>
      </p:sp>
      <p:sp>
        <p:nvSpPr>
          <p:cNvPr id="7" name="Slide Number Placeholder 6">
            <a:extLst>
              <a:ext uri="{FF2B5EF4-FFF2-40B4-BE49-F238E27FC236}">
                <a16:creationId xmlns:a16="http://schemas.microsoft.com/office/drawing/2014/main" id="{D8262C03-B5D4-4591-A4FE-A981DA0190D4}"/>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2" name="Title 1">
            <a:extLst>
              <a:ext uri="{FF2B5EF4-FFF2-40B4-BE49-F238E27FC236}">
                <a16:creationId xmlns:a16="http://schemas.microsoft.com/office/drawing/2014/main" id="{3872D6A4-F7D8-493F-A3AC-0AC8CED670CC}"/>
              </a:ext>
            </a:extLst>
          </p:cNvPr>
          <p:cNvSpPr>
            <a:spLocks noGrp="1"/>
          </p:cNvSpPr>
          <p:nvPr>
            <p:ph type="title"/>
          </p:nvPr>
        </p:nvSpPr>
        <p:spPr/>
        <p:txBody>
          <a:bodyPr/>
          <a:lstStyle/>
          <a:p>
            <a:r>
              <a:rPr lang="en-US"/>
              <a:t>Click to edit Master title style</a:t>
            </a:r>
            <a:endParaRPr lang="en-GB"/>
          </a:p>
        </p:txBody>
      </p:sp>
      <p:sp>
        <p:nvSpPr>
          <p:cNvPr id="82" name="Text Placeholder 41">
            <a:extLst>
              <a:ext uri="{FF2B5EF4-FFF2-40B4-BE49-F238E27FC236}">
                <a16:creationId xmlns:a16="http://schemas.microsoft.com/office/drawing/2014/main" id="{F240FD2C-501D-46F4-802B-7E3A86D96002}"/>
              </a:ext>
            </a:extLst>
          </p:cNvPr>
          <p:cNvSpPr>
            <a:spLocks noGrp="1"/>
          </p:cNvSpPr>
          <p:nvPr>
            <p:ph type="body" sz="quarter" idx="15" hasCustomPrompt="1"/>
          </p:nvPr>
        </p:nvSpPr>
        <p:spPr>
          <a:xfrm>
            <a:off x="4401063" y="2688781"/>
            <a:ext cx="1519903" cy="954357"/>
          </a:xfrm>
        </p:spPr>
        <p:txBody>
          <a:bodyPr anchor="b">
            <a:noAutofit/>
          </a:bodyPr>
          <a:lstStyle>
            <a:lvl1pPr algn="l">
              <a:spcBef>
                <a:spcPts val="0"/>
              </a:spcBef>
              <a:defRPr sz="1800"/>
            </a:lvl1pPr>
            <a:lvl2pPr marL="0" indent="0" algn="l">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84" name="Text Placeholder 41">
            <a:extLst>
              <a:ext uri="{FF2B5EF4-FFF2-40B4-BE49-F238E27FC236}">
                <a16:creationId xmlns:a16="http://schemas.microsoft.com/office/drawing/2014/main" id="{9BE4D6FF-AD91-4850-AEF9-CCEE93F1BC65}"/>
              </a:ext>
            </a:extLst>
          </p:cNvPr>
          <p:cNvSpPr>
            <a:spLocks noGrp="1"/>
          </p:cNvSpPr>
          <p:nvPr>
            <p:ph type="body" sz="quarter" idx="22" hasCustomPrompt="1"/>
          </p:nvPr>
        </p:nvSpPr>
        <p:spPr>
          <a:xfrm>
            <a:off x="4401063" y="3757920"/>
            <a:ext cx="1522203" cy="686578"/>
          </a:xfrm>
        </p:spPr>
        <p:txBody>
          <a:bodyPr>
            <a:noAutofit/>
          </a:bodyPr>
          <a:lstStyle>
            <a:lvl1pPr algn="l">
              <a:spcBef>
                <a:spcPts val="0"/>
              </a:spcBef>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26" name="Oval 125">
            <a:extLst>
              <a:ext uri="{FF2B5EF4-FFF2-40B4-BE49-F238E27FC236}">
                <a16:creationId xmlns:a16="http://schemas.microsoft.com/office/drawing/2014/main" id="{A36BD1F6-69CA-4E38-A3A5-B6D5138BFA16}"/>
              </a:ext>
            </a:extLst>
          </p:cNvPr>
          <p:cNvSpPr/>
          <p:nvPr userDrawn="1"/>
        </p:nvSpPr>
        <p:spPr>
          <a:xfrm>
            <a:off x="2423920" y="2620110"/>
            <a:ext cx="1852300" cy="18523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Picture Placeholder 28">
            <a:extLst>
              <a:ext uri="{FF2B5EF4-FFF2-40B4-BE49-F238E27FC236}">
                <a16:creationId xmlns:a16="http://schemas.microsoft.com/office/drawing/2014/main" id="{FFA8B13D-F9EA-4EB1-A4F2-5AEA31C64B54}"/>
              </a:ext>
            </a:extLst>
          </p:cNvPr>
          <p:cNvSpPr>
            <a:spLocks noGrp="1"/>
          </p:cNvSpPr>
          <p:nvPr>
            <p:ph type="pic" sz="quarter" idx="18"/>
          </p:nvPr>
        </p:nvSpPr>
        <p:spPr>
          <a:xfrm>
            <a:off x="2542401" y="2746648"/>
            <a:ext cx="1615338" cy="1615338"/>
          </a:xfrm>
          <a:prstGeom prst="ellipse">
            <a:avLst/>
          </a:prstGeom>
          <a:solidFill>
            <a:schemeClr val="bg2">
              <a:lumMod val="20000"/>
              <a:lumOff val="80000"/>
            </a:schemeClr>
          </a:solidFill>
        </p:spPr>
        <p:txBody>
          <a:bodyPr/>
          <a:lstStyle/>
          <a:p>
            <a:endParaRPr lang="en-GB" dirty="0"/>
          </a:p>
        </p:txBody>
      </p:sp>
      <p:sp>
        <p:nvSpPr>
          <p:cNvPr id="137" name="Text Placeholder 41">
            <a:extLst>
              <a:ext uri="{FF2B5EF4-FFF2-40B4-BE49-F238E27FC236}">
                <a16:creationId xmlns:a16="http://schemas.microsoft.com/office/drawing/2014/main" id="{1B8CC885-A41D-4394-97C0-FF5BE9936C57}"/>
              </a:ext>
            </a:extLst>
          </p:cNvPr>
          <p:cNvSpPr>
            <a:spLocks noGrp="1"/>
          </p:cNvSpPr>
          <p:nvPr>
            <p:ph type="body" sz="quarter" idx="23" hasCustomPrompt="1"/>
          </p:nvPr>
        </p:nvSpPr>
        <p:spPr>
          <a:xfrm>
            <a:off x="8203579" y="2688781"/>
            <a:ext cx="1519903" cy="954357"/>
          </a:xfrm>
        </p:spPr>
        <p:txBody>
          <a:bodyPr anchor="b">
            <a:noAutofit/>
          </a:bodyPr>
          <a:lstStyle>
            <a:lvl1pPr algn="l">
              <a:spcBef>
                <a:spcPts val="0"/>
              </a:spcBef>
              <a:defRPr sz="1800"/>
            </a:lvl1pPr>
            <a:lvl2pPr marL="0" indent="0" algn="l">
              <a:spcBef>
                <a:spcPts val="0"/>
              </a:spcBef>
              <a:buNone/>
              <a:defRPr sz="14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39" name="Text Placeholder 41">
            <a:extLst>
              <a:ext uri="{FF2B5EF4-FFF2-40B4-BE49-F238E27FC236}">
                <a16:creationId xmlns:a16="http://schemas.microsoft.com/office/drawing/2014/main" id="{8A8E9714-2543-49A7-AA52-ACC04C15CCBD}"/>
              </a:ext>
            </a:extLst>
          </p:cNvPr>
          <p:cNvSpPr>
            <a:spLocks noGrp="1"/>
          </p:cNvSpPr>
          <p:nvPr>
            <p:ph type="body" sz="quarter" idx="25" hasCustomPrompt="1"/>
          </p:nvPr>
        </p:nvSpPr>
        <p:spPr>
          <a:xfrm>
            <a:off x="8203579" y="3757920"/>
            <a:ext cx="1522203" cy="686578"/>
          </a:xfrm>
        </p:spPr>
        <p:txBody>
          <a:bodyPr>
            <a:noAutofit/>
          </a:bodyPr>
          <a:lstStyle>
            <a:lvl1pPr algn="l">
              <a:spcBef>
                <a:spcPts val="0"/>
              </a:spcBef>
              <a:defRPr sz="1400"/>
            </a:lvl1pPr>
            <a:lvl2pPr marL="0" indent="0" algn="ctr">
              <a:spcBef>
                <a:spcPts val="0"/>
              </a:spcBef>
              <a:buNone/>
              <a:defRPr sz="1100"/>
            </a:lvl2pPr>
            <a:lvl3pPr marL="180975" indent="0">
              <a:buNone/>
              <a:defRPr sz="1400"/>
            </a:lvl3pPr>
            <a:lvl4pPr marL="357188" indent="0">
              <a:buNone/>
              <a:defRPr sz="1200"/>
            </a:lvl4pPr>
            <a:lvl5pPr marL="538163" indent="0">
              <a:buNone/>
              <a:defRPr sz="1200"/>
            </a:lvl5pPr>
          </a:lstStyle>
          <a:p>
            <a:pPr lvl="0"/>
            <a:r>
              <a:rPr lang="en-US" dirty="0"/>
              <a:t>Click to edit </a:t>
            </a:r>
            <a:br>
              <a:rPr lang="en-US" dirty="0"/>
            </a:br>
            <a:r>
              <a:rPr lang="en-US" dirty="0"/>
              <a:t>Master text styles</a:t>
            </a:r>
          </a:p>
        </p:txBody>
      </p:sp>
      <p:sp>
        <p:nvSpPr>
          <p:cNvPr id="140" name="Oval 139">
            <a:extLst>
              <a:ext uri="{FF2B5EF4-FFF2-40B4-BE49-F238E27FC236}">
                <a16:creationId xmlns:a16="http://schemas.microsoft.com/office/drawing/2014/main" id="{789FE25F-4446-4970-B744-974ED78EF621}"/>
              </a:ext>
            </a:extLst>
          </p:cNvPr>
          <p:cNvSpPr/>
          <p:nvPr userDrawn="1"/>
        </p:nvSpPr>
        <p:spPr>
          <a:xfrm>
            <a:off x="6226436" y="2620110"/>
            <a:ext cx="1852300" cy="18523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Picture Placeholder 28">
            <a:extLst>
              <a:ext uri="{FF2B5EF4-FFF2-40B4-BE49-F238E27FC236}">
                <a16:creationId xmlns:a16="http://schemas.microsoft.com/office/drawing/2014/main" id="{82E8AE59-5A15-415A-B308-E9EBEC2456D5}"/>
              </a:ext>
            </a:extLst>
          </p:cNvPr>
          <p:cNvSpPr>
            <a:spLocks noGrp="1"/>
          </p:cNvSpPr>
          <p:nvPr>
            <p:ph type="pic" sz="quarter" idx="26"/>
          </p:nvPr>
        </p:nvSpPr>
        <p:spPr>
          <a:xfrm>
            <a:off x="6344917" y="2746648"/>
            <a:ext cx="1615338" cy="1615338"/>
          </a:xfrm>
          <a:prstGeom prst="ellipse">
            <a:avLst/>
          </a:prstGeom>
          <a:solidFill>
            <a:schemeClr val="bg2">
              <a:lumMod val="20000"/>
              <a:lumOff val="80000"/>
            </a:schemeClr>
          </a:solidFill>
        </p:spPr>
        <p:txBody>
          <a:bodyPr/>
          <a:lstStyle/>
          <a:p>
            <a:endParaRPr lang="en-GB" dirty="0"/>
          </a:p>
        </p:txBody>
      </p:sp>
    </p:spTree>
    <p:extLst>
      <p:ext uri="{BB962C8B-B14F-4D97-AF65-F5344CB8AC3E}">
        <p14:creationId xmlns:p14="http://schemas.microsoft.com/office/powerpoint/2010/main" val="101598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text, sky, outdoor&#10;&#10;Description automatically generated">
            <a:extLst>
              <a:ext uri="{FF2B5EF4-FFF2-40B4-BE49-F238E27FC236}">
                <a16:creationId xmlns:a16="http://schemas.microsoft.com/office/drawing/2014/main" id="{CD716FE7-C82C-4EEA-BF68-6DC00191AE7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762" b="30006"/>
          <a:stretch/>
        </p:blipFill>
        <p:spPr>
          <a:xfrm>
            <a:off x="479424" y="0"/>
            <a:ext cx="11231604"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79424" y="0"/>
            <a:ext cx="11231604" cy="3716338"/>
          </a:xfrm>
          <a:prstGeom prst="rect">
            <a:avLst/>
          </a:prstGeom>
          <a:gradFill flip="none" rotWithShape="1">
            <a:gsLst>
              <a:gs pos="12000">
                <a:schemeClr val="tx1">
                  <a:alpha val="81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77539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amp;A">
    <p:bg>
      <p:bgPr>
        <a:solidFill>
          <a:srgbClr val="EFEBE1"/>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BB96452-7340-4975-8DD5-6754007EAD9A}"/>
              </a:ext>
            </a:extLst>
          </p:cNvPr>
          <p:cNvSpPr>
            <a:spLocks noGrp="1"/>
          </p:cNvSpPr>
          <p:nvPr>
            <p:ph type="dt" sz="half" idx="10"/>
          </p:nvPr>
        </p:nvSpPr>
        <p:spPr/>
        <p:txBody>
          <a:bodyPr/>
          <a:lstStyle/>
          <a:p>
            <a:endParaRPr lang="en-GB" sz="1100" dirty="0"/>
          </a:p>
        </p:txBody>
      </p:sp>
      <p:sp>
        <p:nvSpPr>
          <p:cNvPr id="6" name="Footer Placeholder 5">
            <a:extLst>
              <a:ext uri="{FF2B5EF4-FFF2-40B4-BE49-F238E27FC236}">
                <a16:creationId xmlns:a16="http://schemas.microsoft.com/office/drawing/2014/main" id="{5F3153AF-E777-4579-8D05-5DFC9583C9C4}"/>
              </a:ext>
            </a:extLst>
          </p:cNvPr>
          <p:cNvSpPr>
            <a:spLocks noGrp="1"/>
          </p:cNvSpPr>
          <p:nvPr>
            <p:ph type="ftr" sz="quarter" idx="11"/>
          </p:nvPr>
        </p:nvSpPr>
        <p:spPr/>
        <p:txBody>
          <a:bodyPr/>
          <a:lstStyle/>
          <a:p>
            <a:r>
              <a:rPr lang="en-GB" sz="1100"/>
              <a:t>Insert sources/footer here </a:t>
            </a:r>
            <a:endParaRPr lang="en-GB" sz="1100" dirty="0"/>
          </a:p>
        </p:txBody>
      </p:sp>
      <p:sp>
        <p:nvSpPr>
          <p:cNvPr id="7" name="Slide Number Placeholder 6">
            <a:extLst>
              <a:ext uri="{FF2B5EF4-FFF2-40B4-BE49-F238E27FC236}">
                <a16:creationId xmlns:a16="http://schemas.microsoft.com/office/drawing/2014/main" id="{D8262C03-B5D4-4591-A4FE-A981DA0190D4}"/>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8" name="TextBox 7">
            <a:extLst>
              <a:ext uri="{FF2B5EF4-FFF2-40B4-BE49-F238E27FC236}">
                <a16:creationId xmlns:a16="http://schemas.microsoft.com/office/drawing/2014/main" id="{57C092C5-3221-4AD6-AEDC-EBAA4E2504C1}"/>
              </a:ext>
            </a:extLst>
          </p:cNvPr>
          <p:cNvSpPr txBox="1"/>
          <p:nvPr userDrawn="1"/>
        </p:nvSpPr>
        <p:spPr>
          <a:xfrm>
            <a:off x="3331675" y="2497976"/>
            <a:ext cx="5576935" cy="1862048"/>
          </a:xfrm>
          <a:prstGeom prst="rect">
            <a:avLst/>
          </a:prstGeom>
          <a:noFill/>
        </p:spPr>
        <p:txBody>
          <a:bodyPr wrap="square" rtlCol="0">
            <a:spAutoFit/>
          </a:bodyPr>
          <a:lstStyle/>
          <a:p>
            <a:pPr algn="ctr"/>
            <a:r>
              <a:rPr lang="en-GB" sz="11500" dirty="0">
                <a:solidFill>
                  <a:schemeClr val="bg2"/>
                </a:solidFill>
              </a:rPr>
              <a:t>Q&amp;A</a:t>
            </a:r>
          </a:p>
        </p:txBody>
      </p:sp>
    </p:spTree>
    <p:extLst>
      <p:ext uri="{BB962C8B-B14F-4D97-AF65-F5344CB8AC3E}">
        <p14:creationId xmlns:p14="http://schemas.microsoft.com/office/powerpoint/2010/main" val="8492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F41FE-6254-40B3-A393-734FECADA672}"/>
              </a:ext>
            </a:extLst>
          </p:cNvPr>
          <p:cNvSpPr/>
          <p:nvPr userDrawn="1"/>
        </p:nvSpPr>
        <p:spPr>
          <a:xfrm>
            <a:off x="0" y="2251076"/>
            <a:ext cx="12192000" cy="2355848"/>
          </a:xfrm>
          <a:prstGeom prst="rect">
            <a:avLst/>
          </a:prstGeom>
          <a:solidFill>
            <a:srgbClr val="EF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a:extLst>
              <a:ext uri="{FF2B5EF4-FFF2-40B4-BE49-F238E27FC236}">
                <a16:creationId xmlns:a16="http://schemas.microsoft.com/office/drawing/2014/main" id="{DBB96452-7340-4975-8DD5-6754007EAD9A}"/>
              </a:ext>
            </a:extLst>
          </p:cNvPr>
          <p:cNvSpPr>
            <a:spLocks noGrp="1"/>
          </p:cNvSpPr>
          <p:nvPr>
            <p:ph type="dt" sz="half" idx="10"/>
          </p:nvPr>
        </p:nvSpPr>
        <p:spPr/>
        <p:txBody>
          <a:bodyPr/>
          <a:lstStyle/>
          <a:p>
            <a:endParaRPr lang="en-GB" sz="1100" dirty="0"/>
          </a:p>
        </p:txBody>
      </p:sp>
      <p:sp>
        <p:nvSpPr>
          <p:cNvPr id="6" name="Footer Placeholder 5">
            <a:extLst>
              <a:ext uri="{FF2B5EF4-FFF2-40B4-BE49-F238E27FC236}">
                <a16:creationId xmlns:a16="http://schemas.microsoft.com/office/drawing/2014/main" id="{5F3153AF-E777-4579-8D05-5DFC9583C9C4}"/>
              </a:ext>
            </a:extLst>
          </p:cNvPr>
          <p:cNvSpPr>
            <a:spLocks noGrp="1"/>
          </p:cNvSpPr>
          <p:nvPr>
            <p:ph type="ftr" sz="quarter" idx="11"/>
          </p:nvPr>
        </p:nvSpPr>
        <p:spPr/>
        <p:txBody>
          <a:bodyPr/>
          <a:lstStyle/>
          <a:p>
            <a:r>
              <a:rPr lang="en-GB" sz="1100"/>
              <a:t>Insert sources/footer here </a:t>
            </a:r>
            <a:endParaRPr lang="en-GB" sz="1100" dirty="0"/>
          </a:p>
        </p:txBody>
      </p:sp>
      <p:sp>
        <p:nvSpPr>
          <p:cNvPr id="7" name="Slide Number Placeholder 6">
            <a:extLst>
              <a:ext uri="{FF2B5EF4-FFF2-40B4-BE49-F238E27FC236}">
                <a16:creationId xmlns:a16="http://schemas.microsoft.com/office/drawing/2014/main" id="{D8262C03-B5D4-4591-A4FE-A981DA0190D4}"/>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2" name="Title 1">
            <a:extLst>
              <a:ext uri="{FF2B5EF4-FFF2-40B4-BE49-F238E27FC236}">
                <a16:creationId xmlns:a16="http://schemas.microsoft.com/office/drawing/2014/main" id="{3872D6A4-F7D8-493F-A3AC-0AC8CED670CC}"/>
              </a:ext>
            </a:extLst>
          </p:cNvPr>
          <p:cNvSpPr>
            <a:spLocks noGrp="1"/>
          </p:cNvSpPr>
          <p:nvPr>
            <p:ph type="title"/>
          </p:nvPr>
        </p:nvSpPr>
        <p:spPr>
          <a:xfrm>
            <a:off x="480971" y="1121607"/>
            <a:ext cx="7672429" cy="1008000"/>
          </a:xfrm>
        </p:spPr>
        <p:txBody>
          <a:bodyPr anchor="b"/>
          <a:lstStyle/>
          <a:p>
            <a:r>
              <a:rPr lang="en-US" dirty="0"/>
              <a:t>Click to edit Master title style</a:t>
            </a:r>
            <a:endParaRPr lang="en-GB" dirty="0"/>
          </a:p>
        </p:txBody>
      </p:sp>
      <p:sp>
        <p:nvSpPr>
          <p:cNvPr id="8" name="Freeform: Shape 7">
            <a:extLst>
              <a:ext uri="{FF2B5EF4-FFF2-40B4-BE49-F238E27FC236}">
                <a16:creationId xmlns:a16="http://schemas.microsoft.com/office/drawing/2014/main" id="{A3E214E8-D86A-43F2-8633-A07AE8BCAA45}"/>
              </a:ext>
            </a:extLst>
          </p:cNvPr>
          <p:cNvSpPr/>
          <p:nvPr userDrawn="1"/>
        </p:nvSpPr>
        <p:spPr>
          <a:xfrm>
            <a:off x="8343900" y="974724"/>
            <a:ext cx="3848100" cy="4908552"/>
          </a:xfrm>
          <a:custGeom>
            <a:avLst/>
            <a:gdLst>
              <a:gd name="connsiteX0" fmla="*/ 2454276 w 3848100"/>
              <a:gd name="connsiteY0" fmla="*/ 0 h 4908552"/>
              <a:gd name="connsiteX1" fmla="*/ 3826485 w 3848100"/>
              <a:gd name="connsiteY1" fmla="*/ 419152 h 4908552"/>
              <a:gd name="connsiteX2" fmla="*/ 3848100 w 3848100"/>
              <a:gd name="connsiteY2" fmla="*/ 435315 h 4908552"/>
              <a:gd name="connsiteX3" fmla="*/ 3848100 w 3848100"/>
              <a:gd name="connsiteY3" fmla="*/ 4473237 h 4908552"/>
              <a:gd name="connsiteX4" fmla="*/ 3826485 w 3848100"/>
              <a:gd name="connsiteY4" fmla="*/ 4489400 h 4908552"/>
              <a:gd name="connsiteX5" fmla="*/ 2454276 w 3848100"/>
              <a:gd name="connsiteY5" fmla="*/ 4908552 h 4908552"/>
              <a:gd name="connsiteX6" fmla="*/ 0 w 3848100"/>
              <a:gd name="connsiteY6" fmla="*/ 2454276 h 4908552"/>
              <a:gd name="connsiteX7" fmla="*/ 2454276 w 3848100"/>
              <a:gd name="connsiteY7" fmla="*/ 0 h 49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8100" h="4908552">
                <a:moveTo>
                  <a:pt x="2454276" y="0"/>
                </a:moveTo>
                <a:cubicBezTo>
                  <a:pt x="2962573" y="0"/>
                  <a:pt x="3434780" y="154521"/>
                  <a:pt x="3826485" y="419152"/>
                </a:cubicBezTo>
                <a:lnTo>
                  <a:pt x="3848100" y="435315"/>
                </a:lnTo>
                <a:lnTo>
                  <a:pt x="3848100" y="4473237"/>
                </a:lnTo>
                <a:lnTo>
                  <a:pt x="3826485" y="4489400"/>
                </a:lnTo>
                <a:cubicBezTo>
                  <a:pt x="3434780" y="4754031"/>
                  <a:pt x="2962573" y="4908552"/>
                  <a:pt x="2454276" y="4908552"/>
                </a:cubicBezTo>
                <a:cubicBezTo>
                  <a:pt x="1098817" y="4908552"/>
                  <a:pt x="0" y="3809735"/>
                  <a:pt x="0" y="2454276"/>
                </a:cubicBezTo>
                <a:cubicBezTo>
                  <a:pt x="0" y="1098817"/>
                  <a:pt x="1098817" y="0"/>
                  <a:pt x="245427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 name="Picture Placeholder 18">
            <a:extLst>
              <a:ext uri="{FF2B5EF4-FFF2-40B4-BE49-F238E27FC236}">
                <a16:creationId xmlns:a16="http://schemas.microsoft.com/office/drawing/2014/main" id="{38E09910-78BA-4697-9ED2-6A187AFA09F8}"/>
              </a:ext>
            </a:extLst>
          </p:cNvPr>
          <p:cNvSpPr>
            <a:spLocks noGrp="1"/>
          </p:cNvSpPr>
          <p:nvPr>
            <p:ph type="pic" sz="quarter" idx="13"/>
          </p:nvPr>
        </p:nvSpPr>
        <p:spPr>
          <a:xfrm>
            <a:off x="8572500" y="1193800"/>
            <a:ext cx="3619500" cy="4470400"/>
          </a:xfrm>
          <a:custGeom>
            <a:avLst/>
            <a:gdLst>
              <a:gd name="connsiteX0" fmla="*/ 2235200 w 3619500"/>
              <a:gd name="connsiteY0" fmla="*/ 0 h 4470400"/>
              <a:gd name="connsiteX1" fmla="*/ 3484922 w 3619500"/>
              <a:gd name="connsiteY1" fmla="*/ 381737 h 4470400"/>
              <a:gd name="connsiteX2" fmla="*/ 3619500 w 3619500"/>
              <a:gd name="connsiteY2" fmla="*/ 482373 h 4470400"/>
              <a:gd name="connsiteX3" fmla="*/ 3619500 w 3619500"/>
              <a:gd name="connsiteY3" fmla="*/ 3988027 h 4470400"/>
              <a:gd name="connsiteX4" fmla="*/ 3484922 w 3619500"/>
              <a:gd name="connsiteY4" fmla="*/ 4088663 h 4470400"/>
              <a:gd name="connsiteX5" fmla="*/ 2235200 w 3619500"/>
              <a:gd name="connsiteY5" fmla="*/ 4470400 h 4470400"/>
              <a:gd name="connsiteX6" fmla="*/ 0 w 3619500"/>
              <a:gd name="connsiteY6" fmla="*/ 2235200 h 4470400"/>
              <a:gd name="connsiteX7" fmla="*/ 2235200 w 3619500"/>
              <a:gd name="connsiteY7" fmla="*/ 0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500" h="4470400">
                <a:moveTo>
                  <a:pt x="2235200" y="0"/>
                </a:moveTo>
                <a:cubicBezTo>
                  <a:pt x="2698125" y="0"/>
                  <a:pt x="3128181" y="140728"/>
                  <a:pt x="3484922" y="381737"/>
                </a:cubicBezTo>
                <a:lnTo>
                  <a:pt x="3619500" y="482373"/>
                </a:lnTo>
                <a:lnTo>
                  <a:pt x="3619500" y="3988027"/>
                </a:lnTo>
                <a:lnTo>
                  <a:pt x="3484922" y="4088663"/>
                </a:lnTo>
                <a:cubicBezTo>
                  <a:pt x="3128181" y="4329672"/>
                  <a:pt x="2698125" y="4470400"/>
                  <a:pt x="2235200" y="4470400"/>
                </a:cubicBezTo>
                <a:cubicBezTo>
                  <a:pt x="1000733" y="4470400"/>
                  <a:pt x="0" y="3469667"/>
                  <a:pt x="0" y="2235200"/>
                </a:cubicBezTo>
                <a:cubicBezTo>
                  <a:pt x="0" y="1000733"/>
                  <a:pt x="1000733" y="0"/>
                  <a:pt x="2235200" y="0"/>
                </a:cubicBezTo>
                <a:close/>
              </a:path>
            </a:pathLst>
          </a:custGeom>
          <a:solidFill>
            <a:schemeClr val="bg2">
              <a:lumMod val="20000"/>
              <a:lumOff val="80000"/>
            </a:schemeClr>
          </a:solidFill>
        </p:spPr>
        <p:txBody>
          <a:bodyPr wrap="square">
            <a:noAutofit/>
          </a:bodyPr>
          <a:lstStyle/>
          <a:p>
            <a:endParaRPr lang="en-GB"/>
          </a:p>
        </p:txBody>
      </p:sp>
      <p:sp>
        <p:nvSpPr>
          <p:cNvPr id="12" name="Text Placeholder 41">
            <a:extLst>
              <a:ext uri="{FF2B5EF4-FFF2-40B4-BE49-F238E27FC236}">
                <a16:creationId xmlns:a16="http://schemas.microsoft.com/office/drawing/2014/main" id="{6DFBECA3-3695-4850-ABD4-B5878A571960}"/>
              </a:ext>
            </a:extLst>
          </p:cNvPr>
          <p:cNvSpPr>
            <a:spLocks noGrp="1"/>
          </p:cNvSpPr>
          <p:nvPr>
            <p:ph type="body" sz="quarter" idx="16"/>
          </p:nvPr>
        </p:nvSpPr>
        <p:spPr>
          <a:xfrm>
            <a:off x="480970" y="2403476"/>
            <a:ext cx="7316829" cy="2051048"/>
          </a:xfrm>
        </p:spPr>
        <p:txBody>
          <a:bodyPr anchor="ctr">
            <a:noAutofit/>
          </a:bodyPr>
          <a:lstStyle>
            <a:lvl1pPr>
              <a:defRPr sz="2400"/>
            </a:lvl1pPr>
            <a:lvl2pPr marL="0" indent="0">
              <a:spcBef>
                <a:spcPts val="0"/>
              </a:spcBef>
              <a:buNone/>
              <a:defRPr sz="1800"/>
            </a:lvl2pPr>
            <a:lvl3pPr marL="180975" indent="0">
              <a:buNone/>
              <a:defRPr sz="1400"/>
            </a:lvl3pPr>
            <a:lvl4pPr marL="357188" indent="0">
              <a:buNone/>
              <a:defRPr sz="1200"/>
            </a:lvl4pPr>
            <a:lvl5pPr marL="538163" indent="0">
              <a:buNone/>
              <a:defRPr sz="12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34407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BB96452-7340-4975-8DD5-6754007EAD9A}"/>
              </a:ext>
            </a:extLst>
          </p:cNvPr>
          <p:cNvSpPr>
            <a:spLocks noGrp="1"/>
          </p:cNvSpPr>
          <p:nvPr>
            <p:ph type="dt" sz="half" idx="10"/>
          </p:nvPr>
        </p:nvSpPr>
        <p:spPr/>
        <p:txBody>
          <a:bodyPr/>
          <a:lstStyle/>
          <a:p>
            <a:endParaRPr lang="en-GB" sz="1100" dirty="0"/>
          </a:p>
        </p:txBody>
      </p:sp>
      <p:sp>
        <p:nvSpPr>
          <p:cNvPr id="6" name="Footer Placeholder 5">
            <a:extLst>
              <a:ext uri="{FF2B5EF4-FFF2-40B4-BE49-F238E27FC236}">
                <a16:creationId xmlns:a16="http://schemas.microsoft.com/office/drawing/2014/main" id="{5F3153AF-E777-4579-8D05-5DFC9583C9C4}"/>
              </a:ext>
            </a:extLst>
          </p:cNvPr>
          <p:cNvSpPr>
            <a:spLocks noGrp="1"/>
          </p:cNvSpPr>
          <p:nvPr>
            <p:ph type="ftr" sz="quarter" idx="11"/>
          </p:nvPr>
        </p:nvSpPr>
        <p:spPr/>
        <p:txBody>
          <a:bodyPr/>
          <a:lstStyle/>
          <a:p>
            <a:r>
              <a:rPr lang="en-GB" sz="1100"/>
              <a:t>Insert sources/footer here </a:t>
            </a:r>
            <a:endParaRPr lang="en-GB" sz="1100" dirty="0"/>
          </a:p>
        </p:txBody>
      </p:sp>
      <p:sp>
        <p:nvSpPr>
          <p:cNvPr id="7" name="Slide Number Placeholder 6">
            <a:extLst>
              <a:ext uri="{FF2B5EF4-FFF2-40B4-BE49-F238E27FC236}">
                <a16:creationId xmlns:a16="http://schemas.microsoft.com/office/drawing/2014/main" id="{D8262C03-B5D4-4591-A4FE-A981DA0190D4}"/>
              </a:ext>
            </a:extLst>
          </p:cNvPr>
          <p:cNvSpPr>
            <a:spLocks noGrp="1"/>
          </p:cNvSpPr>
          <p:nvPr>
            <p:ph type="sldNum" sz="quarter" idx="12"/>
          </p:nvPr>
        </p:nvSpPr>
        <p:spPr/>
        <p:txBody>
          <a:bodyPr/>
          <a:lstStyle/>
          <a:p>
            <a:fld id="{A9127C4A-68AE-42AA-98AE-96759E14B5F4}" type="slidenum">
              <a:rPr lang="en-GB" smtClean="0"/>
              <a:pPr/>
              <a:t>‹#›</a:t>
            </a:fld>
            <a:endParaRPr lang="en-GB" sz="1100"/>
          </a:p>
        </p:txBody>
      </p:sp>
      <p:sp>
        <p:nvSpPr>
          <p:cNvPr id="2" name="Title 1">
            <a:extLst>
              <a:ext uri="{FF2B5EF4-FFF2-40B4-BE49-F238E27FC236}">
                <a16:creationId xmlns:a16="http://schemas.microsoft.com/office/drawing/2014/main" id="{3872D6A4-F7D8-493F-A3AC-0AC8CED670C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2775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BB96452-7340-4975-8DD5-6754007EAD9A}"/>
              </a:ext>
            </a:extLst>
          </p:cNvPr>
          <p:cNvSpPr>
            <a:spLocks noGrp="1"/>
          </p:cNvSpPr>
          <p:nvPr>
            <p:ph type="dt" sz="half" idx="10"/>
          </p:nvPr>
        </p:nvSpPr>
        <p:spPr/>
        <p:txBody>
          <a:bodyPr/>
          <a:lstStyle/>
          <a:p>
            <a:endParaRPr lang="en-GB" sz="1100" dirty="0"/>
          </a:p>
        </p:txBody>
      </p:sp>
      <p:sp>
        <p:nvSpPr>
          <p:cNvPr id="6" name="Footer Placeholder 5">
            <a:extLst>
              <a:ext uri="{FF2B5EF4-FFF2-40B4-BE49-F238E27FC236}">
                <a16:creationId xmlns:a16="http://schemas.microsoft.com/office/drawing/2014/main" id="{5F3153AF-E777-4579-8D05-5DFC9583C9C4}"/>
              </a:ext>
            </a:extLst>
          </p:cNvPr>
          <p:cNvSpPr>
            <a:spLocks noGrp="1"/>
          </p:cNvSpPr>
          <p:nvPr>
            <p:ph type="ftr" sz="quarter" idx="11"/>
          </p:nvPr>
        </p:nvSpPr>
        <p:spPr/>
        <p:txBody>
          <a:bodyPr/>
          <a:lstStyle/>
          <a:p>
            <a:r>
              <a:rPr lang="en-GB" sz="1100"/>
              <a:t>Insert sources/footer here </a:t>
            </a:r>
            <a:endParaRPr lang="en-GB" sz="1100" dirty="0"/>
          </a:p>
        </p:txBody>
      </p:sp>
      <p:sp>
        <p:nvSpPr>
          <p:cNvPr id="7" name="Slide Number Placeholder 6">
            <a:extLst>
              <a:ext uri="{FF2B5EF4-FFF2-40B4-BE49-F238E27FC236}">
                <a16:creationId xmlns:a16="http://schemas.microsoft.com/office/drawing/2014/main" id="{D8262C03-B5D4-4591-A4FE-A981DA0190D4}"/>
              </a:ext>
            </a:extLst>
          </p:cNvPr>
          <p:cNvSpPr>
            <a:spLocks noGrp="1"/>
          </p:cNvSpPr>
          <p:nvPr>
            <p:ph type="sldNum" sz="quarter" idx="12"/>
          </p:nvPr>
        </p:nvSpPr>
        <p:spPr/>
        <p:txBody>
          <a:body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31530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A203C1-43EE-4487-B56D-57659450896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8" name="Rectangle 7">
            <a:extLst>
              <a:ext uri="{FF2B5EF4-FFF2-40B4-BE49-F238E27FC236}">
                <a16:creationId xmlns:a16="http://schemas.microsoft.com/office/drawing/2014/main" id="{8B15F788-1AFE-4FB5-A255-28D03F663849}"/>
              </a:ext>
            </a:extLst>
          </p:cNvPr>
          <p:cNvSpPr/>
          <p:nvPr userDrawn="1"/>
        </p:nvSpPr>
        <p:spPr>
          <a:xfrm>
            <a:off x="0" y="0"/>
            <a:ext cx="12192000" cy="6858000"/>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aphic 7">
            <a:extLst>
              <a:ext uri="{FF2B5EF4-FFF2-40B4-BE49-F238E27FC236}">
                <a16:creationId xmlns:a16="http://schemas.microsoft.com/office/drawing/2014/main" id="{C5E4D6EC-371F-4E62-BDAA-D3DB149EA194}"/>
              </a:ext>
            </a:extLst>
          </p:cNvPr>
          <p:cNvGrpSpPr/>
          <p:nvPr userDrawn="1"/>
        </p:nvGrpSpPr>
        <p:grpSpPr>
          <a:xfrm>
            <a:off x="478919" y="328899"/>
            <a:ext cx="2382539" cy="580518"/>
            <a:chOff x="-872472" y="5764567"/>
            <a:chExt cx="1876425" cy="457200"/>
          </a:xfrm>
          <a:solidFill>
            <a:schemeClr val="bg1"/>
          </a:solidFill>
        </p:grpSpPr>
        <p:sp>
          <p:nvSpPr>
            <p:cNvPr id="11" name="Freeform: Shape 10">
              <a:extLst>
                <a:ext uri="{FF2B5EF4-FFF2-40B4-BE49-F238E27FC236}">
                  <a16:creationId xmlns:a16="http://schemas.microsoft.com/office/drawing/2014/main" id="{5D1BDAE9-6874-465D-911D-2E7D428F5AEB}"/>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2"/>
            </a:solidFill>
            <a:ln w="9525" cap="flat">
              <a:noFill/>
              <a:prstDash val="solid"/>
              <a:miter/>
            </a:ln>
          </p:spPr>
          <p:txBody>
            <a:bodyPr rtlCol="0" anchor="ctr"/>
            <a:lstStyle/>
            <a:p>
              <a:endParaRPr lang="fr-FR"/>
            </a:p>
          </p:txBody>
        </p:sp>
        <p:sp>
          <p:nvSpPr>
            <p:cNvPr id="12" name="Freeform: Shape 11">
              <a:extLst>
                <a:ext uri="{FF2B5EF4-FFF2-40B4-BE49-F238E27FC236}">
                  <a16:creationId xmlns:a16="http://schemas.microsoft.com/office/drawing/2014/main" id="{44DACC50-305B-4ABB-9B9C-096CC518D676}"/>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
        <p:nvSpPr>
          <p:cNvPr id="2" name="Title 1">
            <a:extLst>
              <a:ext uri="{FF2B5EF4-FFF2-40B4-BE49-F238E27FC236}">
                <a16:creationId xmlns:a16="http://schemas.microsoft.com/office/drawing/2014/main" id="{DD38AE0A-22BF-4B95-A268-1343B733EEC4}"/>
              </a:ext>
            </a:extLst>
          </p:cNvPr>
          <p:cNvSpPr>
            <a:spLocks noGrp="1"/>
          </p:cNvSpPr>
          <p:nvPr>
            <p:ph type="ctrTitle"/>
          </p:nvPr>
        </p:nvSpPr>
        <p:spPr>
          <a:xfrm>
            <a:off x="479425" y="1238110"/>
            <a:ext cx="9144000" cy="2387600"/>
          </a:xfrm>
        </p:spPr>
        <p:txBody>
          <a:bodyPr anchor="b"/>
          <a:lstStyle>
            <a:lvl1pPr algn="l">
              <a:defRPr sz="60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A0ECF3EC-2E21-40A6-A1CE-1B9A46DB9134}"/>
              </a:ext>
            </a:extLst>
          </p:cNvPr>
          <p:cNvSpPr>
            <a:spLocks noGrp="1"/>
          </p:cNvSpPr>
          <p:nvPr>
            <p:ph type="subTitle" idx="1"/>
          </p:nvPr>
        </p:nvSpPr>
        <p:spPr>
          <a:xfrm>
            <a:off x="479425" y="3717785"/>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22913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Divider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491921" y="333375"/>
            <a:ext cx="10515600" cy="2815487"/>
          </a:xfrm>
        </p:spPr>
        <p:txBody>
          <a:bodyPr anchor="b"/>
          <a:lstStyle>
            <a:lvl1pPr>
              <a:defRPr sz="6000">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0B4A4F9-209D-43A5-B86F-FF43C79817ED}"/>
              </a:ext>
            </a:extLst>
          </p:cNvPr>
          <p:cNvSpPr>
            <a:spLocks noGrp="1"/>
          </p:cNvSpPr>
          <p:nvPr>
            <p:ph type="body" idx="1"/>
          </p:nvPr>
        </p:nvSpPr>
        <p:spPr>
          <a:xfrm>
            <a:off x="491921" y="3454990"/>
            <a:ext cx="10515600" cy="1500187"/>
          </a:xfrm>
        </p:spPr>
        <p:txBody>
          <a:bodyPr anchor="t"/>
          <a:lstStyle>
            <a:lvl1pPr marL="0" indent="0" algn="just">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8" name="Graphic 7">
            <a:extLst>
              <a:ext uri="{FF2B5EF4-FFF2-40B4-BE49-F238E27FC236}">
                <a16:creationId xmlns:a16="http://schemas.microsoft.com/office/drawing/2014/main" id="{40ED8DFB-066A-4A62-BDC2-1ABEAF0CD897}"/>
              </a:ext>
            </a:extLst>
          </p:cNvPr>
          <p:cNvGrpSpPr/>
          <p:nvPr userDrawn="1"/>
        </p:nvGrpSpPr>
        <p:grpSpPr>
          <a:xfrm>
            <a:off x="478920" y="6310009"/>
            <a:ext cx="886088" cy="215900"/>
            <a:chOff x="-872472" y="5764567"/>
            <a:chExt cx="1876425" cy="457200"/>
          </a:xfrm>
          <a:solidFill>
            <a:schemeClr val="bg1"/>
          </a:solidFill>
        </p:grpSpPr>
        <p:sp>
          <p:nvSpPr>
            <p:cNvPr id="10" name="Freeform: Shape 9">
              <a:extLst>
                <a:ext uri="{FF2B5EF4-FFF2-40B4-BE49-F238E27FC236}">
                  <a16:creationId xmlns:a16="http://schemas.microsoft.com/office/drawing/2014/main" id="{25E7A31F-24DD-409A-B04F-5B49220AFF21}"/>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2"/>
            </a:solidFill>
            <a:ln w="9525" cap="flat">
              <a:noFill/>
              <a:prstDash val="solid"/>
              <a:miter/>
            </a:ln>
          </p:spPr>
          <p:txBody>
            <a:bodyPr rtlCol="0" anchor="ctr"/>
            <a:lstStyle/>
            <a:p>
              <a:endParaRPr lang="fr-FR"/>
            </a:p>
          </p:txBody>
        </p:sp>
        <p:sp>
          <p:nvSpPr>
            <p:cNvPr id="11" name="Freeform: Shape 10">
              <a:extLst>
                <a:ext uri="{FF2B5EF4-FFF2-40B4-BE49-F238E27FC236}">
                  <a16:creationId xmlns:a16="http://schemas.microsoft.com/office/drawing/2014/main" id="{EB393767-D67B-428A-816F-5A0AD00ECF06}"/>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211259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Divider Re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491921" y="333375"/>
            <a:ext cx="10515600" cy="2815487"/>
          </a:xfrm>
        </p:spPr>
        <p:txBody>
          <a:bodyPr anchor="b"/>
          <a:lstStyle>
            <a:lvl1pPr>
              <a:defRPr sz="6000">
                <a:solidFill>
                  <a:schemeClr val="bg1"/>
                </a:solidFill>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0B4A4F9-209D-43A5-B86F-FF43C79817ED}"/>
              </a:ext>
            </a:extLst>
          </p:cNvPr>
          <p:cNvSpPr>
            <a:spLocks noGrp="1"/>
          </p:cNvSpPr>
          <p:nvPr>
            <p:ph type="body" idx="1"/>
          </p:nvPr>
        </p:nvSpPr>
        <p:spPr>
          <a:xfrm>
            <a:off x="491921" y="3456550"/>
            <a:ext cx="10515600" cy="1500187"/>
          </a:xfrm>
        </p:spPr>
        <p:txBody>
          <a:bodyPr anchor="t"/>
          <a:lstStyle>
            <a:lvl1pPr marL="0" indent="0" algn="just">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8" name="Graphic 7">
            <a:extLst>
              <a:ext uri="{FF2B5EF4-FFF2-40B4-BE49-F238E27FC236}">
                <a16:creationId xmlns:a16="http://schemas.microsoft.com/office/drawing/2014/main" id="{15E74595-F8BB-4E31-9C60-56B11ED43381}"/>
              </a:ext>
            </a:extLst>
          </p:cNvPr>
          <p:cNvGrpSpPr/>
          <p:nvPr userDrawn="1"/>
        </p:nvGrpSpPr>
        <p:grpSpPr>
          <a:xfrm>
            <a:off x="478920" y="6310009"/>
            <a:ext cx="886088" cy="215900"/>
            <a:chOff x="-872472" y="5764567"/>
            <a:chExt cx="1876425" cy="457200"/>
          </a:xfrm>
          <a:solidFill>
            <a:schemeClr val="tx1"/>
          </a:solidFill>
        </p:grpSpPr>
        <p:sp>
          <p:nvSpPr>
            <p:cNvPr id="10" name="Freeform: Shape 9">
              <a:extLst>
                <a:ext uri="{FF2B5EF4-FFF2-40B4-BE49-F238E27FC236}">
                  <a16:creationId xmlns:a16="http://schemas.microsoft.com/office/drawing/2014/main" id="{27A959DB-8663-42EF-AF9F-2C2127744275}"/>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1"/>
            </a:solidFill>
            <a:ln w="9525" cap="flat">
              <a:noFill/>
              <a:prstDash val="solid"/>
              <a:miter/>
            </a:ln>
          </p:spPr>
          <p:txBody>
            <a:bodyPr rtlCol="0" anchor="ctr"/>
            <a:lstStyle/>
            <a:p>
              <a:endParaRPr lang="fr-FR"/>
            </a:p>
          </p:txBody>
        </p:sp>
        <p:sp>
          <p:nvSpPr>
            <p:cNvPr id="11" name="Freeform: Shape 10">
              <a:extLst>
                <a:ext uri="{FF2B5EF4-FFF2-40B4-BE49-F238E27FC236}">
                  <a16:creationId xmlns:a16="http://schemas.microsoft.com/office/drawing/2014/main" id="{E305EA70-E1F2-457E-BD86-5BDCE96FC963}"/>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264317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18" name="Picture 17" descr="A close - up of a roof&#10;&#10;Description automatically generated with low confidence">
            <a:extLst>
              <a:ext uri="{FF2B5EF4-FFF2-40B4-BE49-F238E27FC236}">
                <a16:creationId xmlns:a16="http://schemas.microsoft.com/office/drawing/2014/main" id="{7F205040-4BA3-4217-A0F8-ECE9BCF94D8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479425" y="0"/>
            <a:ext cx="11233150" cy="3716338"/>
          </a:xfrm>
          <a:custGeom>
            <a:avLst/>
            <a:gdLst>
              <a:gd name="connsiteX0" fmla="*/ 0 w 11233150"/>
              <a:gd name="connsiteY0" fmla="*/ 0 h 3716338"/>
              <a:gd name="connsiteX1" fmla="*/ 11233150 w 11233150"/>
              <a:gd name="connsiteY1" fmla="*/ 0 h 3716338"/>
              <a:gd name="connsiteX2" fmla="*/ 11233150 w 11233150"/>
              <a:gd name="connsiteY2" fmla="*/ 3716338 h 3716338"/>
              <a:gd name="connsiteX3" fmla="*/ 0 w 11233150"/>
              <a:gd name="connsiteY3" fmla="*/ 3716338 h 3716338"/>
            </a:gdLst>
            <a:ahLst/>
            <a:cxnLst>
              <a:cxn ang="0">
                <a:pos x="connsiteX0" y="connsiteY0"/>
              </a:cxn>
              <a:cxn ang="0">
                <a:pos x="connsiteX1" y="connsiteY1"/>
              </a:cxn>
              <a:cxn ang="0">
                <a:pos x="connsiteX2" y="connsiteY2"/>
              </a:cxn>
              <a:cxn ang="0">
                <a:pos x="connsiteX3" y="connsiteY3"/>
              </a:cxn>
            </a:cxnLst>
            <a:rect l="l" t="t" r="r" b="b"/>
            <a:pathLst>
              <a:path w="11233150" h="3716338">
                <a:moveTo>
                  <a:pt x="0" y="0"/>
                </a:moveTo>
                <a:lnTo>
                  <a:pt x="11233150" y="0"/>
                </a:lnTo>
                <a:lnTo>
                  <a:pt x="11233150" y="3716338"/>
                </a:lnTo>
                <a:lnTo>
                  <a:pt x="0" y="3716338"/>
                </a:lnTo>
                <a:close/>
              </a:path>
            </a:pathLst>
          </a:cu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79425" y="0"/>
            <a:ext cx="11231604" cy="3716338"/>
          </a:xfrm>
          <a:prstGeom prst="rect">
            <a:avLst/>
          </a:prstGeom>
          <a:gradFill flip="none" rotWithShape="1">
            <a:gsLst>
              <a:gs pos="12000">
                <a:schemeClr val="tx1">
                  <a:alpha val="86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28625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sky, outdoor, traveling&#10;&#10;Description automatically generated">
            <a:extLst>
              <a:ext uri="{FF2B5EF4-FFF2-40B4-BE49-F238E27FC236}">
                <a16:creationId xmlns:a16="http://schemas.microsoft.com/office/drawing/2014/main" id="{61C615E9-1283-42C3-B3D0-263A97CE29C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0198" y="-1"/>
            <a:ext cx="11247650" cy="3716339"/>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80198" y="0"/>
            <a:ext cx="11231604" cy="3716338"/>
          </a:xfrm>
          <a:prstGeom prst="rect">
            <a:avLst/>
          </a:prstGeom>
          <a:gradFill flip="none" rotWithShape="1">
            <a:gsLst>
              <a:gs pos="12000">
                <a:schemeClr val="tx1">
                  <a:alpha val="81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5052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sign outside of a building&#10;&#10;Description automatically generated with low confidence">
            <a:extLst>
              <a:ext uri="{FF2B5EF4-FFF2-40B4-BE49-F238E27FC236}">
                <a16:creationId xmlns:a16="http://schemas.microsoft.com/office/drawing/2014/main" id="{F26C54C0-E72A-6049-9C6C-67837D94F98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94698" y="1"/>
            <a:ext cx="11231604"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80971" y="1"/>
            <a:ext cx="11231604" cy="3716338"/>
          </a:xfrm>
          <a:prstGeom prst="rect">
            <a:avLst/>
          </a:prstGeom>
          <a:gradFill flip="none" rotWithShape="1">
            <a:gsLst>
              <a:gs pos="12000">
                <a:schemeClr val="tx1">
                  <a:alpha val="72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0232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sky, outdoor, building&#10;&#10;Description automatically generated">
            <a:extLst>
              <a:ext uri="{FF2B5EF4-FFF2-40B4-BE49-F238E27FC236}">
                <a16:creationId xmlns:a16="http://schemas.microsoft.com/office/drawing/2014/main" id="{6875AAE2-2A1B-4565-88DB-F2306FDF87E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9666" b="40711"/>
          <a:stretch/>
        </p:blipFill>
        <p:spPr>
          <a:xfrm>
            <a:off x="479425" y="0"/>
            <a:ext cx="11231604"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79425" y="0"/>
            <a:ext cx="11231604" cy="3716338"/>
          </a:xfrm>
          <a:prstGeom prst="rect">
            <a:avLst/>
          </a:prstGeom>
          <a:gradFill flip="none" rotWithShape="1">
            <a:gsLst>
              <a:gs pos="12000">
                <a:schemeClr val="tx1">
                  <a:alpha val="81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62178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outdoor, sky, building&#10;&#10;Description automatically generated">
            <a:extLst>
              <a:ext uri="{FF2B5EF4-FFF2-40B4-BE49-F238E27FC236}">
                <a16:creationId xmlns:a16="http://schemas.microsoft.com/office/drawing/2014/main" id="{59E7D06F-7340-4F8C-9EE2-86B75B0F175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77878" y="0"/>
            <a:ext cx="11233150"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80971" y="0"/>
            <a:ext cx="11231604" cy="3716338"/>
          </a:xfrm>
          <a:prstGeom prst="rect">
            <a:avLst/>
          </a:prstGeom>
          <a:gradFill flip="none" rotWithShape="1">
            <a:gsLst>
              <a:gs pos="12000">
                <a:schemeClr val="tx1">
                  <a:alpha val="26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0472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text, sky, outdoor&#10;&#10;Description automatically generated">
            <a:extLst>
              <a:ext uri="{FF2B5EF4-FFF2-40B4-BE49-F238E27FC236}">
                <a16:creationId xmlns:a16="http://schemas.microsoft.com/office/drawing/2014/main" id="{CD716FE7-C82C-4EEA-BF68-6DC00191AE7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79424" y="0"/>
            <a:ext cx="11231604"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79424" y="0"/>
            <a:ext cx="11231604" cy="3716338"/>
          </a:xfrm>
          <a:prstGeom prst="rect">
            <a:avLst/>
          </a:prstGeom>
          <a:gradFill flip="none" rotWithShape="1">
            <a:gsLst>
              <a:gs pos="12000">
                <a:schemeClr val="tx1">
                  <a:alpha val="81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073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sky, outdoor, building&#10;&#10;Description automatically generated">
            <a:extLst>
              <a:ext uri="{FF2B5EF4-FFF2-40B4-BE49-F238E27FC236}">
                <a16:creationId xmlns:a16="http://schemas.microsoft.com/office/drawing/2014/main" id="{6875AAE2-2A1B-4565-88DB-F2306FDF87E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79425" y="0"/>
            <a:ext cx="11231604"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79425" y="0"/>
            <a:ext cx="11231604" cy="3716338"/>
          </a:xfrm>
          <a:prstGeom prst="rect">
            <a:avLst/>
          </a:prstGeom>
          <a:gradFill flip="none" rotWithShape="1">
            <a:gsLst>
              <a:gs pos="12000">
                <a:schemeClr val="tx1">
                  <a:alpha val="81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572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sky, outdoor, orange, train&#10;&#10;Description automatically generated">
            <a:extLst>
              <a:ext uri="{FF2B5EF4-FFF2-40B4-BE49-F238E27FC236}">
                <a16:creationId xmlns:a16="http://schemas.microsoft.com/office/drawing/2014/main" id="{F90044D2-31C5-4DF5-BE78-D1EB9E5657B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79424" y="0"/>
            <a:ext cx="11248633"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79425" y="0"/>
            <a:ext cx="11231604" cy="3716338"/>
          </a:xfrm>
          <a:prstGeom prst="rect">
            <a:avLst/>
          </a:prstGeom>
          <a:gradFill flip="none" rotWithShape="1">
            <a:gsLst>
              <a:gs pos="12000">
                <a:schemeClr val="tx1">
                  <a:alpha val="33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94513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indoor, ceiling, floor, room&#10;&#10;Description automatically generated">
            <a:extLst>
              <a:ext uri="{FF2B5EF4-FFF2-40B4-BE49-F238E27FC236}">
                <a16:creationId xmlns:a16="http://schemas.microsoft.com/office/drawing/2014/main" id="{6DC02EEC-AECA-8647-8293-35AF69F6452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79425" y="-1"/>
            <a:ext cx="11250658"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98479" y="-1"/>
            <a:ext cx="11231604" cy="3716338"/>
          </a:xfrm>
          <a:prstGeom prst="rect">
            <a:avLst/>
          </a:prstGeom>
          <a:gradFill flip="none" rotWithShape="1">
            <a:gsLst>
              <a:gs pos="12000">
                <a:schemeClr val="tx1">
                  <a:alpha val="79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17688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sky, outdoor, cloudy, guitar&#10;&#10;Description automatically generated">
            <a:extLst>
              <a:ext uri="{FF2B5EF4-FFF2-40B4-BE49-F238E27FC236}">
                <a16:creationId xmlns:a16="http://schemas.microsoft.com/office/drawing/2014/main" id="{64FFF5A4-3219-ED43-857A-432EB2A9794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64152" y="-1"/>
            <a:ext cx="11263696" cy="3716339"/>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96244" y="0"/>
            <a:ext cx="11231604" cy="3716338"/>
          </a:xfrm>
          <a:prstGeom prst="rect">
            <a:avLst/>
          </a:prstGeom>
          <a:gradFill flip="none" rotWithShape="1">
            <a:gsLst>
              <a:gs pos="12000">
                <a:schemeClr val="tx1">
                  <a:alpha val="74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980969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Divider Key Messages">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picture containing sky, outdoor, road&#10;&#10;Description automatically generated">
            <a:extLst>
              <a:ext uri="{FF2B5EF4-FFF2-40B4-BE49-F238E27FC236}">
                <a16:creationId xmlns:a16="http://schemas.microsoft.com/office/drawing/2014/main" id="{DCD589B6-E66D-481A-B644-0CFE4C50917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0198" y="0"/>
            <a:ext cx="11247650" cy="3716338"/>
          </a:xfrm>
          <a:prstGeom prst="rect">
            <a:avLst/>
          </a:prstGeom>
        </p:spPr>
      </p:pic>
      <p:sp>
        <p:nvSpPr>
          <p:cNvPr id="17" name="Rectangle 16">
            <a:extLst>
              <a:ext uri="{FF2B5EF4-FFF2-40B4-BE49-F238E27FC236}">
                <a16:creationId xmlns:a16="http://schemas.microsoft.com/office/drawing/2014/main" id="{9462290D-BD53-49C7-A8C7-D95BDAC3873A}"/>
              </a:ext>
            </a:extLst>
          </p:cNvPr>
          <p:cNvSpPr/>
          <p:nvPr userDrawn="1"/>
        </p:nvSpPr>
        <p:spPr>
          <a:xfrm flipV="1">
            <a:off x="480198" y="0"/>
            <a:ext cx="11231604" cy="3716338"/>
          </a:xfrm>
          <a:prstGeom prst="rect">
            <a:avLst/>
          </a:prstGeom>
          <a:gradFill flip="none" rotWithShape="1">
            <a:gsLst>
              <a:gs pos="12000">
                <a:schemeClr val="tx1">
                  <a:alpha val="33000"/>
                </a:schemeClr>
              </a:gs>
              <a:gs pos="72000">
                <a:schemeClr val="tx1">
                  <a:alpha val="16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75B4E39E-41CC-47B8-A14F-908B4FC42CCA}"/>
              </a:ext>
            </a:extLst>
          </p:cNvPr>
          <p:cNvSpPr>
            <a:spLocks noGrp="1"/>
          </p:cNvSpPr>
          <p:nvPr>
            <p:ph type="title"/>
          </p:nvPr>
        </p:nvSpPr>
        <p:spPr>
          <a:xfrm>
            <a:off x="779462" y="333375"/>
            <a:ext cx="10126458" cy="2815487"/>
          </a:xfrm>
        </p:spPr>
        <p:txBody>
          <a:bodyPr anchor="b"/>
          <a:lstStyle>
            <a:lvl1pPr>
              <a:defRPr sz="6000">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41265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C848-DEAC-4286-9D49-BE78F2DA56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D5F9A8-02D1-4301-BFCC-894994EC48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7310BA-9AD1-4CC2-A350-203A104892E1}"/>
              </a:ext>
            </a:extLst>
          </p:cNvPr>
          <p:cNvSpPr>
            <a:spLocks noGrp="1"/>
          </p:cNvSpPr>
          <p:nvPr>
            <p:ph type="dt" sz="half" idx="10"/>
          </p:nvPr>
        </p:nvSpPr>
        <p:spPr/>
        <p:txBody>
          <a:bodyPr/>
          <a:lstStyle/>
          <a:p>
            <a:endParaRPr lang="en-GB" sz="1100" dirty="0"/>
          </a:p>
        </p:txBody>
      </p:sp>
      <p:sp>
        <p:nvSpPr>
          <p:cNvPr id="8" name="Footer Placeholder 7">
            <a:extLst>
              <a:ext uri="{FF2B5EF4-FFF2-40B4-BE49-F238E27FC236}">
                <a16:creationId xmlns:a16="http://schemas.microsoft.com/office/drawing/2014/main" id="{16226CA0-01CD-46ED-AFE0-662991C0198D}"/>
              </a:ext>
            </a:extLst>
          </p:cNvPr>
          <p:cNvSpPr>
            <a:spLocks noGrp="1"/>
          </p:cNvSpPr>
          <p:nvPr>
            <p:ph type="ftr" sz="quarter" idx="11"/>
          </p:nvPr>
        </p:nvSpPr>
        <p:spPr/>
        <p:txBody>
          <a:bodyPr/>
          <a:lstStyle/>
          <a:p>
            <a:endParaRPr lang="en-GB" sz="1100" dirty="0"/>
          </a:p>
        </p:txBody>
      </p:sp>
      <p:sp>
        <p:nvSpPr>
          <p:cNvPr id="9" name="Slide Number Placeholder 8">
            <a:extLst>
              <a:ext uri="{FF2B5EF4-FFF2-40B4-BE49-F238E27FC236}">
                <a16:creationId xmlns:a16="http://schemas.microsoft.com/office/drawing/2014/main" id="{6EF3C07A-8C7A-41AA-A85A-B1065CAB4C61}"/>
              </a:ext>
            </a:extLst>
          </p:cNvPr>
          <p:cNvSpPr>
            <a:spLocks noGrp="1"/>
          </p:cNvSpPr>
          <p:nvPr>
            <p:ph type="sldNum" sz="quarter" idx="12"/>
          </p:nvPr>
        </p:nvSpPr>
        <p:spPr/>
        <p:txBody>
          <a:body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32619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Title and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C848-DEAC-4286-9D49-BE78F2DA56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D5F9A8-02D1-4301-BFCC-894994EC485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7310BA-9AD1-4CC2-A350-203A104892E1}"/>
              </a:ext>
            </a:extLst>
          </p:cNvPr>
          <p:cNvSpPr>
            <a:spLocks noGrp="1"/>
          </p:cNvSpPr>
          <p:nvPr>
            <p:ph type="dt" sz="half" idx="10"/>
          </p:nvPr>
        </p:nvSpPr>
        <p:spPr/>
        <p:txBody>
          <a:bodyPr/>
          <a:lstStyle/>
          <a:p>
            <a:endParaRPr lang="en-GB" sz="1100" dirty="0"/>
          </a:p>
        </p:txBody>
      </p:sp>
      <p:sp>
        <p:nvSpPr>
          <p:cNvPr id="8" name="Footer Placeholder 7">
            <a:extLst>
              <a:ext uri="{FF2B5EF4-FFF2-40B4-BE49-F238E27FC236}">
                <a16:creationId xmlns:a16="http://schemas.microsoft.com/office/drawing/2014/main" id="{16226CA0-01CD-46ED-AFE0-662991C0198D}"/>
              </a:ext>
            </a:extLst>
          </p:cNvPr>
          <p:cNvSpPr>
            <a:spLocks noGrp="1"/>
          </p:cNvSpPr>
          <p:nvPr>
            <p:ph type="ftr" sz="quarter" idx="11"/>
          </p:nvPr>
        </p:nvSpPr>
        <p:spPr/>
        <p:txBody>
          <a:bodyPr/>
          <a:lstStyle/>
          <a:p>
            <a:endParaRPr lang="en-GB" sz="1100" dirty="0"/>
          </a:p>
        </p:txBody>
      </p:sp>
      <p:sp>
        <p:nvSpPr>
          <p:cNvPr id="9" name="Slide Number Placeholder 8">
            <a:extLst>
              <a:ext uri="{FF2B5EF4-FFF2-40B4-BE49-F238E27FC236}">
                <a16:creationId xmlns:a16="http://schemas.microsoft.com/office/drawing/2014/main" id="{6EF3C07A-8C7A-41AA-A85A-B1065CAB4C61}"/>
              </a:ext>
            </a:extLst>
          </p:cNvPr>
          <p:cNvSpPr>
            <a:spLocks noGrp="1"/>
          </p:cNvSpPr>
          <p:nvPr>
            <p:ph type="sldNum" sz="quarter" idx="12"/>
          </p:nvPr>
        </p:nvSpPr>
        <p:spPr/>
        <p:txBody>
          <a:bodyPr/>
          <a:lstStyle/>
          <a:p>
            <a:fld id="{A9127C4A-68AE-42AA-98AE-96759E14B5F4}" type="slidenum">
              <a:rPr lang="en-GB" smtClean="0"/>
              <a:pPr/>
              <a:t>‹#›</a:t>
            </a:fld>
            <a:endParaRPr lang="en-GB" sz="1100"/>
          </a:p>
        </p:txBody>
      </p:sp>
      <p:grpSp>
        <p:nvGrpSpPr>
          <p:cNvPr id="10" name="Graphic 7">
            <a:extLst>
              <a:ext uri="{FF2B5EF4-FFF2-40B4-BE49-F238E27FC236}">
                <a16:creationId xmlns:a16="http://schemas.microsoft.com/office/drawing/2014/main" id="{9ECADAA6-D94A-4BD9-99E1-54F958AC2960}"/>
              </a:ext>
            </a:extLst>
          </p:cNvPr>
          <p:cNvGrpSpPr/>
          <p:nvPr userDrawn="1"/>
        </p:nvGrpSpPr>
        <p:grpSpPr>
          <a:xfrm>
            <a:off x="478920" y="6310009"/>
            <a:ext cx="886088" cy="215900"/>
            <a:chOff x="-872472" y="5764567"/>
            <a:chExt cx="1876425" cy="457200"/>
          </a:xfrm>
          <a:solidFill>
            <a:schemeClr val="bg1"/>
          </a:solidFill>
        </p:grpSpPr>
        <p:sp>
          <p:nvSpPr>
            <p:cNvPr id="11" name="Freeform: Shape 10">
              <a:extLst>
                <a:ext uri="{FF2B5EF4-FFF2-40B4-BE49-F238E27FC236}">
                  <a16:creationId xmlns:a16="http://schemas.microsoft.com/office/drawing/2014/main" id="{75FD1FF1-CD3F-44A5-B012-8ACA783B69B8}"/>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2"/>
            </a:solidFill>
            <a:ln w="9525" cap="flat">
              <a:noFill/>
              <a:prstDash val="solid"/>
              <a:miter/>
            </a:ln>
          </p:spPr>
          <p:txBody>
            <a:bodyPr rtlCol="0" anchor="ctr"/>
            <a:lstStyle/>
            <a:p>
              <a:endParaRPr lang="fr-FR"/>
            </a:p>
          </p:txBody>
        </p:sp>
        <p:sp>
          <p:nvSpPr>
            <p:cNvPr id="12" name="Freeform: Shape 11">
              <a:extLst>
                <a:ext uri="{FF2B5EF4-FFF2-40B4-BE49-F238E27FC236}">
                  <a16:creationId xmlns:a16="http://schemas.microsoft.com/office/drawing/2014/main" id="{5B196CA6-DC0C-487A-88CC-FD29620124F3}"/>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Tree>
    <p:extLst>
      <p:ext uri="{BB962C8B-B14F-4D97-AF65-F5344CB8AC3E}">
        <p14:creationId xmlns:p14="http://schemas.microsoft.com/office/powerpoint/2010/main" val="122685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97ED37-B773-4318-92D3-89270B6A108F}"/>
              </a:ext>
            </a:extLst>
          </p:cNvPr>
          <p:cNvSpPr>
            <a:spLocks noGrp="1"/>
          </p:cNvSpPr>
          <p:nvPr>
            <p:ph sz="half" idx="1"/>
          </p:nvPr>
        </p:nvSpPr>
        <p:spPr>
          <a:xfrm>
            <a:off x="480971" y="1376362"/>
            <a:ext cx="543600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5FDFD88D-39D3-45FE-B8F1-12A08AAC6EA2}"/>
              </a:ext>
            </a:extLst>
          </p:cNvPr>
          <p:cNvSpPr>
            <a:spLocks noGrp="1"/>
          </p:cNvSpPr>
          <p:nvPr>
            <p:ph sz="half" idx="2"/>
          </p:nvPr>
        </p:nvSpPr>
        <p:spPr>
          <a:xfrm>
            <a:off x="6277526" y="1376362"/>
            <a:ext cx="5436000" cy="4681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7">
            <a:extLst>
              <a:ext uri="{FF2B5EF4-FFF2-40B4-BE49-F238E27FC236}">
                <a16:creationId xmlns:a16="http://schemas.microsoft.com/office/drawing/2014/main" id="{356B72EA-532B-493E-8712-C03D5520C80B}"/>
              </a:ext>
            </a:extLst>
          </p:cNvPr>
          <p:cNvSpPr>
            <a:spLocks noGrp="1"/>
          </p:cNvSpPr>
          <p:nvPr>
            <p:ph type="title"/>
          </p:nvPr>
        </p:nvSpPr>
        <p:spPr/>
        <p:txBody>
          <a:bodyPr/>
          <a:lstStyle/>
          <a:p>
            <a:r>
              <a:rPr lang="en-US"/>
              <a:t>Click to edit Master title style</a:t>
            </a:r>
            <a:endParaRPr lang="en-GB"/>
          </a:p>
        </p:txBody>
      </p:sp>
      <p:sp>
        <p:nvSpPr>
          <p:cNvPr id="2" name="Date Placeholder 1">
            <a:extLst>
              <a:ext uri="{FF2B5EF4-FFF2-40B4-BE49-F238E27FC236}">
                <a16:creationId xmlns:a16="http://schemas.microsoft.com/office/drawing/2014/main" id="{6AE3E4BE-9BAD-4A90-B3A3-319B29AC22BC}"/>
              </a:ext>
            </a:extLst>
          </p:cNvPr>
          <p:cNvSpPr>
            <a:spLocks noGrp="1"/>
          </p:cNvSpPr>
          <p:nvPr>
            <p:ph type="dt" sz="half" idx="10"/>
          </p:nvPr>
        </p:nvSpPr>
        <p:spPr/>
        <p:txBody>
          <a:bodyPr/>
          <a:lstStyle/>
          <a:p>
            <a:endParaRPr lang="en-GB" sz="1100" dirty="0"/>
          </a:p>
        </p:txBody>
      </p:sp>
      <p:sp>
        <p:nvSpPr>
          <p:cNvPr id="9" name="Footer Placeholder 8">
            <a:extLst>
              <a:ext uri="{FF2B5EF4-FFF2-40B4-BE49-F238E27FC236}">
                <a16:creationId xmlns:a16="http://schemas.microsoft.com/office/drawing/2014/main" id="{2F06A201-792D-4BEB-B4ED-13746ABB83F1}"/>
              </a:ext>
            </a:extLst>
          </p:cNvPr>
          <p:cNvSpPr>
            <a:spLocks noGrp="1"/>
          </p:cNvSpPr>
          <p:nvPr>
            <p:ph type="ftr" sz="quarter" idx="11"/>
          </p:nvPr>
        </p:nvSpPr>
        <p:spPr/>
        <p:txBody>
          <a:bodyPr/>
          <a:lstStyle/>
          <a:p>
            <a:endParaRPr lang="en-GB" sz="1100" dirty="0"/>
          </a:p>
        </p:txBody>
      </p:sp>
      <p:sp>
        <p:nvSpPr>
          <p:cNvPr id="10" name="Slide Number Placeholder 9">
            <a:extLst>
              <a:ext uri="{FF2B5EF4-FFF2-40B4-BE49-F238E27FC236}">
                <a16:creationId xmlns:a16="http://schemas.microsoft.com/office/drawing/2014/main" id="{0FBA56E7-0255-4C6F-9AFC-1F13C75E9B08}"/>
              </a:ext>
            </a:extLst>
          </p:cNvPr>
          <p:cNvSpPr>
            <a:spLocks noGrp="1"/>
          </p:cNvSpPr>
          <p:nvPr>
            <p:ph type="sldNum" sz="quarter" idx="12"/>
          </p:nvPr>
        </p:nvSpPr>
        <p:spPr/>
        <p:txBody>
          <a:body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144741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slideLayout" Target="../slideLayouts/slideLayout78.xml"/><Relationship Id="rId55" Type="http://schemas.openxmlformats.org/officeDocument/2006/relationships/slideLayout" Target="../slideLayouts/slideLayout83.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slideLayout" Target="../slideLayouts/slideLayout81.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theme" Target="../theme/theme2.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theme" Target="../theme/theme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aphic 7">
            <a:extLst>
              <a:ext uri="{FF2B5EF4-FFF2-40B4-BE49-F238E27FC236}">
                <a16:creationId xmlns:a16="http://schemas.microsoft.com/office/drawing/2014/main" id="{263C21EF-1BB1-4F41-AFE2-FD8FDFD529EC}"/>
              </a:ext>
            </a:extLst>
          </p:cNvPr>
          <p:cNvGrpSpPr/>
          <p:nvPr/>
        </p:nvGrpSpPr>
        <p:grpSpPr>
          <a:xfrm>
            <a:off x="478920" y="6310009"/>
            <a:ext cx="886088" cy="215900"/>
            <a:chOff x="-872472" y="5764567"/>
            <a:chExt cx="1876425" cy="457200"/>
          </a:xfrm>
          <a:solidFill>
            <a:schemeClr val="tx1"/>
          </a:solidFill>
        </p:grpSpPr>
        <p:sp>
          <p:nvSpPr>
            <p:cNvPr id="10" name="Freeform: Shape 9">
              <a:extLst>
                <a:ext uri="{FF2B5EF4-FFF2-40B4-BE49-F238E27FC236}">
                  <a16:creationId xmlns:a16="http://schemas.microsoft.com/office/drawing/2014/main" id="{2056F863-2D2A-40D2-A4E0-E2D074C30574}"/>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2"/>
            </a:solidFill>
            <a:ln w="9525" cap="flat">
              <a:noFill/>
              <a:prstDash val="solid"/>
              <a:miter/>
            </a:ln>
          </p:spPr>
          <p:txBody>
            <a:bodyPr rtlCol="0" anchor="ctr"/>
            <a:lstStyle/>
            <a:p>
              <a:endParaRPr lang="fr-FR"/>
            </a:p>
          </p:txBody>
        </p:sp>
        <p:sp>
          <p:nvSpPr>
            <p:cNvPr id="11" name="Freeform: Shape 10">
              <a:extLst>
                <a:ext uri="{FF2B5EF4-FFF2-40B4-BE49-F238E27FC236}">
                  <a16:creationId xmlns:a16="http://schemas.microsoft.com/office/drawing/2014/main" id="{CDBEC45A-D96C-4806-AB62-D96A6A38065E}"/>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
        <p:nvSpPr>
          <p:cNvPr id="2" name="Title Placeholder 1">
            <a:extLst>
              <a:ext uri="{FF2B5EF4-FFF2-40B4-BE49-F238E27FC236}">
                <a16:creationId xmlns:a16="http://schemas.microsoft.com/office/drawing/2014/main" id="{28047EF0-8648-4D6B-9F78-65810D98022E}"/>
              </a:ext>
            </a:extLst>
          </p:cNvPr>
          <p:cNvSpPr>
            <a:spLocks noGrp="1"/>
          </p:cNvSpPr>
          <p:nvPr>
            <p:ph type="title"/>
          </p:nvPr>
        </p:nvSpPr>
        <p:spPr>
          <a:xfrm>
            <a:off x="480971" y="292931"/>
            <a:ext cx="11233150" cy="1008000"/>
          </a:xfrm>
          <a:prstGeom prst="rect">
            <a:avLst/>
          </a:prstGeom>
        </p:spPr>
        <p:txBody>
          <a:bodyPr vert="horz" lIns="0" tIns="0" rIns="0" bIns="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44978E8-122F-480D-9E37-8DE561A02A0D}"/>
              </a:ext>
            </a:extLst>
          </p:cNvPr>
          <p:cNvSpPr>
            <a:spLocks noGrp="1"/>
          </p:cNvSpPr>
          <p:nvPr>
            <p:ph type="body" idx="1"/>
          </p:nvPr>
        </p:nvSpPr>
        <p:spPr>
          <a:xfrm>
            <a:off x="480971" y="1376363"/>
            <a:ext cx="11233150" cy="468153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9301C17-5033-4478-9FFA-9647ABFC3842}"/>
              </a:ext>
            </a:extLst>
          </p:cNvPr>
          <p:cNvSpPr>
            <a:spLocks noGrp="1"/>
          </p:cNvSpPr>
          <p:nvPr>
            <p:ph type="dt" sz="half" idx="2"/>
          </p:nvPr>
        </p:nvSpPr>
        <p:spPr>
          <a:xfrm>
            <a:off x="4107542" y="6308725"/>
            <a:ext cx="1949751" cy="215900"/>
          </a:xfrm>
          <a:prstGeom prst="rect">
            <a:avLst/>
          </a:prstGeom>
        </p:spPr>
        <p:txBody>
          <a:bodyPr vert="horz" lIns="0" tIns="0" rIns="0" bIns="0" rtlCol="0" anchor="ctr"/>
          <a:lstStyle>
            <a:lvl1pPr algn="r">
              <a:defRPr sz="1100">
                <a:solidFill>
                  <a:schemeClr val="tx1">
                    <a:tint val="75000"/>
                  </a:schemeClr>
                </a:solidFill>
              </a:defRPr>
            </a:lvl1pPr>
          </a:lstStyle>
          <a:p>
            <a:endParaRPr lang="en-GB" sz="1100" dirty="0"/>
          </a:p>
        </p:txBody>
      </p:sp>
      <p:sp>
        <p:nvSpPr>
          <p:cNvPr id="5" name="Footer Placeholder 4">
            <a:extLst>
              <a:ext uri="{FF2B5EF4-FFF2-40B4-BE49-F238E27FC236}">
                <a16:creationId xmlns:a16="http://schemas.microsoft.com/office/drawing/2014/main" id="{EF450D11-8D19-4BE9-973D-A1B6799B9E50}"/>
              </a:ext>
            </a:extLst>
          </p:cNvPr>
          <p:cNvSpPr>
            <a:spLocks noGrp="1"/>
          </p:cNvSpPr>
          <p:nvPr>
            <p:ph type="ftr" sz="quarter" idx="3"/>
          </p:nvPr>
        </p:nvSpPr>
        <p:spPr>
          <a:xfrm>
            <a:off x="6096000" y="6308725"/>
            <a:ext cx="4766813" cy="215900"/>
          </a:xfrm>
          <a:prstGeom prst="rect">
            <a:avLst/>
          </a:prstGeom>
        </p:spPr>
        <p:txBody>
          <a:bodyPr vert="horz" lIns="0" tIns="0" rIns="0" bIns="0" rtlCol="0" anchor="ctr"/>
          <a:lstStyle>
            <a:lvl1pPr algn="r">
              <a:defRPr sz="1100">
                <a:solidFill>
                  <a:schemeClr val="tx1">
                    <a:tint val="75000"/>
                  </a:schemeClr>
                </a:solidFill>
              </a:defRPr>
            </a:lvl1pPr>
          </a:lstStyle>
          <a:p>
            <a:endParaRPr lang="en-GB" sz="1100" dirty="0"/>
          </a:p>
        </p:txBody>
      </p:sp>
      <p:sp>
        <p:nvSpPr>
          <p:cNvPr id="6" name="Slide Number Placeholder 5">
            <a:extLst>
              <a:ext uri="{FF2B5EF4-FFF2-40B4-BE49-F238E27FC236}">
                <a16:creationId xmlns:a16="http://schemas.microsoft.com/office/drawing/2014/main" id="{C3429AEF-574F-4BFE-8A15-BC7808544CC8}"/>
              </a:ext>
            </a:extLst>
          </p:cNvPr>
          <p:cNvSpPr>
            <a:spLocks noGrp="1"/>
          </p:cNvSpPr>
          <p:nvPr>
            <p:ph type="sldNum" sz="quarter" idx="4"/>
          </p:nvPr>
        </p:nvSpPr>
        <p:spPr>
          <a:xfrm>
            <a:off x="10903669" y="6308725"/>
            <a:ext cx="809411" cy="215900"/>
          </a:xfrm>
          <a:prstGeom prst="rect">
            <a:avLst/>
          </a:prstGeom>
        </p:spPr>
        <p:txBody>
          <a:bodyPr vert="horz" lIns="0" tIns="0" rIns="0" bIns="0" rtlCol="0" anchor="ctr"/>
          <a:lstStyle>
            <a:lvl1pPr algn="r">
              <a:defRPr sz="1100">
                <a:solidFill>
                  <a:schemeClr val="tx1">
                    <a:tint val="75000"/>
                  </a:schemeClr>
                </a:solidFill>
              </a:defRPr>
            </a:lvl1p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267385736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8" r:id="rId3"/>
    <p:sldLayoutId id="2147483674" r:id="rId4"/>
    <p:sldLayoutId id="2147483682" r:id="rId5"/>
    <p:sldLayoutId id="2147483690" r:id="rId6"/>
    <p:sldLayoutId id="2147483689" r:id="rId7"/>
    <p:sldLayoutId id="2147483688" r:id="rId8"/>
    <p:sldLayoutId id="2147483687" r:id="rId9"/>
    <p:sldLayoutId id="2147483683" r:id="rId10"/>
    <p:sldLayoutId id="2147483684" r:id="rId11"/>
    <p:sldLayoutId id="2147483685" r:id="rId12"/>
    <p:sldLayoutId id="2147483686" r:id="rId13"/>
    <p:sldLayoutId id="2147483650" r:id="rId14"/>
    <p:sldLayoutId id="2147483669" r:id="rId15"/>
    <p:sldLayoutId id="2147483652" r:id="rId16"/>
    <p:sldLayoutId id="2147483672" r:id="rId17"/>
    <p:sldLayoutId id="2147483671" r:id="rId18"/>
    <p:sldLayoutId id="2147483678" r:id="rId19"/>
    <p:sldLayoutId id="2147483675" r:id="rId20"/>
    <p:sldLayoutId id="2147483676" r:id="rId21"/>
    <p:sldLayoutId id="2147483673" r:id="rId22"/>
    <p:sldLayoutId id="2147483679" r:id="rId23"/>
    <p:sldLayoutId id="2147483677" r:id="rId24"/>
    <p:sldLayoutId id="2147483680" r:id="rId25"/>
    <p:sldLayoutId id="2147483681" r:id="rId26"/>
    <p:sldLayoutId id="2147483670" r:id="rId27"/>
    <p:sldLayoutId id="214748365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000" b="1" kern="1200" cap="all" baseline="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341" userDrawn="1">
          <p15:clr>
            <a:srgbClr val="F26B43"/>
          </p15:clr>
        </p15:guide>
        <p15:guide id="5" orient="horz" pos="210" userDrawn="1">
          <p15:clr>
            <a:srgbClr val="F26B43"/>
          </p15:clr>
        </p15:guide>
        <p15:guide id="6" orient="horz" pos="3974" userDrawn="1">
          <p15:clr>
            <a:srgbClr val="F26B43"/>
          </p15:clr>
        </p15:guide>
        <p15:guide id="7" orient="horz" pos="3816" userDrawn="1">
          <p15:clr>
            <a:srgbClr val="F26B43"/>
          </p15:clr>
        </p15:guide>
        <p15:guide id="8" orient="horz" pos="867" userDrawn="1">
          <p15:clr>
            <a:srgbClr val="F26B43"/>
          </p15:clr>
        </p15:guide>
        <p15:guide id="9" pos="3727" userDrawn="1">
          <p15:clr>
            <a:srgbClr val="F26B43"/>
          </p15:clr>
        </p15:guide>
        <p15:guide id="10" pos="3953" userDrawn="1">
          <p15:clr>
            <a:srgbClr val="F26B43"/>
          </p15:clr>
        </p15:guide>
        <p15:guide id="11" orient="horz" pos="41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aphic 7">
            <a:extLst>
              <a:ext uri="{FF2B5EF4-FFF2-40B4-BE49-F238E27FC236}">
                <a16:creationId xmlns:a16="http://schemas.microsoft.com/office/drawing/2014/main" id="{263C21EF-1BB1-4F41-AFE2-FD8FDFD529EC}"/>
              </a:ext>
            </a:extLst>
          </p:cNvPr>
          <p:cNvGrpSpPr/>
          <p:nvPr/>
        </p:nvGrpSpPr>
        <p:grpSpPr>
          <a:xfrm>
            <a:off x="478920" y="6310009"/>
            <a:ext cx="886088" cy="215900"/>
            <a:chOff x="-872472" y="5764567"/>
            <a:chExt cx="1876425" cy="457200"/>
          </a:xfrm>
          <a:solidFill>
            <a:schemeClr val="tx1"/>
          </a:solidFill>
        </p:grpSpPr>
        <p:sp>
          <p:nvSpPr>
            <p:cNvPr id="10" name="Freeform: Shape 9">
              <a:extLst>
                <a:ext uri="{FF2B5EF4-FFF2-40B4-BE49-F238E27FC236}">
                  <a16:creationId xmlns:a16="http://schemas.microsoft.com/office/drawing/2014/main" id="{2056F863-2D2A-40D2-A4E0-E2D074C30574}"/>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2"/>
            </a:solidFill>
            <a:ln w="9525" cap="flat">
              <a:noFill/>
              <a:prstDash val="solid"/>
              <a:miter/>
            </a:ln>
          </p:spPr>
          <p:txBody>
            <a:bodyPr rtlCol="0" anchor="ctr"/>
            <a:lstStyle/>
            <a:p>
              <a:endParaRPr lang="fr-FR"/>
            </a:p>
          </p:txBody>
        </p:sp>
        <p:sp>
          <p:nvSpPr>
            <p:cNvPr id="11" name="Freeform: Shape 10">
              <a:extLst>
                <a:ext uri="{FF2B5EF4-FFF2-40B4-BE49-F238E27FC236}">
                  <a16:creationId xmlns:a16="http://schemas.microsoft.com/office/drawing/2014/main" id="{CDBEC45A-D96C-4806-AB62-D96A6A38065E}"/>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
        <p:nvSpPr>
          <p:cNvPr id="2" name="Title Placeholder 1">
            <a:extLst>
              <a:ext uri="{FF2B5EF4-FFF2-40B4-BE49-F238E27FC236}">
                <a16:creationId xmlns:a16="http://schemas.microsoft.com/office/drawing/2014/main" id="{28047EF0-8648-4D6B-9F78-65810D98022E}"/>
              </a:ext>
            </a:extLst>
          </p:cNvPr>
          <p:cNvSpPr>
            <a:spLocks noGrp="1"/>
          </p:cNvSpPr>
          <p:nvPr>
            <p:ph type="title"/>
          </p:nvPr>
        </p:nvSpPr>
        <p:spPr>
          <a:xfrm>
            <a:off x="480971" y="292931"/>
            <a:ext cx="11233150" cy="1008000"/>
          </a:xfrm>
          <a:prstGeom prst="rect">
            <a:avLst/>
          </a:prstGeom>
        </p:spPr>
        <p:txBody>
          <a:bodyPr vert="horz" lIns="0" tIns="0" rIns="0" bIns="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44978E8-122F-480D-9E37-8DE561A02A0D}"/>
              </a:ext>
            </a:extLst>
          </p:cNvPr>
          <p:cNvSpPr>
            <a:spLocks noGrp="1"/>
          </p:cNvSpPr>
          <p:nvPr>
            <p:ph type="body" idx="1"/>
          </p:nvPr>
        </p:nvSpPr>
        <p:spPr>
          <a:xfrm>
            <a:off x="480971" y="1376363"/>
            <a:ext cx="11233150" cy="468153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9301C17-5033-4478-9FFA-9647ABFC3842}"/>
              </a:ext>
            </a:extLst>
          </p:cNvPr>
          <p:cNvSpPr>
            <a:spLocks noGrp="1"/>
          </p:cNvSpPr>
          <p:nvPr>
            <p:ph type="dt" sz="half" idx="2"/>
          </p:nvPr>
        </p:nvSpPr>
        <p:spPr>
          <a:xfrm>
            <a:off x="4107542" y="6308725"/>
            <a:ext cx="1949751" cy="215900"/>
          </a:xfrm>
          <a:prstGeom prst="rect">
            <a:avLst/>
          </a:prstGeom>
        </p:spPr>
        <p:txBody>
          <a:bodyPr vert="horz" lIns="0" tIns="0" rIns="0" bIns="0" rtlCol="0" anchor="ctr"/>
          <a:lstStyle>
            <a:lvl1pPr algn="r">
              <a:defRPr sz="1100">
                <a:solidFill>
                  <a:schemeClr val="tx1">
                    <a:tint val="75000"/>
                  </a:schemeClr>
                </a:solidFill>
              </a:defRPr>
            </a:lvl1pPr>
          </a:lstStyle>
          <a:p>
            <a:endParaRPr lang="en-GB" sz="1100" dirty="0"/>
          </a:p>
        </p:txBody>
      </p:sp>
      <p:sp>
        <p:nvSpPr>
          <p:cNvPr id="5" name="Footer Placeholder 4">
            <a:extLst>
              <a:ext uri="{FF2B5EF4-FFF2-40B4-BE49-F238E27FC236}">
                <a16:creationId xmlns:a16="http://schemas.microsoft.com/office/drawing/2014/main" id="{EF450D11-8D19-4BE9-973D-A1B6799B9E50}"/>
              </a:ext>
            </a:extLst>
          </p:cNvPr>
          <p:cNvSpPr>
            <a:spLocks noGrp="1"/>
          </p:cNvSpPr>
          <p:nvPr>
            <p:ph type="ftr" sz="quarter" idx="3"/>
          </p:nvPr>
        </p:nvSpPr>
        <p:spPr>
          <a:xfrm>
            <a:off x="6096000" y="6308725"/>
            <a:ext cx="4766813" cy="215900"/>
          </a:xfrm>
          <a:prstGeom prst="rect">
            <a:avLst/>
          </a:prstGeom>
        </p:spPr>
        <p:txBody>
          <a:bodyPr vert="horz" lIns="0" tIns="0" rIns="0" bIns="0" rtlCol="0" anchor="ctr"/>
          <a:lstStyle>
            <a:lvl1pPr algn="r">
              <a:defRPr sz="1100">
                <a:solidFill>
                  <a:schemeClr val="tx1">
                    <a:tint val="75000"/>
                  </a:schemeClr>
                </a:solidFill>
              </a:defRPr>
            </a:lvl1pPr>
          </a:lstStyle>
          <a:p>
            <a:r>
              <a:rPr lang="en-GB" sz="1100"/>
              <a:t>Insert sources/footer here </a:t>
            </a:r>
            <a:endParaRPr lang="en-GB" sz="1100" dirty="0"/>
          </a:p>
        </p:txBody>
      </p:sp>
      <p:sp>
        <p:nvSpPr>
          <p:cNvPr id="6" name="Slide Number Placeholder 5">
            <a:extLst>
              <a:ext uri="{FF2B5EF4-FFF2-40B4-BE49-F238E27FC236}">
                <a16:creationId xmlns:a16="http://schemas.microsoft.com/office/drawing/2014/main" id="{C3429AEF-574F-4BFE-8A15-BC7808544CC8}"/>
              </a:ext>
            </a:extLst>
          </p:cNvPr>
          <p:cNvSpPr>
            <a:spLocks noGrp="1"/>
          </p:cNvSpPr>
          <p:nvPr>
            <p:ph type="sldNum" sz="quarter" idx="4"/>
          </p:nvPr>
        </p:nvSpPr>
        <p:spPr>
          <a:xfrm>
            <a:off x="10903669" y="6308725"/>
            <a:ext cx="809411" cy="215900"/>
          </a:xfrm>
          <a:prstGeom prst="rect">
            <a:avLst/>
          </a:prstGeom>
        </p:spPr>
        <p:txBody>
          <a:bodyPr vert="horz" lIns="0" tIns="0" rIns="0" bIns="0" rtlCol="0" anchor="ctr"/>
          <a:lstStyle>
            <a:lvl1pPr algn="r">
              <a:defRPr sz="1100">
                <a:solidFill>
                  <a:schemeClr val="tx1">
                    <a:tint val="75000"/>
                  </a:schemeClr>
                </a:solidFill>
              </a:defRPr>
            </a:lvl1p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26723078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 id="2147483740" r:id="rId49"/>
    <p:sldLayoutId id="2147483741" r:id="rId50"/>
    <p:sldLayoutId id="2147483742" r:id="rId51"/>
    <p:sldLayoutId id="2147483743" r:id="rId52"/>
    <p:sldLayoutId id="2147483744" r:id="rId53"/>
    <p:sldLayoutId id="2147483745" r:id="rId54"/>
    <p:sldLayoutId id="2147483746"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000" b="1" kern="1200" cap="all" baseline="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341">
          <p15:clr>
            <a:srgbClr val="F26B43"/>
          </p15:clr>
        </p15:guide>
        <p15:guide id="5" orient="horz" pos="210">
          <p15:clr>
            <a:srgbClr val="F26B43"/>
          </p15:clr>
        </p15:guide>
        <p15:guide id="6" orient="horz" pos="3974">
          <p15:clr>
            <a:srgbClr val="F26B43"/>
          </p15:clr>
        </p15:guide>
        <p15:guide id="7" orient="horz" pos="3816">
          <p15:clr>
            <a:srgbClr val="F26B43"/>
          </p15:clr>
        </p15:guide>
        <p15:guide id="8" orient="horz" pos="867">
          <p15:clr>
            <a:srgbClr val="F26B43"/>
          </p15:clr>
        </p15:guide>
        <p15:guide id="9" pos="3727">
          <p15:clr>
            <a:srgbClr val="F26B43"/>
          </p15:clr>
        </p15:guide>
        <p15:guide id="10" pos="3953">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aphic 7">
            <a:extLst>
              <a:ext uri="{FF2B5EF4-FFF2-40B4-BE49-F238E27FC236}">
                <a16:creationId xmlns:a16="http://schemas.microsoft.com/office/drawing/2014/main" id="{263C21EF-1BB1-4F41-AFE2-FD8FDFD529EC}"/>
              </a:ext>
            </a:extLst>
          </p:cNvPr>
          <p:cNvGrpSpPr/>
          <p:nvPr/>
        </p:nvGrpSpPr>
        <p:grpSpPr>
          <a:xfrm>
            <a:off x="478920" y="6310009"/>
            <a:ext cx="886088" cy="215900"/>
            <a:chOff x="-872472" y="5764567"/>
            <a:chExt cx="1876425" cy="457200"/>
          </a:xfrm>
          <a:solidFill>
            <a:schemeClr val="tx1"/>
          </a:solidFill>
        </p:grpSpPr>
        <p:sp>
          <p:nvSpPr>
            <p:cNvPr id="10" name="Freeform: Shape 9">
              <a:extLst>
                <a:ext uri="{FF2B5EF4-FFF2-40B4-BE49-F238E27FC236}">
                  <a16:creationId xmlns:a16="http://schemas.microsoft.com/office/drawing/2014/main" id="{2056F863-2D2A-40D2-A4E0-E2D074C30574}"/>
                </a:ext>
              </a:extLst>
            </p:cNvPr>
            <p:cNvSpPr/>
            <p:nvPr/>
          </p:nvSpPr>
          <p:spPr>
            <a:xfrm>
              <a:off x="545895" y="5764567"/>
              <a:ext cx="459104" cy="459105"/>
            </a:xfrm>
            <a:custGeom>
              <a:avLst/>
              <a:gdLst>
                <a:gd name="connsiteX0" fmla="*/ 0 w 459104"/>
                <a:gd name="connsiteY0" fmla="*/ 229553 h 459105"/>
                <a:gd name="connsiteX1" fmla="*/ 229552 w 459104"/>
                <a:gd name="connsiteY1" fmla="*/ 0 h 459105"/>
                <a:gd name="connsiteX2" fmla="*/ 459105 w 459104"/>
                <a:gd name="connsiteY2" fmla="*/ 229553 h 459105"/>
                <a:gd name="connsiteX3" fmla="*/ 229552 w 459104"/>
                <a:gd name="connsiteY3" fmla="*/ 459105 h 459105"/>
                <a:gd name="connsiteX4" fmla="*/ 0 w 459104"/>
                <a:gd name="connsiteY4" fmla="*/ 229553 h 459105"/>
                <a:gd name="connsiteX5" fmla="*/ 85154 w 459104"/>
                <a:gd name="connsiteY5" fmla="*/ 229553 h 459105"/>
                <a:gd name="connsiteX6" fmla="*/ 229552 w 459104"/>
                <a:gd name="connsiteY6" fmla="*/ 373951 h 459105"/>
                <a:gd name="connsiteX7" fmla="*/ 373951 w 459104"/>
                <a:gd name="connsiteY7" fmla="*/ 229553 h 459105"/>
                <a:gd name="connsiteX8" fmla="*/ 229552 w 459104"/>
                <a:gd name="connsiteY8" fmla="*/ 85153 h 459105"/>
                <a:gd name="connsiteX9" fmla="*/ 85154 w 459104"/>
                <a:gd name="connsiteY9" fmla="*/ 229553 h 459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04" h="459105">
                  <a:moveTo>
                    <a:pt x="0" y="229553"/>
                  </a:moveTo>
                  <a:cubicBezTo>
                    <a:pt x="0" y="102775"/>
                    <a:pt x="102775" y="0"/>
                    <a:pt x="229552" y="0"/>
                  </a:cubicBezTo>
                  <a:cubicBezTo>
                    <a:pt x="356330" y="0"/>
                    <a:pt x="459105" y="102775"/>
                    <a:pt x="459105" y="229553"/>
                  </a:cubicBezTo>
                  <a:cubicBezTo>
                    <a:pt x="459105" y="356330"/>
                    <a:pt x="356330" y="459105"/>
                    <a:pt x="229552" y="459105"/>
                  </a:cubicBezTo>
                  <a:cubicBezTo>
                    <a:pt x="102775" y="459105"/>
                    <a:pt x="0" y="356330"/>
                    <a:pt x="0" y="229553"/>
                  </a:cubicBezTo>
                  <a:moveTo>
                    <a:pt x="85154" y="229553"/>
                  </a:moveTo>
                  <a:cubicBezTo>
                    <a:pt x="85154" y="309277"/>
                    <a:pt x="149733" y="373951"/>
                    <a:pt x="229552" y="373951"/>
                  </a:cubicBezTo>
                  <a:cubicBezTo>
                    <a:pt x="309277" y="373951"/>
                    <a:pt x="373951" y="309277"/>
                    <a:pt x="373951" y="229553"/>
                  </a:cubicBezTo>
                  <a:cubicBezTo>
                    <a:pt x="373951" y="149828"/>
                    <a:pt x="309277" y="85153"/>
                    <a:pt x="229552" y="85153"/>
                  </a:cubicBezTo>
                  <a:cubicBezTo>
                    <a:pt x="149733" y="85153"/>
                    <a:pt x="85154" y="149828"/>
                    <a:pt x="85154" y="229553"/>
                  </a:cubicBezTo>
                </a:path>
              </a:pathLst>
            </a:custGeom>
            <a:solidFill>
              <a:schemeClr val="bg2"/>
            </a:solidFill>
            <a:ln w="9525" cap="flat">
              <a:noFill/>
              <a:prstDash val="solid"/>
              <a:miter/>
            </a:ln>
          </p:spPr>
          <p:txBody>
            <a:bodyPr rtlCol="0" anchor="ctr"/>
            <a:lstStyle/>
            <a:p>
              <a:endParaRPr lang="fr-FR"/>
            </a:p>
          </p:txBody>
        </p:sp>
        <p:sp>
          <p:nvSpPr>
            <p:cNvPr id="11" name="Freeform: Shape 10">
              <a:extLst>
                <a:ext uri="{FF2B5EF4-FFF2-40B4-BE49-F238E27FC236}">
                  <a16:creationId xmlns:a16="http://schemas.microsoft.com/office/drawing/2014/main" id="{CDBEC45A-D96C-4806-AB62-D96A6A38065E}"/>
                </a:ext>
              </a:extLst>
            </p:cNvPr>
            <p:cNvSpPr/>
            <p:nvPr/>
          </p:nvSpPr>
          <p:spPr>
            <a:xfrm>
              <a:off x="-872472" y="5764852"/>
              <a:ext cx="1443037" cy="458628"/>
            </a:xfrm>
            <a:custGeom>
              <a:avLst/>
              <a:gdLst>
                <a:gd name="connsiteX0" fmla="*/ 1033939 w 1443037"/>
                <a:gd name="connsiteY0" fmla="*/ 219647 h 458628"/>
                <a:gd name="connsiteX1" fmla="*/ 1030224 w 1443037"/>
                <a:gd name="connsiteY1" fmla="*/ 417767 h 458628"/>
                <a:gd name="connsiteX2" fmla="*/ 860488 w 1443037"/>
                <a:gd name="connsiteY2" fmla="*/ 458629 h 458628"/>
                <a:gd name="connsiteX3" fmla="*/ 618649 w 1443037"/>
                <a:gd name="connsiteY3" fmla="*/ 231458 h 458628"/>
                <a:gd name="connsiteX4" fmla="*/ 872204 w 1443037"/>
                <a:gd name="connsiteY4" fmla="*/ 0 h 458628"/>
                <a:gd name="connsiteX5" fmla="*/ 1006602 w 1443037"/>
                <a:gd name="connsiteY5" fmla="*/ 23527 h 458628"/>
                <a:gd name="connsiteX6" fmla="*/ 1006602 w 1443037"/>
                <a:gd name="connsiteY6" fmla="*/ 99060 h 458628"/>
                <a:gd name="connsiteX7" fmla="*/ 877729 w 1443037"/>
                <a:gd name="connsiteY7" fmla="*/ 61341 h 458628"/>
                <a:gd name="connsiteX8" fmla="*/ 703421 w 1443037"/>
                <a:gd name="connsiteY8" fmla="*/ 230314 h 458628"/>
                <a:gd name="connsiteX9" fmla="*/ 868490 w 1443037"/>
                <a:gd name="connsiteY9" fmla="*/ 399955 h 458628"/>
                <a:gd name="connsiteX10" fmla="*/ 953262 w 1443037"/>
                <a:gd name="connsiteY10" fmla="*/ 380143 h 458628"/>
                <a:gd name="connsiteX11" fmla="*/ 955167 w 1443037"/>
                <a:gd name="connsiteY11" fmla="*/ 279845 h 458628"/>
                <a:gd name="connsiteX12" fmla="*/ 843153 w 1443037"/>
                <a:gd name="connsiteY12" fmla="*/ 279845 h 458628"/>
                <a:gd name="connsiteX13" fmla="*/ 879634 w 1443037"/>
                <a:gd name="connsiteY13" fmla="*/ 219837 h 458628"/>
                <a:gd name="connsiteX14" fmla="*/ 1033939 w 1443037"/>
                <a:gd name="connsiteY14" fmla="*/ 219837 h 458628"/>
                <a:gd name="connsiteX15" fmla="*/ 618458 w 1443037"/>
                <a:gd name="connsiteY15" fmla="*/ 385286 h 458628"/>
                <a:gd name="connsiteX16" fmla="*/ 582549 w 1443037"/>
                <a:gd name="connsiteY16" fmla="*/ 447770 h 458628"/>
                <a:gd name="connsiteX17" fmla="*/ 333756 w 1443037"/>
                <a:gd name="connsiteY17" fmla="*/ 447770 h 458628"/>
                <a:gd name="connsiteX18" fmla="*/ 333756 w 1443037"/>
                <a:gd name="connsiteY18" fmla="*/ 10763 h 458628"/>
                <a:gd name="connsiteX19" fmla="*/ 590074 w 1443037"/>
                <a:gd name="connsiteY19" fmla="*/ 10763 h 458628"/>
                <a:gd name="connsiteX20" fmla="*/ 590074 w 1443037"/>
                <a:gd name="connsiteY20" fmla="*/ 72676 h 458628"/>
                <a:gd name="connsiteX21" fmla="*/ 414814 w 1443037"/>
                <a:gd name="connsiteY21" fmla="*/ 72676 h 458628"/>
                <a:gd name="connsiteX22" fmla="*/ 414814 w 1443037"/>
                <a:gd name="connsiteY22" fmla="*/ 189071 h 458628"/>
                <a:gd name="connsiteX23" fmla="*/ 565880 w 1443037"/>
                <a:gd name="connsiteY23" fmla="*/ 189071 h 458628"/>
                <a:gd name="connsiteX24" fmla="*/ 565880 w 1443037"/>
                <a:gd name="connsiteY24" fmla="*/ 250984 h 458628"/>
                <a:gd name="connsiteX25" fmla="*/ 414814 w 1443037"/>
                <a:gd name="connsiteY25" fmla="*/ 250984 h 458628"/>
                <a:gd name="connsiteX26" fmla="*/ 414814 w 1443037"/>
                <a:gd name="connsiteY26" fmla="*/ 385382 h 458628"/>
                <a:gd name="connsiteX27" fmla="*/ 618458 w 1443037"/>
                <a:gd name="connsiteY27" fmla="*/ 385382 h 458628"/>
                <a:gd name="connsiteX28" fmla="*/ 0 w 1443037"/>
                <a:gd name="connsiteY28" fmla="*/ 433864 h 458628"/>
                <a:gd name="connsiteX29" fmla="*/ 0 w 1443037"/>
                <a:gd name="connsiteY29" fmla="*/ 358331 h 458628"/>
                <a:gd name="connsiteX30" fmla="*/ 116967 w 1443037"/>
                <a:gd name="connsiteY30" fmla="*/ 398526 h 458628"/>
                <a:gd name="connsiteX31" fmla="*/ 201740 w 1443037"/>
                <a:gd name="connsiteY31" fmla="*/ 331089 h 458628"/>
                <a:gd name="connsiteX32" fmla="*/ 133636 w 1443037"/>
                <a:gd name="connsiteY32" fmla="*/ 260509 h 458628"/>
                <a:gd name="connsiteX33" fmla="*/ 105823 w 1443037"/>
                <a:gd name="connsiteY33" fmla="*/ 249364 h 458628"/>
                <a:gd name="connsiteX34" fmla="*/ 29051 w 1443037"/>
                <a:gd name="connsiteY34" fmla="*/ 199263 h 458628"/>
                <a:gd name="connsiteX35" fmla="*/ 2477 w 1443037"/>
                <a:gd name="connsiteY35" fmla="*/ 126873 h 458628"/>
                <a:gd name="connsiteX36" fmla="*/ 157829 w 1443037"/>
                <a:gd name="connsiteY36" fmla="*/ 0 h 458628"/>
                <a:gd name="connsiteX37" fmla="*/ 265557 w 1443037"/>
                <a:gd name="connsiteY37" fmla="*/ 22860 h 458628"/>
                <a:gd name="connsiteX38" fmla="*/ 265557 w 1443037"/>
                <a:gd name="connsiteY38" fmla="*/ 96488 h 458628"/>
                <a:gd name="connsiteX39" fmla="*/ 162782 w 1443037"/>
                <a:gd name="connsiteY39" fmla="*/ 59341 h 458628"/>
                <a:gd name="connsiteX40" fmla="*/ 86678 w 1443037"/>
                <a:gd name="connsiteY40" fmla="*/ 120015 h 458628"/>
                <a:gd name="connsiteX41" fmla="*/ 158496 w 1443037"/>
                <a:gd name="connsiteY41" fmla="*/ 189929 h 458628"/>
                <a:gd name="connsiteX42" fmla="*/ 189452 w 1443037"/>
                <a:gd name="connsiteY42" fmla="*/ 202883 h 458628"/>
                <a:gd name="connsiteX43" fmla="*/ 263081 w 1443037"/>
                <a:gd name="connsiteY43" fmla="*/ 252984 h 458628"/>
                <a:gd name="connsiteX44" fmla="*/ 287846 w 1443037"/>
                <a:gd name="connsiteY44" fmla="*/ 325469 h 458628"/>
                <a:gd name="connsiteX45" fmla="*/ 123158 w 1443037"/>
                <a:gd name="connsiteY45" fmla="*/ 458533 h 458628"/>
                <a:gd name="connsiteX46" fmla="*/ 0 w 1443037"/>
                <a:gd name="connsiteY46" fmla="*/ 433864 h 458628"/>
                <a:gd name="connsiteX47" fmla="*/ 1169384 w 1443037"/>
                <a:gd name="connsiteY47" fmla="*/ 70104 h 458628"/>
                <a:gd name="connsiteX48" fmla="*/ 1169384 w 1443037"/>
                <a:gd name="connsiteY48" fmla="*/ 205835 h 458628"/>
                <a:gd name="connsiteX49" fmla="*/ 1204055 w 1443037"/>
                <a:gd name="connsiteY49" fmla="*/ 205835 h 458628"/>
                <a:gd name="connsiteX50" fmla="*/ 1244918 w 1443037"/>
                <a:gd name="connsiteY50" fmla="*/ 202025 h 458628"/>
                <a:gd name="connsiteX51" fmla="*/ 1302449 w 1443037"/>
                <a:gd name="connsiteY51" fmla="*/ 135160 h 458628"/>
                <a:gd name="connsiteX52" fmla="*/ 1224439 w 1443037"/>
                <a:gd name="connsiteY52" fmla="*/ 70199 h 458628"/>
                <a:gd name="connsiteX53" fmla="*/ 1169384 w 1443037"/>
                <a:gd name="connsiteY53" fmla="*/ 70199 h 458628"/>
                <a:gd name="connsiteX54" fmla="*/ 1315498 w 1443037"/>
                <a:gd name="connsiteY54" fmla="*/ 240411 h 458628"/>
                <a:gd name="connsiteX55" fmla="*/ 1443038 w 1443037"/>
                <a:gd name="connsiteY55" fmla="*/ 447770 h 458628"/>
                <a:gd name="connsiteX56" fmla="*/ 1352074 w 1443037"/>
                <a:gd name="connsiteY56" fmla="*/ 447770 h 458628"/>
                <a:gd name="connsiteX57" fmla="*/ 1236345 w 1443037"/>
                <a:gd name="connsiteY57" fmla="*/ 257747 h 458628"/>
                <a:gd name="connsiteX58" fmla="*/ 1169480 w 1443037"/>
                <a:gd name="connsiteY58" fmla="*/ 260223 h 458628"/>
                <a:gd name="connsiteX59" fmla="*/ 1169480 w 1443037"/>
                <a:gd name="connsiteY59" fmla="*/ 447770 h 458628"/>
                <a:gd name="connsiteX60" fmla="*/ 1088993 w 1443037"/>
                <a:gd name="connsiteY60" fmla="*/ 447770 h 458628"/>
                <a:gd name="connsiteX61" fmla="*/ 1088993 w 1443037"/>
                <a:gd name="connsiteY61" fmla="*/ 10763 h 458628"/>
                <a:gd name="connsiteX62" fmla="*/ 1232630 w 1443037"/>
                <a:gd name="connsiteY62" fmla="*/ 10763 h 458628"/>
                <a:gd name="connsiteX63" fmla="*/ 1293876 w 1443037"/>
                <a:gd name="connsiteY63" fmla="*/ 16288 h 458628"/>
                <a:gd name="connsiteX64" fmla="*/ 1384840 w 1443037"/>
                <a:gd name="connsiteY64" fmla="*/ 130207 h 458628"/>
                <a:gd name="connsiteX65" fmla="*/ 1315498 w 1443037"/>
                <a:gd name="connsiteY65" fmla="*/ 240411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43037" h="458628">
                  <a:moveTo>
                    <a:pt x="1033939" y="219647"/>
                  </a:moveTo>
                  <a:lnTo>
                    <a:pt x="1030224" y="417767"/>
                  </a:lnTo>
                  <a:cubicBezTo>
                    <a:pt x="977456" y="444341"/>
                    <a:pt x="919163" y="458629"/>
                    <a:pt x="860488" y="458629"/>
                  </a:cubicBezTo>
                  <a:cubicBezTo>
                    <a:pt x="715232" y="458629"/>
                    <a:pt x="618649" y="366427"/>
                    <a:pt x="618649" y="231458"/>
                  </a:cubicBezTo>
                  <a:cubicBezTo>
                    <a:pt x="618649" y="103346"/>
                    <a:pt x="715804" y="0"/>
                    <a:pt x="872204" y="0"/>
                  </a:cubicBezTo>
                  <a:cubicBezTo>
                    <a:pt x="919163" y="0"/>
                    <a:pt x="961930" y="8668"/>
                    <a:pt x="1006602" y="23527"/>
                  </a:cubicBezTo>
                  <a:lnTo>
                    <a:pt x="1006602" y="99060"/>
                  </a:lnTo>
                  <a:cubicBezTo>
                    <a:pt x="984885" y="86678"/>
                    <a:pt x="940213" y="61341"/>
                    <a:pt x="877729" y="61341"/>
                  </a:cubicBezTo>
                  <a:cubicBezTo>
                    <a:pt x="776954" y="61341"/>
                    <a:pt x="703421" y="130683"/>
                    <a:pt x="703421" y="230314"/>
                  </a:cubicBezTo>
                  <a:cubicBezTo>
                    <a:pt x="703421" y="324422"/>
                    <a:pt x="767715" y="399955"/>
                    <a:pt x="868490" y="399955"/>
                  </a:cubicBezTo>
                  <a:cubicBezTo>
                    <a:pt x="914305" y="399955"/>
                    <a:pt x="940213" y="386906"/>
                    <a:pt x="953262" y="380143"/>
                  </a:cubicBezTo>
                  <a:lnTo>
                    <a:pt x="955167" y="279845"/>
                  </a:lnTo>
                  <a:lnTo>
                    <a:pt x="843153" y="279845"/>
                  </a:lnTo>
                  <a:lnTo>
                    <a:pt x="879634" y="219837"/>
                  </a:lnTo>
                  <a:lnTo>
                    <a:pt x="1033939" y="219837"/>
                  </a:lnTo>
                  <a:close/>
                  <a:moveTo>
                    <a:pt x="618458" y="385286"/>
                  </a:moveTo>
                  <a:lnTo>
                    <a:pt x="582549" y="447770"/>
                  </a:lnTo>
                  <a:lnTo>
                    <a:pt x="333756" y="447770"/>
                  </a:lnTo>
                  <a:lnTo>
                    <a:pt x="333756" y="10763"/>
                  </a:lnTo>
                  <a:lnTo>
                    <a:pt x="590074" y="10763"/>
                  </a:lnTo>
                  <a:lnTo>
                    <a:pt x="590074" y="72676"/>
                  </a:lnTo>
                  <a:lnTo>
                    <a:pt x="414814" y="72676"/>
                  </a:lnTo>
                  <a:lnTo>
                    <a:pt x="414814" y="189071"/>
                  </a:lnTo>
                  <a:lnTo>
                    <a:pt x="565880" y="189071"/>
                  </a:lnTo>
                  <a:lnTo>
                    <a:pt x="565880" y="250984"/>
                  </a:lnTo>
                  <a:lnTo>
                    <a:pt x="414814" y="250984"/>
                  </a:lnTo>
                  <a:lnTo>
                    <a:pt x="414814" y="385382"/>
                  </a:lnTo>
                  <a:lnTo>
                    <a:pt x="618458" y="385382"/>
                  </a:lnTo>
                  <a:close/>
                  <a:moveTo>
                    <a:pt x="0" y="433864"/>
                  </a:moveTo>
                  <a:lnTo>
                    <a:pt x="0" y="358331"/>
                  </a:lnTo>
                  <a:cubicBezTo>
                    <a:pt x="34671" y="381857"/>
                    <a:pt x="74867" y="398526"/>
                    <a:pt x="116967" y="398526"/>
                  </a:cubicBezTo>
                  <a:cubicBezTo>
                    <a:pt x="178213" y="398526"/>
                    <a:pt x="201740" y="360807"/>
                    <a:pt x="201740" y="331089"/>
                  </a:cubicBezTo>
                  <a:cubicBezTo>
                    <a:pt x="201740" y="287750"/>
                    <a:pt x="163925" y="272891"/>
                    <a:pt x="133636" y="260509"/>
                  </a:cubicBezTo>
                  <a:lnTo>
                    <a:pt x="105823" y="249364"/>
                  </a:lnTo>
                  <a:cubicBezTo>
                    <a:pt x="79820" y="237554"/>
                    <a:pt x="50768" y="224600"/>
                    <a:pt x="29051" y="199263"/>
                  </a:cubicBezTo>
                  <a:cubicBezTo>
                    <a:pt x="17907" y="186214"/>
                    <a:pt x="2477" y="162116"/>
                    <a:pt x="2477" y="126873"/>
                  </a:cubicBezTo>
                  <a:cubicBezTo>
                    <a:pt x="2477" y="61246"/>
                    <a:pt x="56960" y="0"/>
                    <a:pt x="157829" y="0"/>
                  </a:cubicBezTo>
                  <a:cubicBezTo>
                    <a:pt x="212884" y="0"/>
                    <a:pt x="251269" y="16669"/>
                    <a:pt x="265557" y="22860"/>
                  </a:cubicBezTo>
                  <a:lnTo>
                    <a:pt x="265557" y="96488"/>
                  </a:lnTo>
                  <a:cubicBezTo>
                    <a:pt x="251365" y="85344"/>
                    <a:pt x="217265" y="59341"/>
                    <a:pt x="162782" y="59341"/>
                  </a:cubicBezTo>
                  <a:cubicBezTo>
                    <a:pt x="107061" y="59341"/>
                    <a:pt x="86678" y="92774"/>
                    <a:pt x="86678" y="120015"/>
                  </a:cubicBezTo>
                  <a:cubicBezTo>
                    <a:pt x="86678" y="159639"/>
                    <a:pt x="126302" y="176975"/>
                    <a:pt x="158496" y="189929"/>
                  </a:cubicBezTo>
                  <a:lnTo>
                    <a:pt x="189452" y="202883"/>
                  </a:lnTo>
                  <a:cubicBezTo>
                    <a:pt x="214789" y="214694"/>
                    <a:pt x="243269" y="227648"/>
                    <a:pt x="263081" y="252984"/>
                  </a:cubicBezTo>
                  <a:cubicBezTo>
                    <a:pt x="276701" y="269748"/>
                    <a:pt x="287846" y="295085"/>
                    <a:pt x="287846" y="325469"/>
                  </a:cubicBezTo>
                  <a:cubicBezTo>
                    <a:pt x="287846" y="399098"/>
                    <a:pt x="225933" y="458533"/>
                    <a:pt x="123158" y="458533"/>
                  </a:cubicBezTo>
                  <a:cubicBezTo>
                    <a:pt x="95345" y="458629"/>
                    <a:pt x="51340" y="454247"/>
                    <a:pt x="0" y="433864"/>
                  </a:cubicBezTo>
                  <a:moveTo>
                    <a:pt x="1169384" y="70104"/>
                  </a:moveTo>
                  <a:lnTo>
                    <a:pt x="1169384" y="205835"/>
                  </a:lnTo>
                  <a:lnTo>
                    <a:pt x="1204055" y="205835"/>
                  </a:lnTo>
                  <a:cubicBezTo>
                    <a:pt x="1215390" y="205835"/>
                    <a:pt x="1230725" y="204502"/>
                    <a:pt x="1244918" y="202025"/>
                  </a:cubicBezTo>
                  <a:cubicBezTo>
                    <a:pt x="1283875" y="194596"/>
                    <a:pt x="1302449" y="166783"/>
                    <a:pt x="1302449" y="135160"/>
                  </a:cubicBezTo>
                  <a:cubicBezTo>
                    <a:pt x="1302449" y="87535"/>
                    <a:pt x="1265873" y="70199"/>
                    <a:pt x="1224439" y="70199"/>
                  </a:cubicBezTo>
                  <a:lnTo>
                    <a:pt x="1169384" y="70199"/>
                  </a:lnTo>
                  <a:close/>
                  <a:moveTo>
                    <a:pt x="1315498" y="240411"/>
                  </a:moveTo>
                  <a:lnTo>
                    <a:pt x="1443038" y="447770"/>
                  </a:lnTo>
                  <a:lnTo>
                    <a:pt x="1352074" y="447770"/>
                  </a:lnTo>
                  <a:lnTo>
                    <a:pt x="1236345" y="257747"/>
                  </a:lnTo>
                  <a:cubicBezTo>
                    <a:pt x="1210913" y="260223"/>
                    <a:pt x="1206627" y="260223"/>
                    <a:pt x="1169480" y="260223"/>
                  </a:cubicBezTo>
                  <a:lnTo>
                    <a:pt x="1169480" y="447770"/>
                  </a:lnTo>
                  <a:lnTo>
                    <a:pt x="1088993" y="447770"/>
                  </a:lnTo>
                  <a:lnTo>
                    <a:pt x="1088993" y="10763"/>
                  </a:lnTo>
                  <a:lnTo>
                    <a:pt x="1232630" y="10763"/>
                  </a:lnTo>
                  <a:cubicBezTo>
                    <a:pt x="1252442" y="10763"/>
                    <a:pt x="1272826" y="11335"/>
                    <a:pt x="1293876" y="16288"/>
                  </a:cubicBezTo>
                  <a:cubicBezTo>
                    <a:pt x="1360075" y="32385"/>
                    <a:pt x="1384840" y="84963"/>
                    <a:pt x="1384840" y="130207"/>
                  </a:cubicBezTo>
                  <a:cubicBezTo>
                    <a:pt x="1384840" y="200120"/>
                    <a:pt x="1334643" y="229267"/>
                    <a:pt x="1315498" y="240411"/>
                  </a:cubicBezTo>
                </a:path>
              </a:pathLst>
            </a:custGeom>
            <a:grpFill/>
            <a:ln w="9525" cap="flat">
              <a:noFill/>
              <a:prstDash val="solid"/>
              <a:miter/>
            </a:ln>
          </p:spPr>
          <p:txBody>
            <a:bodyPr rtlCol="0" anchor="ctr"/>
            <a:lstStyle/>
            <a:p>
              <a:endParaRPr lang="fr-FR"/>
            </a:p>
          </p:txBody>
        </p:sp>
      </p:grpSp>
      <p:sp>
        <p:nvSpPr>
          <p:cNvPr id="2" name="Title Placeholder 1">
            <a:extLst>
              <a:ext uri="{FF2B5EF4-FFF2-40B4-BE49-F238E27FC236}">
                <a16:creationId xmlns:a16="http://schemas.microsoft.com/office/drawing/2014/main" id="{28047EF0-8648-4D6B-9F78-65810D98022E}"/>
              </a:ext>
            </a:extLst>
          </p:cNvPr>
          <p:cNvSpPr>
            <a:spLocks noGrp="1"/>
          </p:cNvSpPr>
          <p:nvPr>
            <p:ph type="title"/>
          </p:nvPr>
        </p:nvSpPr>
        <p:spPr>
          <a:xfrm>
            <a:off x="480971" y="292931"/>
            <a:ext cx="11233150" cy="1008000"/>
          </a:xfrm>
          <a:prstGeom prst="rect">
            <a:avLst/>
          </a:prstGeom>
        </p:spPr>
        <p:txBody>
          <a:bodyPr vert="horz" lIns="0" tIns="0" rIns="0" bIns="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44978E8-122F-480D-9E37-8DE561A02A0D}"/>
              </a:ext>
            </a:extLst>
          </p:cNvPr>
          <p:cNvSpPr>
            <a:spLocks noGrp="1"/>
          </p:cNvSpPr>
          <p:nvPr>
            <p:ph type="body" idx="1"/>
          </p:nvPr>
        </p:nvSpPr>
        <p:spPr>
          <a:xfrm>
            <a:off x="480971" y="1376363"/>
            <a:ext cx="11233150" cy="468153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9301C17-5033-4478-9FFA-9647ABFC3842}"/>
              </a:ext>
            </a:extLst>
          </p:cNvPr>
          <p:cNvSpPr>
            <a:spLocks noGrp="1"/>
          </p:cNvSpPr>
          <p:nvPr>
            <p:ph type="dt" sz="half" idx="2"/>
          </p:nvPr>
        </p:nvSpPr>
        <p:spPr>
          <a:xfrm>
            <a:off x="4107542" y="6308725"/>
            <a:ext cx="1949751" cy="215900"/>
          </a:xfrm>
          <a:prstGeom prst="rect">
            <a:avLst/>
          </a:prstGeom>
        </p:spPr>
        <p:txBody>
          <a:bodyPr vert="horz" lIns="0" tIns="0" rIns="0" bIns="0" rtlCol="0" anchor="ctr"/>
          <a:lstStyle>
            <a:lvl1pPr algn="r">
              <a:defRPr sz="1100">
                <a:solidFill>
                  <a:schemeClr val="tx1">
                    <a:tint val="75000"/>
                  </a:schemeClr>
                </a:solidFill>
              </a:defRPr>
            </a:lvl1pPr>
          </a:lstStyle>
          <a:p>
            <a:endParaRPr lang="en-GB" sz="1100" dirty="0"/>
          </a:p>
        </p:txBody>
      </p:sp>
      <p:sp>
        <p:nvSpPr>
          <p:cNvPr id="5" name="Footer Placeholder 4">
            <a:extLst>
              <a:ext uri="{FF2B5EF4-FFF2-40B4-BE49-F238E27FC236}">
                <a16:creationId xmlns:a16="http://schemas.microsoft.com/office/drawing/2014/main" id="{EF450D11-8D19-4BE9-973D-A1B6799B9E50}"/>
              </a:ext>
            </a:extLst>
          </p:cNvPr>
          <p:cNvSpPr>
            <a:spLocks noGrp="1"/>
          </p:cNvSpPr>
          <p:nvPr>
            <p:ph type="ftr" sz="quarter" idx="3"/>
          </p:nvPr>
        </p:nvSpPr>
        <p:spPr>
          <a:xfrm>
            <a:off x="6096000" y="6308725"/>
            <a:ext cx="4766813" cy="215900"/>
          </a:xfrm>
          <a:prstGeom prst="rect">
            <a:avLst/>
          </a:prstGeom>
        </p:spPr>
        <p:txBody>
          <a:bodyPr vert="horz" lIns="0" tIns="0" rIns="0" bIns="0" rtlCol="0" anchor="ctr"/>
          <a:lstStyle>
            <a:lvl1pPr algn="r">
              <a:defRPr sz="1100">
                <a:solidFill>
                  <a:schemeClr val="tx1">
                    <a:tint val="75000"/>
                  </a:schemeClr>
                </a:solidFill>
              </a:defRPr>
            </a:lvl1pPr>
          </a:lstStyle>
          <a:p>
            <a:endParaRPr lang="en-GB" sz="1100" dirty="0"/>
          </a:p>
        </p:txBody>
      </p:sp>
      <p:sp>
        <p:nvSpPr>
          <p:cNvPr id="6" name="Slide Number Placeholder 5">
            <a:extLst>
              <a:ext uri="{FF2B5EF4-FFF2-40B4-BE49-F238E27FC236}">
                <a16:creationId xmlns:a16="http://schemas.microsoft.com/office/drawing/2014/main" id="{C3429AEF-574F-4BFE-8A15-BC7808544CC8}"/>
              </a:ext>
            </a:extLst>
          </p:cNvPr>
          <p:cNvSpPr>
            <a:spLocks noGrp="1"/>
          </p:cNvSpPr>
          <p:nvPr>
            <p:ph type="sldNum" sz="quarter" idx="4"/>
          </p:nvPr>
        </p:nvSpPr>
        <p:spPr>
          <a:xfrm>
            <a:off x="10903669" y="6308725"/>
            <a:ext cx="809411" cy="215900"/>
          </a:xfrm>
          <a:prstGeom prst="rect">
            <a:avLst/>
          </a:prstGeom>
        </p:spPr>
        <p:txBody>
          <a:bodyPr vert="horz" lIns="0" tIns="0" rIns="0" bIns="0" rtlCol="0" anchor="ctr"/>
          <a:lstStyle>
            <a:lvl1pPr algn="r">
              <a:defRPr sz="1100">
                <a:solidFill>
                  <a:schemeClr val="tx1">
                    <a:tint val="75000"/>
                  </a:schemeClr>
                </a:solidFill>
              </a:defRPr>
            </a:lvl1pPr>
          </a:lstStyle>
          <a:p>
            <a:fld id="{A9127C4A-68AE-42AA-98AE-96759E14B5F4}" type="slidenum">
              <a:rPr lang="en-GB" smtClean="0"/>
              <a:pPr/>
              <a:t>‹#›</a:t>
            </a:fld>
            <a:endParaRPr lang="en-GB" sz="1100"/>
          </a:p>
        </p:txBody>
      </p:sp>
    </p:spTree>
    <p:extLst>
      <p:ext uri="{BB962C8B-B14F-4D97-AF65-F5344CB8AC3E}">
        <p14:creationId xmlns:p14="http://schemas.microsoft.com/office/powerpoint/2010/main" val="334570848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000" b="1" kern="1200" cap="all" baseline="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341">
          <p15:clr>
            <a:srgbClr val="F26B43"/>
          </p15:clr>
        </p15:guide>
        <p15:guide id="5" orient="horz" pos="210">
          <p15:clr>
            <a:srgbClr val="F26B43"/>
          </p15:clr>
        </p15:guide>
        <p15:guide id="6" orient="horz" pos="3974">
          <p15:clr>
            <a:srgbClr val="F26B43"/>
          </p15:clr>
        </p15:guide>
        <p15:guide id="7" orient="horz" pos="3816">
          <p15:clr>
            <a:srgbClr val="F26B43"/>
          </p15:clr>
        </p15:guide>
        <p15:guide id="8" orient="horz" pos="867">
          <p15:clr>
            <a:srgbClr val="F26B43"/>
          </p15:clr>
        </p15:guide>
        <p15:guide id="9" pos="3727">
          <p15:clr>
            <a:srgbClr val="F26B43"/>
          </p15:clr>
        </p15:guide>
        <p15:guide id="10" pos="3953">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01.xml"/></Relationships>
</file>

<file path=ppt/slides/_rels/slide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image" Target="../media/image86.png"/><Relationship Id="rId12" Type="http://schemas.openxmlformats.org/officeDocument/2006/relationships/image" Target="../media/image73.png"/><Relationship Id="rId2" Type="http://schemas.openxmlformats.org/officeDocument/2006/relationships/chart" Target="../charts/chart14.xml"/><Relationship Id="rId1" Type="http://schemas.openxmlformats.org/officeDocument/2006/relationships/slideLayout" Target="../slideLayouts/slideLayout27.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59.png"/><Relationship Id="rId10" Type="http://schemas.openxmlformats.org/officeDocument/2006/relationships/image" Target="../media/image32.png"/><Relationship Id="rId4" Type="http://schemas.openxmlformats.org/officeDocument/2006/relationships/image" Target="../media/image84.jpg"/><Relationship Id="rId9"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6.xml"/><Relationship Id="rId4" Type="http://schemas.openxmlformats.org/officeDocument/2006/relationships/image" Target="../media/image9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eg"/><Relationship Id="rId1" Type="http://schemas.openxmlformats.org/officeDocument/2006/relationships/slideLayout" Target="../slideLayouts/slideLayout14.xml"/><Relationship Id="rId4" Type="http://schemas.openxmlformats.org/officeDocument/2006/relationships/image" Target="../media/image9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eg"/><Relationship Id="rId1" Type="http://schemas.openxmlformats.org/officeDocument/2006/relationships/slideLayout" Target="../slideLayouts/slideLayout20.xml"/><Relationship Id="rId5" Type="http://schemas.openxmlformats.org/officeDocument/2006/relationships/image" Target="../media/image99.jpg"/><Relationship Id="rId4" Type="http://schemas.openxmlformats.org/officeDocument/2006/relationships/image" Target="../media/image9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chart" Target="../charts/chart19.xml"/><Relationship Id="rId4" Type="http://schemas.openxmlformats.org/officeDocument/2006/relationships/chart" Target="../charts/chart18.xml"/></Relationships>
</file>

<file path=ppt/slides/_rels/slide31.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svg"/><Relationship Id="rId2" Type="http://schemas.openxmlformats.org/officeDocument/2006/relationships/image" Target="../media/image101.jpg"/><Relationship Id="rId1" Type="http://schemas.openxmlformats.org/officeDocument/2006/relationships/slideLayout" Target="../slideLayouts/slideLayout16.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 Id="rId9" Type="http://schemas.openxmlformats.org/officeDocument/2006/relationships/image" Target="../media/image108.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chart" Target="../charts/chart4.xml"/><Relationship Id="rId4" Type="http://schemas.openxmlformats.org/officeDocument/2006/relationships/chart" Target="../charts/char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chart" Target="../charts/char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chart" Target="../charts/chart28.xml"/></Relationships>
</file>

<file path=ppt/slides/_rels/slide5.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jpeg"/><Relationship Id="rId39" Type="http://schemas.openxmlformats.org/officeDocument/2006/relationships/image" Target="../media/image67.jpg"/><Relationship Id="rId21" Type="http://schemas.openxmlformats.org/officeDocument/2006/relationships/image" Target="../media/image49.png"/><Relationship Id="rId34" Type="http://schemas.openxmlformats.org/officeDocument/2006/relationships/image" Target="../media/image62.jpg"/><Relationship Id="rId42" Type="http://schemas.openxmlformats.org/officeDocument/2006/relationships/image" Target="../media/image70.png"/><Relationship Id="rId47" Type="http://schemas.openxmlformats.org/officeDocument/2006/relationships/image" Target="../media/image75.png"/><Relationship Id="rId7" Type="http://schemas.openxmlformats.org/officeDocument/2006/relationships/image" Target="../media/image35.jpeg"/><Relationship Id="rId2" Type="http://schemas.openxmlformats.org/officeDocument/2006/relationships/notesSlide" Target="../notesSlides/notesSlide5.xml"/><Relationship Id="rId16" Type="http://schemas.openxmlformats.org/officeDocument/2006/relationships/image" Target="../media/image44.jpg"/><Relationship Id="rId29" Type="http://schemas.openxmlformats.org/officeDocument/2006/relationships/image" Target="../media/image57.png"/><Relationship Id="rId1" Type="http://schemas.openxmlformats.org/officeDocument/2006/relationships/slideLayout" Target="../slideLayouts/slideLayout16.xml"/><Relationship Id="rId6" Type="http://schemas.openxmlformats.org/officeDocument/2006/relationships/image" Target="../media/image34.jpg"/><Relationship Id="rId11" Type="http://schemas.openxmlformats.org/officeDocument/2006/relationships/image" Target="../media/image39.jpg"/><Relationship Id="rId24" Type="http://schemas.openxmlformats.org/officeDocument/2006/relationships/image" Target="../media/image52.png"/><Relationship Id="rId32" Type="http://schemas.openxmlformats.org/officeDocument/2006/relationships/image" Target="../media/image60.png"/><Relationship Id="rId37" Type="http://schemas.openxmlformats.org/officeDocument/2006/relationships/image" Target="../media/image65.png"/><Relationship Id="rId40" Type="http://schemas.openxmlformats.org/officeDocument/2006/relationships/image" Target="../media/image68.png"/><Relationship Id="rId45" Type="http://schemas.openxmlformats.org/officeDocument/2006/relationships/image" Target="../media/image73.png"/><Relationship Id="rId5" Type="http://schemas.openxmlformats.org/officeDocument/2006/relationships/image" Target="../media/image33.jp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4.png"/><Relationship Id="rId10" Type="http://schemas.openxmlformats.org/officeDocument/2006/relationships/image" Target="../media/image38.jpg"/><Relationship Id="rId19" Type="http://schemas.openxmlformats.org/officeDocument/2006/relationships/image" Target="../media/image47.png"/><Relationship Id="rId31" Type="http://schemas.openxmlformats.org/officeDocument/2006/relationships/image" Target="../media/image59.png"/><Relationship Id="rId44" Type="http://schemas.openxmlformats.org/officeDocument/2006/relationships/image" Target="../media/image72.png"/><Relationship Id="rId4" Type="http://schemas.openxmlformats.org/officeDocument/2006/relationships/chart" Target="../charts/chart5.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jpg"/><Relationship Id="rId27" Type="http://schemas.openxmlformats.org/officeDocument/2006/relationships/image" Target="../media/image55.jpg"/><Relationship Id="rId30" Type="http://schemas.openxmlformats.org/officeDocument/2006/relationships/image" Target="../media/image58.png"/><Relationship Id="rId35" Type="http://schemas.openxmlformats.org/officeDocument/2006/relationships/image" Target="../media/image63.png"/><Relationship Id="rId43" Type="http://schemas.openxmlformats.org/officeDocument/2006/relationships/image" Target="../media/image71.png"/><Relationship Id="rId48" Type="http://schemas.openxmlformats.org/officeDocument/2006/relationships/image" Target="../media/image76.jpg"/><Relationship Id="rId8" Type="http://schemas.openxmlformats.org/officeDocument/2006/relationships/image" Target="../media/image36.png"/><Relationship Id="rId3" Type="http://schemas.openxmlformats.org/officeDocument/2006/relationships/image" Target="../media/image26.png"/><Relationship Id="rId12" Type="http://schemas.openxmlformats.org/officeDocument/2006/relationships/image" Target="../media/image40.png"/><Relationship Id="rId17" Type="http://schemas.openxmlformats.org/officeDocument/2006/relationships/image" Target="../media/image45.jpg"/><Relationship Id="rId25" Type="http://schemas.openxmlformats.org/officeDocument/2006/relationships/image" Target="../media/image53.png"/><Relationship Id="rId33" Type="http://schemas.openxmlformats.org/officeDocument/2006/relationships/image" Target="../media/image61.svg"/><Relationship Id="rId38" Type="http://schemas.openxmlformats.org/officeDocument/2006/relationships/image" Target="../media/image66.png"/><Relationship Id="rId46" Type="http://schemas.openxmlformats.org/officeDocument/2006/relationships/image" Target="../media/image74.png"/><Relationship Id="rId20" Type="http://schemas.openxmlformats.org/officeDocument/2006/relationships/image" Target="../media/image48.png"/><Relationship Id="rId41" Type="http://schemas.openxmlformats.org/officeDocument/2006/relationships/image" Target="../media/image69.png"/></Relationships>
</file>

<file path=ppt/slides/_rels/slide5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18.xml"/><Relationship Id="rId4" Type="http://schemas.openxmlformats.org/officeDocument/2006/relationships/chart" Target="../charts/chart35.xml"/></Relationships>
</file>

<file path=ppt/slides/_rels/slide55.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14.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D51B3-6E66-4BA6-9580-0E26AD8DDBEB}"/>
              </a:ext>
            </a:extLst>
          </p:cNvPr>
          <p:cNvSpPr>
            <a:spLocks noGrp="1"/>
          </p:cNvSpPr>
          <p:nvPr>
            <p:ph type="ctrTitle"/>
          </p:nvPr>
        </p:nvSpPr>
        <p:spPr>
          <a:xfrm>
            <a:off x="479425" y="1238110"/>
            <a:ext cx="7254874" cy="2387600"/>
          </a:xfrm>
        </p:spPr>
        <p:txBody>
          <a:bodyPr>
            <a:normAutofit/>
          </a:bodyPr>
          <a:lstStyle/>
          <a:p>
            <a:r>
              <a:rPr lang="en-US" sz="4000" dirty="0"/>
              <a:t>2022 Half year results</a:t>
            </a:r>
            <a:endParaRPr lang="en-GB" sz="4000" dirty="0"/>
          </a:p>
        </p:txBody>
      </p:sp>
      <p:sp>
        <p:nvSpPr>
          <p:cNvPr id="3" name="Subtitle 2">
            <a:extLst>
              <a:ext uri="{FF2B5EF4-FFF2-40B4-BE49-F238E27FC236}">
                <a16:creationId xmlns:a16="http://schemas.microsoft.com/office/drawing/2014/main" id="{E92D4C16-85F4-4381-BD16-7959774610F6}"/>
              </a:ext>
            </a:extLst>
          </p:cNvPr>
          <p:cNvSpPr>
            <a:spLocks noGrp="1"/>
          </p:cNvSpPr>
          <p:nvPr>
            <p:ph type="subTitle" idx="1"/>
          </p:nvPr>
        </p:nvSpPr>
        <p:spPr>
          <a:xfrm>
            <a:off x="479425" y="3933685"/>
            <a:ext cx="9144000" cy="1655762"/>
          </a:xfrm>
        </p:spPr>
        <p:txBody>
          <a:bodyPr/>
          <a:lstStyle/>
          <a:p>
            <a:r>
              <a:rPr lang="en-US" dirty="0"/>
              <a:t>28 JULY 2022</a:t>
            </a:r>
            <a:endParaRPr lang="en-GB" dirty="0"/>
          </a:p>
        </p:txBody>
      </p:sp>
      <p:pic>
        <p:nvPicPr>
          <p:cNvPr id="10" name="Picture Placeholder 9">
            <a:extLst>
              <a:ext uri="{FF2B5EF4-FFF2-40B4-BE49-F238E27FC236}">
                <a16:creationId xmlns:a16="http://schemas.microsoft.com/office/drawing/2014/main" id="{DDB1EF68-4024-4D99-AD17-FD7885A7A60C}"/>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l="22939" r="22939"/>
          <a:stretch>
            <a:fillRect/>
          </a:stretch>
        </p:blipFill>
        <p:spPr/>
      </p:pic>
    </p:spTree>
    <p:extLst>
      <p:ext uri="{BB962C8B-B14F-4D97-AF65-F5344CB8AC3E}">
        <p14:creationId xmlns:p14="http://schemas.microsoft.com/office/powerpoint/2010/main" val="408597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0B98-5632-4840-AC2C-1903A6570DE6}"/>
              </a:ext>
            </a:extLst>
          </p:cNvPr>
          <p:cNvSpPr>
            <a:spLocks noGrp="1"/>
          </p:cNvSpPr>
          <p:nvPr>
            <p:ph type="title"/>
          </p:nvPr>
        </p:nvSpPr>
        <p:spPr>
          <a:xfrm>
            <a:off x="480971" y="292931"/>
            <a:ext cx="11233150" cy="1008000"/>
          </a:xfrm>
        </p:spPr>
        <p:txBody>
          <a:bodyPr/>
          <a:lstStyle/>
          <a:p>
            <a:r>
              <a:rPr lang="en-US" dirty="0"/>
              <a:t>19% growth in net rental income</a:t>
            </a:r>
            <a:endParaRPr lang="en-GB" dirty="0"/>
          </a:p>
        </p:txBody>
      </p:sp>
      <p:sp>
        <p:nvSpPr>
          <p:cNvPr id="3" name="Content Placeholder 2">
            <a:extLst>
              <a:ext uri="{FF2B5EF4-FFF2-40B4-BE49-F238E27FC236}">
                <a16:creationId xmlns:a16="http://schemas.microsoft.com/office/drawing/2014/main" id="{B59A1A8D-3BA6-4FC5-8C6E-644FE9B7EE3F}"/>
              </a:ext>
            </a:extLst>
          </p:cNvPr>
          <p:cNvSpPr>
            <a:spLocks noGrp="1"/>
          </p:cNvSpPr>
          <p:nvPr>
            <p:ph idx="1"/>
          </p:nvPr>
        </p:nvSpPr>
        <p:spPr>
          <a:xfrm>
            <a:off x="480971" y="1376363"/>
            <a:ext cx="11233150" cy="4681537"/>
          </a:xfrm>
        </p:spPr>
        <p:txBody>
          <a:bodyPr/>
          <a:lstStyle/>
          <a:p>
            <a:r>
              <a:rPr lang="en-US" dirty="0">
                <a:solidFill>
                  <a:schemeClr val="tx2"/>
                </a:solidFill>
              </a:rPr>
              <a:t>Proportionally consolidated net rental income (excluding joint venture fees), H1 2021-22, £ million</a:t>
            </a:r>
          </a:p>
          <a:p>
            <a:endParaRPr lang="en-GB" dirty="0"/>
          </a:p>
        </p:txBody>
      </p:sp>
      <p:sp>
        <p:nvSpPr>
          <p:cNvPr id="4" name="Slide Number Placeholder 3">
            <a:extLst>
              <a:ext uri="{FF2B5EF4-FFF2-40B4-BE49-F238E27FC236}">
                <a16:creationId xmlns:a16="http://schemas.microsoft.com/office/drawing/2014/main" id="{6233D914-7E39-4CB6-B0C1-ABCB231C31D8}"/>
              </a:ext>
            </a:extLst>
          </p:cNvPr>
          <p:cNvSpPr>
            <a:spLocks noGrp="1"/>
          </p:cNvSpPr>
          <p:nvPr>
            <p:ph type="sldNum" sz="quarter" idx="12"/>
          </p:nvPr>
        </p:nvSpPr>
        <p:spPr>
          <a:xfrm>
            <a:off x="10903669" y="6308725"/>
            <a:ext cx="809411" cy="215900"/>
          </a:xfrm>
        </p:spPr>
        <p:txBody>
          <a:bodyPr/>
          <a:lstStyle/>
          <a:p>
            <a:fld id="{A9127C4A-68AE-42AA-98AE-96759E14B5F4}" type="slidenum">
              <a:rPr lang="en-GB" smtClean="0"/>
              <a:pPr/>
              <a:t>10</a:t>
            </a:fld>
            <a:endParaRPr lang="en-GB"/>
          </a:p>
        </p:txBody>
      </p:sp>
      <p:graphicFrame>
        <p:nvGraphicFramePr>
          <p:cNvPr id="5" name="Content Placeholder 4">
            <a:extLst>
              <a:ext uri="{FF2B5EF4-FFF2-40B4-BE49-F238E27FC236}">
                <a16:creationId xmlns:a16="http://schemas.microsoft.com/office/drawing/2014/main" id="{340F1F3A-2FCE-4A3E-8352-6A3B1E7CB31F}"/>
              </a:ext>
            </a:extLst>
          </p:cNvPr>
          <p:cNvGraphicFramePr>
            <a:graphicFrameLocks/>
          </p:cNvGraphicFramePr>
          <p:nvPr>
            <p:extLst>
              <p:ext uri="{D42A27DB-BD31-4B8C-83A1-F6EECF244321}">
                <p14:modId xmlns:p14="http://schemas.microsoft.com/office/powerpoint/2010/main" val="2659331746"/>
              </p:ext>
            </p:extLst>
          </p:nvPr>
        </p:nvGraphicFramePr>
        <p:xfrm>
          <a:off x="399497" y="1767387"/>
          <a:ext cx="11304199" cy="374653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55D363FC-0785-4F27-88A1-58AB20840975}"/>
              </a:ext>
            </a:extLst>
          </p:cNvPr>
          <p:cNvSpPr txBox="1"/>
          <p:nvPr/>
        </p:nvSpPr>
        <p:spPr>
          <a:xfrm>
            <a:off x="5738562" y="2080837"/>
            <a:ext cx="714875" cy="246221"/>
          </a:xfrm>
          <a:prstGeom prst="rect">
            <a:avLst/>
          </a:prstGeom>
          <a:noFill/>
        </p:spPr>
        <p:txBody>
          <a:bodyPr wrap="square" rtlCol="0">
            <a:spAutoFit/>
          </a:bodyPr>
          <a:lstStyle/>
          <a:p>
            <a:pPr algn="ctr"/>
            <a:r>
              <a:rPr lang="en-GB" sz="1000" b="0" dirty="0">
                <a:solidFill>
                  <a:schemeClr val="tx2"/>
                </a:solidFill>
              </a:rPr>
              <a:t>£17m</a:t>
            </a:r>
          </a:p>
        </p:txBody>
      </p:sp>
      <p:sp>
        <p:nvSpPr>
          <p:cNvPr id="15" name="TextBox 14">
            <a:extLst>
              <a:ext uri="{FF2B5EF4-FFF2-40B4-BE49-F238E27FC236}">
                <a16:creationId xmlns:a16="http://schemas.microsoft.com/office/drawing/2014/main" id="{B736A1C7-DA72-486F-B98E-0DACD17A6F62}"/>
              </a:ext>
            </a:extLst>
          </p:cNvPr>
          <p:cNvSpPr txBox="1"/>
          <p:nvPr/>
        </p:nvSpPr>
        <p:spPr>
          <a:xfrm>
            <a:off x="4160225" y="2426362"/>
            <a:ext cx="714374" cy="246221"/>
          </a:xfrm>
          <a:prstGeom prst="rect">
            <a:avLst/>
          </a:prstGeom>
          <a:noFill/>
        </p:spPr>
        <p:txBody>
          <a:bodyPr wrap="square" rtlCol="0">
            <a:spAutoFit/>
          </a:bodyPr>
          <a:lstStyle/>
          <a:p>
            <a:pPr algn="ctr"/>
            <a:r>
              <a:rPr lang="en-GB" sz="1000" b="0" dirty="0">
                <a:solidFill>
                  <a:schemeClr val="tx2"/>
                </a:solidFill>
              </a:rPr>
              <a:t>£21m</a:t>
            </a:r>
          </a:p>
        </p:txBody>
      </p:sp>
      <p:sp>
        <p:nvSpPr>
          <p:cNvPr id="16" name="TextBox 15">
            <a:extLst>
              <a:ext uri="{FF2B5EF4-FFF2-40B4-BE49-F238E27FC236}">
                <a16:creationId xmlns:a16="http://schemas.microsoft.com/office/drawing/2014/main" id="{B0C7CACE-772C-4BE7-B234-7AA46F2BFB95}"/>
              </a:ext>
            </a:extLst>
          </p:cNvPr>
          <p:cNvSpPr txBox="1"/>
          <p:nvPr/>
        </p:nvSpPr>
        <p:spPr>
          <a:xfrm>
            <a:off x="2507240" y="2864896"/>
            <a:ext cx="718983" cy="246221"/>
          </a:xfrm>
          <a:prstGeom prst="rect">
            <a:avLst/>
          </a:prstGeom>
          <a:noFill/>
        </p:spPr>
        <p:txBody>
          <a:bodyPr wrap="square" rtlCol="0">
            <a:spAutoFit/>
          </a:bodyPr>
          <a:lstStyle/>
          <a:p>
            <a:pPr algn="ctr"/>
            <a:r>
              <a:rPr lang="en-GB" sz="1000" b="0" dirty="0">
                <a:solidFill>
                  <a:schemeClr val="tx2"/>
                </a:solidFill>
              </a:rPr>
              <a:t>£14</a:t>
            </a:r>
            <a:r>
              <a:rPr lang="en-GB" sz="1000" dirty="0">
                <a:solidFill>
                  <a:schemeClr val="tx2"/>
                </a:solidFill>
              </a:rPr>
              <a:t>m</a:t>
            </a:r>
            <a:endParaRPr lang="en-GB" sz="1000" b="0" dirty="0">
              <a:solidFill>
                <a:schemeClr val="tx2"/>
              </a:solidFill>
            </a:endParaRPr>
          </a:p>
        </p:txBody>
      </p:sp>
      <p:sp>
        <p:nvSpPr>
          <p:cNvPr id="17" name="TextBox 16">
            <a:extLst>
              <a:ext uri="{FF2B5EF4-FFF2-40B4-BE49-F238E27FC236}">
                <a16:creationId xmlns:a16="http://schemas.microsoft.com/office/drawing/2014/main" id="{1C4F55D2-A8E8-49A2-A45A-F915C574407D}"/>
              </a:ext>
            </a:extLst>
          </p:cNvPr>
          <p:cNvSpPr txBox="1"/>
          <p:nvPr/>
        </p:nvSpPr>
        <p:spPr>
          <a:xfrm>
            <a:off x="8959737" y="2581199"/>
            <a:ext cx="716934" cy="246221"/>
          </a:xfrm>
          <a:prstGeom prst="rect">
            <a:avLst/>
          </a:prstGeom>
          <a:noFill/>
        </p:spPr>
        <p:txBody>
          <a:bodyPr wrap="square" rtlCol="0">
            <a:spAutoFit/>
          </a:bodyPr>
          <a:lstStyle/>
          <a:p>
            <a:pPr algn="ctr"/>
            <a:r>
              <a:rPr lang="en-GB" sz="1000" b="0" dirty="0">
                <a:solidFill>
                  <a:schemeClr val="tx2"/>
                </a:solidFill>
              </a:rPr>
              <a:t>£(4)m</a:t>
            </a:r>
          </a:p>
        </p:txBody>
      </p:sp>
      <p:sp>
        <p:nvSpPr>
          <p:cNvPr id="18" name="TextBox 17">
            <a:extLst>
              <a:ext uri="{FF2B5EF4-FFF2-40B4-BE49-F238E27FC236}">
                <a16:creationId xmlns:a16="http://schemas.microsoft.com/office/drawing/2014/main" id="{419F4F75-B971-4413-A022-C3047039D4B2}"/>
              </a:ext>
            </a:extLst>
          </p:cNvPr>
          <p:cNvSpPr txBox="1"/>
          <p:nvPr/>
        </p:nvSpPr>
        <p:spPr>
          <a:xfrm>
            <a:off x="891336" y="3234346"/>
            <a:ext cx="724774" cy="246221"/>
          </a:xfrm>
          <a:prstGeom prst="rect">
            <a:avLst/>
          </a:prstGeom>
          <a:noFill/>
        </p:spPr>
        <p:txBody>
          <a:bodyPr wrap="square" rtlCol="0">
            <a:spAutoFit/>
          </a:bodyPr>
          <a:lstStyle/>
          <a:p>
            <a:pPr algn="ctr"/>
            <a:r>
              <a:rPr lang="en-GB" sz="1000" b="0" dirty="0">
                <a:solidFill>
                  <a:schemeClr val="tx2"/>
                </a:solidFill>
              </a:rPr>
              <a:t>£214m</a:t>
            </a:r>
            <a:r>
              <a:rPr lang="en-GB" sz="1000" b="0" baseline="30000" dirty="0">
                <a:solidFill>
                  <a:schemeClr val="tx2"/>
                </a:solidFill>
              </a:rPr>
              <a:t>1</a:t>
            </a:r>
          </a:p>
        </p:txBody>
      </p:sp>
      <p:sp>
        <p:nvSpPr>
          <p:cNvPr id="19" name="TextBox 18">
            <a:extLst>
              <a:ext uri="{FF2B5EF4-FFF2-40B4-BE49-F238E27FC236}">
                <a16:creationId xmlns:a16="http://schemas.microsoft.com/office/drawing/2014/main" id="{BABCB965-A8E4-4C2B-95C0-E5C51567A488}"/>
              </a:ext>
            </a:extLst>
          </p:cNvPr>
          <p:cNvSpPr txBox="1"/>
          <p:nvPr/>
        </p:nvSpPr>
        <p:spPr>
          <a:xfrm>
            <a:off x="10463584" y="2322734"/>
            <a:ext cx="843387" cy="246221"/>
          </a:xfrm>
          <a:prstGeom prst="rect">
            <a:avLst/>
          </a:prstGeom>
          <a:noFill/>
        </p:spPr>
        <p:txBody>
          <a:bodyPr wrap="square" rtlCol="0">
            <a:spAutoFit/>
          </a:bodyPr>
          <a:lstStyle/>
          <a:p>
            <a:pPr algn="ctr"/>
            <a:r>
              <a:rPr lang="en-GB" sz="1000" b="0" dirty="0">
                <a:solidFill>
                  <a:schemeClr val="tx2"/>
                </a:solidFill>
              </a:rPr>
              <a:t>£</a:t>
            </a:r>
            <a:r>
              <a:rPr lang="en-GB" sz="1000" dirty="0">
                <a:solidFill>
                  <a:schemeClr val="tx2"/>
                </a:solidFill>
              </a:rPr>
              <a:t>255</a:t>
            </a:r>
            <a:r>
              <a:rPr lang="en-GB" sz="1000" b="0" dirty="0">
                <a:solidFill>
                  <a:schemeClr val="tx2"/>
                </a:solidFill>
              </a:rPr>
              <a:t>m</a:t>
            </a:r>
          </a:p>
        </p:txBody>
      </p:sp>
      <p:sp>
        <p:nvSpPr>
          <p:cNvPr id="20" name="TextBox 19">
            <a:extLst>
              <a:ext uri="{FF2B5EF4-FFF2-40B4-BE49-F238E27FC236}">
                <a16:creationId xmlns:a16="http://schemas.microsoft.com/office/drawing/2014/main" id="{0E2F5CB4-6CB7-419C-880D-ED01DBC36AC0}"/>
              </a:ext>
            </a:extLst>
          </p:cNvPr>
          <p:cNvSpPr txBox="1"/>
          <p:nvPr/>
        </p:nvSpPr>
        <p:spPr>
          <a:xfrm>
            <a:off x="10473019" y="4508528"/>
            <a:ext cx="932902" cy="400110"/>
          </a:xfrm>
          <a:prstGeom prst="rect">
            <a:avLst/>
          </a:prstGeom>
          <a:noFill/>
        </p:spPr>
        <p:txBody>
          <a:bodyPr wrap="square" rtlCol="0">
            <a:spAutoFit/>
          </a:bodyPr>
          <a:lstStyle/>
          <a:p>
            <a:pPr algn="ctr"/>
            <a:r>
              <a:rPr lang="en-GB" sz="1000" b="0" dirty="0">
                <a:solidFill>
                  <a:schemeClr val="bg1"/>
                </a:solidFill>
              </a:rPr>
              <a:t>Group</a:t>
            </a:r>
            <a:br>
              <a:rPr lang="en-GB" sz="1000" b="0" dirty="0">
                <a:solidFill>
                  <a:schemeClr val="bg1"/>
                </a:solidFill>
              </a:rPr>
            </a:br>
            <a:r>
              <a:rPr lang="en-GB" sz="1000" b="0" dirty="0">
                <a:solidFill>
                  <a:schemeClr val="bg1"/>
                </a:solidFill>
              </a:rPr>
              <a:t>£203m</a:t>
            </a:r>
          </a:p>
        </p:txBody>
      </p:sp>
      <p:sp>
        <p:nvSpPr>
          <p:cNvPr id="21" name="TextBox 20">
            <a:extLst>
              <a:ext uri="{FF2B5EF4-FFF2-40B4-BE49-F238E27FC236}">
                <a16:creationId xmlns:a16="http://schemas.microsoft.com/office/drawing/2014/main" id="{EEB50ADE-F3AA-4AA0-A267-0A0E7B43D3B6}"/>
              </a:ext>
            </a:extLst>
          </p:cNvPr>
          <p:cNvSpPr txBox="1"/>
          <p:nvPr/>
        </p:nvSpPr>
        <p:spPr>
          <a:xfrm>
            <a:off x="891336" y="3590684"/>
            <a:ext cx="715297" cy="400110"/>
          </a:xfrm>
          <a:prstGeom prst="rect">
            <a:avLst/>
          </a:prstGeom>
          <a:noFill/>
        </p:spPr>
        <p:txBody>
          <a:bodyPr wrap="square" rtlCol="0">
            <a:spAutoFit/>
          </a:bodyPr>
          <a:lstStyle/>
          <a:p>
            <a:pPr algn="ctr"/>
            <a:r>
              <a:rPr lang="en-GB" sz="1000" b="0" dirty="0">
                <a:solidFill>
                  <a:schemeClr val="bg1"/>
                </a:solidFill>
              </a:rPr>
              <a:t>JVs</a:t>
            </a:r>
            <a:br>
              <a:rPr lang="en-GB" sz="1000" b="0" dirty="0">
                <a:solidFill>
                  <a:schemeClr val="bg1"/>
                </a:solidFill>
              </a:rPr>
            </a:br>
            <a:r>
              <a:rPr lang="en-GB" sz="1000" b="0" dirty="0">
                <a:solidFill>
                  <a:schemeClr val="bg1"/>
                </a:solidFill>
              </a:rPr>
              <a:t>£</a:t>
            </a:r>
            <a:r>
              <a:rPr lang="en-GB" sz="1000" dirty="0">
                <a:solidFill>
                  <a:schemeClr val="bg1"/>
                </a:solidFill>
              </a:rPr>
              <a:t>47</a:t>
            </a:r>
            <a:r>
              <a:rPr lang="en-GB" sz="1000" b="0" dirty="0">
                <a:solidFill>
                  <a:schemeClr val="bg1"/>
                </a:solidFill>
              </a:rPr>
              <a:t>m</a:t>
            </a:r>
          </a:p>
        </p:txBody>
      </p:sp>
      <p:sp>
        <p:nvSpPr>
          <p:cNvPr id="22" name="TextBox 21">
            <a:extLst>
              <a:ext uri="{FF2B5EF4-FFF2-40B4-BE49-F238E27FC236}">
                <a16:creationId xmlns:a16="http://schemas.microsoft.com/office/drawing/2014/main" id="{07A89628-9560-46DE-9C7C-A5ED3BA6FE90}"/>
              </a:ext>
            </a:extLst>
          </p:cNvPr>
          <p:cNvSpPr txBox="1"/>
          <p:nvPr/>
        </p:nvSpPr>
        <p:spPr>
          <a:xfrm>
            <a:off x="786079" y="4489758"/>
            <a:ext cx="935288" cy="400110"/>
          </a:xfrm>
          <a:prstGeom prst="rect">
            <a:avLst/>
          </a:prstGeom>
          <a:noFill/>
        </p:spPr>
        <p:txBody>
          <a:bodyPr wrap="square" rtlCol="0">
            <a:spAutoFit/>
          </a:bodyPr>
          <a:lstStyle/>
          <a:p>
            <a:pPr algn="ctr"/>
            <a:r>
              <a:rPr lang="en-GB" sz="1000" b="0" dirty="0">
                <a:solidFill>
                  <a:schemeClr val="bg1"/>
                </a:solidFill>
              </a:rPr>
              <a:t>Group</a:t>
            </a:r>
            <a:br>
              <a:rPr lang="en-GB" sz="1000" b="0" dirty="0">
                <a:solidFill>
                  <a:schemeClr val="bg1"/>
                </a:solidFill>
              </a:rPr>
            </a:br>
            <a:r>
              <a:rPr lang="en-GB" sz="1000" b="0" dirty="0">
                <a:solidFill>
                  <a:schemeClr val="bg1"/>
                </a:solidFill>
              </a:rPr>
              <a:t>£167m</a:t>
            </a:r>
          </a:p>
        </p:txBody>
      </p:sp>
      <p:sp>
        <p:nvSpPr>
          <p:cNvPr id="23" name="TextBox 22">
            <a:extLst>
              <a:ext uri="{FF2B5EF4-FFF2-40B4-BE49-F238E27FC236}">
                <a16:creationId xmlns:a16="http://schemas.microsoft.com/office/drawing/2014/main" id="{696C317C-DA96-408C-8356-2278CBD10F40}"/>
              </a:ext>
            </a:extLst>
          </p:cNvPr>
          <p:cNvSpPr txBox="1"/>
          <p:nvPr/>
        </p:nvSpPr>
        <p:spPr>
          <a:xfrm>
            <a:off x="10544894" y="2711007"/>
            <a:ext cx="717550" cy="400110"/>
          </a:xfrm>
          <a:prstGeom prst="rect">
            <a:avLst/>
          </a:prstGeom>
          <a:noFill/>
        </p:spPr>
        <p:txBody>
          <a:bodyPr wrap="square" rtlCol="0">
            <a:spAutoFit/>
          </a:bodyPr>
          <a:lstStyle/>
          <a:p>
            <a:pPr algn="ctr"/>
            <a:r>
              <a:rPr lang="en-GB" sz="1000" b="0" dirty="0">
                <a:solidFill>
                  <a:schemeClr val="bg1"/>
                </a:solidFill>
              </a:rPr>
              <a:t>JVs</a:t>
            </a:r>
            <a:br>
              <a:rPr lang="en-GB" sz="1000" b="0" dirty="0">
                <a:solidFill>
                  <a:schemeClr val="bg1"/>
                </a:solidFill>
              </a:rPr>
            </a:br>
            <a:r>
              <a:rPr lang="en-GB" sz="1000" b="0" dirty="0">
                <a:solidFill>
                  <a:schemeClr val="bg1"/>
                </a:solidFill>
              </a:rPr>
              <a:t>£52m</a:t>
            </a:r>
          </a:p>
        </p:txBody>
      </p:sp>
      <p:sp>
        <p:nvSpPr>
          <p:cNvPr id="31" name="TextBox 30">
            <a:extLst>
              <a:ext uri="{FF2B5EF4-FFF2-40B4-BE49-F238E27FC236}">
                <a16:creationId xmlns:a16="http://schemas.microsoft.com/office/drawing/2014/main" id="{46433539-6C9C-44C0-8608-7BAFC3C4466C}"/>
              </a:ext>
            </a:extLst>
          </p:cNvPr>
          <p:cNvSpPr txBox="1"/>
          <p:nvPr/>
        </p:nvSpPr>
        <p:spPr>
          <a:xfrm>
            <a:off x="1627255" y="5952586"/>
            <a:ext cx="9754108" cy="923330"/>
          </a:xfrm>
          <a:prstGeom prst="rect">
            <a:avLst/>
          </a:prstGeom>
          <a:noFill/>
        </p:spPr>
        <p:txBody>
          <a:bodyPr wrap="square">
            <a:spAutoFit/>
          </a:bodyPr>
          <a:lstStyle/>
          <a:p>
            <a:r>
              <a:rPr lang="en-GB" sz="900" dirty="0">
                <a:solidFill>
                  <a:schemeClr val="tx2"/>
                </a:solidFill>
              </a:rPr>
              <a:t>1 H1 2021 </a:t>
            </a:r>
            <a:r>
              <a:rPr lang="en-GB" sz="900" dirty="0" err="1">
                <a:solidFill>
                  <a:schemeClr val="tx2"/>
                </a:solidFill>
              </a:rPr>
              <a:t>comparables</a:t>
            </a:r>
            <a:r>
              <a:rPr lang="en-GB" sz="900" dirty="0">
                <a:solidFill>
                  <a:schemeClr val="tx2"/>
                </a:solidFill>
              </a:rPr>
              <a:t> have been restated to reflect a change in the composition of net rental income to give a better measure of the underlying rental income in the property portfolio Management and development fee income, service charge income and expense and solar energy income and expense are now presented outside of the gross and net rental income</a:t>
            </a:r>
            <a:endParaRPr lang="en-US" sz="900" dirty="0">
              <a:solidFill>
                <a:schemeClr val="tx2"/>
              </a:solidFill>
            </a:endParaRPr>
          </a:p>
          <a:p>
            <a:r>
              <a:rPr lang="en-US" sz="900" dirty="0">
                <a:solidFill>
                  <a:schemeClr val="tx2"/>
                </a:solidFill>
              </a:rPr>
              <a:t>2 Other primarily includes properties taken back for development (-£2m) and impact of exchange rate (-£3m)</a:t>
            </a:r>
          </a:p>
          <a:p>
            <a:r>
              <a:rPr lang="en-US" sz="900" dirty="0">
                <a:solidFill>
                  <a:schemeClr val="tx2"/>
                </a:solidFill>
              </a:rPr>
              <a:t>3 Proforma H1 22 net rental income can be found on slide 39</a:t>
            </a:r>
            <a:endParaRPr lang="en-US" sz="900" dirty="0">
              <a:solidFill>
                <a:schemeClr val="tx2"/>
              </a:solidFill>
              <a:highlight>
                <a:srgbClr val="FFFF00"/>
              </a:highlight>
            </a:endParaRPr>
          </a:p>
          <a:p>
            <a:endParaRPr lang="en-GB" sz="900" dirty="0">
              <a:solidFill>
                <a:schemeClr val="tx2"/>
              </a:solidFill>
            </a:endParaRPr>
          </a:p>
          <a:p>
            <a:endParaRPr lang="en-US" sz="900" dirty="0">
              <a:solidFill>
                <a:schemeClr val="tx2"/>
              </a:solidFill>
              <a:highlight>
                <a:srgbClr val="FFFF00"/>
              </a:highlight>
            </a:endParaRPr>
          </a:p>
        </p:txBody>
      </p:sp>
      <p:graphicFrame>
        <p:nvGraphicFramePr>
          <p:cNvPr id="6" name="Table 6">
            <a:extLst>
              <a:ext uri="{FF2B5EF4-FFF2-40B4-BE49-F238E27FC236}">
                <a16:creationId xmlns:a16="http://schemas.microsoft.com/office/drawing/2014/main" id="{6672F9AD-7DFD-4807-A702-5D5BE43951D2}"/>
              </a:ext>
            </a:extLst>
          </p:cNvPr>
          <p:cNvGraphicFramePr>
            <a:graphicFrameLocks noGrp="1"/>
          </p:cNvGraphicFramePr>
          <p:nvPr>
            <p:extLst>
              <p:ext uri="{D42A27DB-BD31-4B8C-83A1-F6EECF244321}">
                <p14:modId xmlns:p14="http://schemas.microsoft.com/office/powerpoint/2010/main" val="1827002642"/>
              </p:ext>
            </p:extLst>
          </p:nvPr>
        </p:nvGraphicFramePr>
        <p:xfrm>
          <a:off x="2131732" y="3549779"/>
          <a:ext cx="1469884" cy="1148640"/>
        </p:xfrm>
        <a:graphic>
          <a:graphicData uri="http://schemas.openxmlformats.org/drawingml/2006/table">
            <a:tbl>
              <a:tblPr firstRow="1" bandRow="1">
                <a:tableStyleId>{9D7B26C5-4107-4FEC-AEDC-1716B250A1EF}</a:tableStyleId>
              </a:tblPr>
              <a:tblGrid>
                <a:gridCol w="719466">
                  <a:extLst>
                    <a:ext uri="{9D8B030D-6E8A-4147-A177-3AD203B41FA5}">
                      <a16:colId xmlns:a16="http://schemas.microsoft.com/office/drawing/2014/main" val="334311744"/>
                    </a:ext>
                  </a:extLst>
                </a:gridCol>
                <a:gridCol w="750418">
                  <a:extLst>
                    <a:ext uri="{9D8B030D-6E8A-4147-A177-3AD203B41FA5}">
                      <a16:colId xmlns:a16="http://schemas.microsoft.com/office/drawing/2014/main" val="2421354954"/>
                    </a:ext>
                  </a:extLst>
                </a:gridCol>
              </a:tblGrid>
              <a:tr h="157069">
                <a:tc gridSpan="2">
                  <a:txBody>
                    <a:bodyPr/>
                    <a:lstStyle/>
                    <a:p>
                      <a:r>
                        <a:rPr lang="en-GB" sz="1200" b="1" dirty="0">
                          <a:solidFill>
                            <a:schemeClr val="tx1"/>
                          </a:solidFill>
                          <a:latin typeface="Delta BQ Light" panose="02000503040000020003" pitchFamily="50" charset="0"/>
                        </a:rPr>
                        <a:t>Like for like NRI</a:t>
                      </a:r>
                    </a:p>
                  </a:txBody>
                  <a:tcPr anchor="ctr">
                    <a:solidFill>
                      <a:schemeClr val="bg1"/>
                    </a:solidFill>
                  </a:tcPr>
                </a:tc>
                <a:tc hMerge="1">
                  <a:txBody>
                    <a:bodyPr/>
                    <a:lstStyle/>
                    <a:p>
                      <a:pPr algn="r"/>
                      <a:endParaRPr lang="en-GB" sz="900" b="0" dirty="0">
                        <a:solidFill>
                          <a:srgbClr val="C00000"/>
                        </a:solidFill>
                        <a:latin typeface="Delta BQ Light" panose="02000503040000020003" pitchFamily="50" charset="0"/>
                      </a:endParaRPr>
                    </a:p>
                  </a:txBody>
                  <a:tcPr anchor="ctr">
                    <a:solidFill>
                      <a:schemeClr val="bg1"/>
                    </a:solidFill>
                  </a:tcPr>
                </a:tc>
                <a:extLst>
                  <a:ext uri="{0D108BD9-81ED-4DB2-BD59-A6C34878D82A}">
                    <a16:rowId xmlns:a16="http://schemas.microsoft.com/office/drawing/2014/main" val="792466275"/>
                  </a:ext>
                </a:extLst>
              </a:tr>
              <a:tr h="291440">
                <a:tc>
                  <a:txBody>
                    <a:bodyPr/>
                    <a:lstStyle/>
                    <a:p>
                      <a:r>
                        <a:rPr lang="en-GB" sz="1200" b="1" dirty="0">
                          <a:solidFill>
                            <a:schemeClr val="tx1"/>
                          </a:solidFill>
                          <a:latin typeface="Delta BQ Light" panose="02000503040000020003" pitchFamily="50" charset="0"/>
                        </a:rPr>
                        <a:t>Group</a:t>
                      </a:r>
                    </a:p>
                  </a:txBody>
                  <a:tcPr anchor="ctr">
                    <a:solidFill>
                      <a:schemeClr val="bg1"/>
                    </a:solidFill>
                  </a:tcPr>
                </a:tc>
                <a:tc>
                  <a:txBody>
                    <a:bodyPr/>
                    <a:lstStyle/>
                    <a:p>
                      <a:pPr algn="r"/>
                      <a:r>
                        <a:rPr lang="en-GB" sz="1200" b="1" dirty="0">
                          <a:solidFill>
                            <a:schemeClr val="tx1"/>
                          </a:solidFill>
                          <a:latin typeface="Delta BQ Light" panose="02000503040000020003" pitchFamily="50" charset="0"/>
                        </a:rPr>
                        <a:t>+7.1%</a:t>
                      </a:r>
                    </a:p>
                  </a:txBody>
                  <a:tcPr anchor="ctr">
                    <a:solidFill>
                      <a:schemeClr val="bg1"/>
                    </a:solidFill>
                  </a:tcPr>
                </a:tc>
                <a:extLst>
                  <a:ext uri="{0D108BD9-81ED-4DB2-BD59-A6C34878D82A}">
                    <a16:rowId xmlns:a16="http://schemas.microsoft.com/office/drawing/2014/main" val="830021821"/>
                  </a:ext>
                </a:extLst>
              </a:tr>
              <a:tr h="291440">
                <a:tc>
                  <a:txBody>
                    <a:bodyPr/>
                    <a:lstStyle/>
                    <a:p>
                      <a:r>
                        <a:rPr lang="en-GB" sz="1200" b="0" dirty="0">
                          <a:solidFill>
                            <a:schemeClr val="tx1"/>
                          </a:solidFill>
                          <a:latin typeface="Delta BQ Light" panose="02000503040000020003" pitchFamily="50" charset="0"/>
                        </a:rPr>
                        <a:t>UK</a:t>
                      </a:r>
                    </a:p>
                  </a:txBody>
                  <a:tcPr anchor="ctr">
                    <a:solidFill>
                      <a:schemeClr val="bg1"/>
                    </a:solidFill>
                  </a:tcPr>
                </a:tc>
                <a:tc>
                  <a:txBody>
                    <a:bodyPr/>
                    <a:lstStyle/>
                    <a:p>
                      <a:pPr algn="r"/>
                      <a:r>
                        <a:rPr lang="en-GB" sz="1200" b="0" dirty="0">
                          <a:solidFill>
                            <a:schemeClr val="tx1"/>
                          </a:solidFill>
                          <a:latin typeface="Delta BQ Light" panose="02000503040000020003" pitchFamily="50" charset="0"/>
                        </a:rPr>
                        <a:t>+8.9%</a:t>
                      </a:r>
                    </a:p>
                  </a:txBody>
                  <a:tcPr anchor="ctr">
                    <a:solidFill>
                      <a:schemeClr val="bg1"/>
                    </a:solidFill>
                  </a:tcPr>
                </a:tc>
                <a:extLst>
                  <a:ext uri="{0D108BD9-81ED-4DB2-BD59-A6C34878D82A}">
                    <a16:rowId xmlns:a16="http://schemas.microsoft.com/office/drawing/2014/main" val="3618977782"/>
                  </a:ext>
                </a:extLst>
              </a:tr>
              <a:tr h="291440">
                <a:tc>
                  <a:txBody>
                    <a:bodyPr/>
                    <a:lstStyle/>
                    <a:p>
                      <a:r>
                        <a:rPr lang="en-GB" sz="1200" b="0" dirty="0">
                          <a:solidFill>
                            <a:schemeClr val="tx1"/>
                          </a:solidFill>
                          <a:latin typeface="Delta BQ Light" panose="02000503040000020003" pitchFamily="50" charset="0"/>
                        </a:rPr>
                        <a:t>CE</a:t>
                      </a:r>
                    </a:p>
                  </a:txBody>
                  <a:tcPr anchor="ctr">
                    <a:solidFill>
                      <a:schemeClr val="bg1"/>
                    </a:solidFill>
                  </a:tcPr>
                </a:tc>
                <a:tc>
                  <a:txBody>
                    <a:bodyPr/>
                    <a:lstStyle/>
                    <a:p>
                      <a:pPr algn="r"/>
                      <a:r>
                        <a:rPr lang="en-GB" sz="1200" b="0" dirty="0">
                          <a:solidFill>
                            <a:schemeClr val="tx1"/>
                          </a:solidFill>
                          <a:latin typeface="Delta BQ Light" panose="02000503040000020003" pitchFamily="50" charset="0"/>
                        </a:rPr>
                        <a:t>+4.1%</a:t>
                      </a:r>
                    </a:p>
                  </a:txBody>
                  <a:tcPr anchor="ctr">
                    <a:solidFill>
                      <a:schemeClr val="bg1"/>
                    </a:solidFill>
                  </a:tcPr>
                </a:tc>
                <a:extLst>
                  <a:ext uri="{0D108BD9-81ED-4DB2-BD59-A6C34878D82A}">
                    <a16:rowId xmlns:a16="http://schemas.microsoft.com/office/drawing/2014/main" val="1132881935"/>
                  </a:ext>
                </a:extLst>
              </a:tr>
            </a:tbl>
          </a:graphicData>
        </a:graphic>
      </p:graphicFrame>
      <p:sp>
        <p:nvSpPr>
          <p:cNvPr id="24" name="TextBox 1">
            <a:extLst>
              <a:ext uri="{FF2B5EF4-FFF2-40B4-BE49-F238E27FC236}">
                <a16:creationId xmlns:a16="http://schemas.microsoft.com/office/drawing/2014/main" id="{EDAC859B-3266-44C6-BBA0-64A0E147C987}"/>
              </a:ext>
            </a:extLst>
          </p:cNvPr>
          <p:cNvSpPr txBox="1"/>
          <p:nvPr/>
        </p:nvSpPr>
        <p:spPr>
          <a:xfrm>
            <a:off x="11156389" y="4974984"/>
            <a:ext cx="303969" cy="3429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dirty="0">
                <a:solidFill>
                  <a:schemeClr val="tx2"/>
                </a:solidFill>
              </a:rPr>
              <a:t>3</a:t>
            </a:r>
          </a:p>
        </p:txBody>
      </p:sp>
      <p:sp>
        <p:nvSpPr>
          <p:cNvPr id="26" name="TextBox 25">
            <a:extLst>
              <a:ext uri="{FF2B5EF4-FFF2-40B4-BE49-F238E27FC236}">
                <a16:creationId xmlns:a16="http://schemas.microsoft.com/office/drawing/2014/main" id="{50672ABA-DA66-4379-EEB1-2D96E6915597}"/>
              </a:ext>
            </a:extLst>
          </p:cNvPr>
          <p:cNvSpPr txBox="1"/>
          <p:nvPr/>
        </p:nvSpPr>
        <p:spPr>
          <a:xfrm>
            <a:off x="7317403" y="2464786"/>
            <a:ext cx="714875" cy="246221"/>
          </a:xfrm>
          <a:prstGeom prst="rect">
            <a:avLst/>
          </a:prstGeom>
          <a:noFill/>
        </p:spPr>
        <p:txBody>
          <a:bodyPr wrap="square" rtlCol="0">
            <a:spAutoFit/>
          </a:bodyPr>
          <a:lstStyle/>
          <a:p>
            <a:pPr algn="ctr"/>
            <a:r>
              <a:rPr lang="en-GB" sz="1000" b="0" dirty="0">
                <a:solidFill>
                  <a:schemeClr val="tx2"/>
                </a:solidFill>
              </a:rPr>
              <a:t>£(</a:t>
            </a:r>
            <a:r>
              <a:rPr lang="en-GB" sz="1000" dirty="0">
                <a:solidFill>
                  <a:schemeClr val="tx2"/>
                </a:solidFill>
              </a:rPr>
              <a:t>7)</a:t>
            </a:r>
            <a:r>
              <a:rPr lang="en-GB" sz="1000" b="0" dirty="0">
                <a:solidFill>
                  <a:schemeClr val="tx2"/>
                </a:solidFill>
              </a:rPr>
              <a:t>m</a:t>
            </a:r>
          </a:p>
        </p:txBody>
      </p:sp>
      <p:cxnSp>
        <p:nvCxnSpPr>
          <p:cNvPr id="9" name="Straight Arrow Connector 8">
            <a:extLst>
              <a:ext uri="{FF2B5EF4-FFF2-40B4-BE49-F238E27FC236}">
                <a16:creationId xmlns:a16="http://schemas.microsoft.com/office/drawing/2014/main" id="{CDAEBF5A-4DE7-E97F-BEC1-EE0D2C4A6B8F}"/>
              </a:ext>
            </a:extLst>
          </p:cNvPr>
          <p:cNvCxnSpPr/>
          <p:nvPr/>
        </p:nvCxnSpPr>
        <p:spPr>
          <a:xfrm flipH="1">
            <a:off x="3601616" y="4236028"/>
            <a:ext cx="5777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4AE53CE-70CC-3995-1998-A94FCAB4BA45}"/>
              </a:ext>
            </a:extLst>
          </p:cNvPr>
          <p:cNvCxnSpPr/>
          <p:nvPr/>
        </p:nvCxnSpPr>
        <p:spPr>
          <a:xfrm flipH="1">
            <a:off x="3582443" y="4508528"/>
            <a:ext cx="5777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C03B1A2-2778-8302-1098-6463EC954353}"/>
              </a:ext>
            </a:extLst>
          </p:cNvPr>
          <p:cNvSpPr txBox="1"/>
          <p:nvPr/>
        </p:nvSpPr>
        <p:spPr>
          <a:xfrm>
            <a:off x="4234390" y="4042903"/>
            <a:ext cx="1543868" cy="307777"/>
          </a:xfrm>
          <a:prstGeom prst="rect">
            <a:avLst/>
          </a:prstGeom>
          <a:noFill/>
        </p:spPr>
        <p:txBody>
          <a:bodyPr wrap="square" rtlCol="0">
            <a:spAutoFit/>
          </a:bodyPr>
          <a:lstStyle/>
          <a:p>
            <a:r>
              <a:rPr lang="en-GB" sz="1400" dirty="0"/>
              <a:t>Reversion</a:t>
            </a:r>
          </a:p>
        </p:txBody>
      </p:sp>
      <p:sp>
        <p:nvSpPr>
          <p:cNvPr id="27" name="TextBox 26">
            <a:extLst>
              <a:ext uri="{FF2B5EF4-FFF2-40B4-BE49-F238E27FC236}">
                <a16:creationId xmlns:a16="http://schemas.microsoft.com/office/drawing/2014/main" id="{9BA0E021-78BC-0C52-7D9C-3D60820C03F0}"/>
              </a:ext>
            </a:extLst>
          </p:cNvPr>
          <p:cNvSpPr txBox="1"/>
          <p:nvPr/>
        </p:nvSpPr>
        <p:spPr>
          <a:xfrm>
            <a:off x="4234390" y="4350680"/>
            <a:ext cx="1218731" cy="307777"/>
          </a:xfrm>
          <a:prstGeom prst="rect">
            <a:avLst/>
          </a:prstGeom>
          <a:noFill/>
        </p:spPr>
        <p:txBody>
          <a:bodyPr wrap="square" rtlCol="0">
            <a:spAutoFit/>
          </a:bodyPr>
          <a:lstStyle/>
          <a:p>
            <a:r>
              <a:rPr lang="en-GB" sz="1400" dirty="0"/>
              <a:t>Indexation</a:t>
            </a:r>
          </a:p>
        </p:txBody>
      </p:sp>
      <p:sp>
        <p:nvSpPr>
          <p:cNvPr id="28" name="TextBox 1">
            <a:extLst>
              <a:ext uri="{FF2B5EF4-FFF2-40B4-BE49-F238E27FC236}">
                <a16:creationId xmlns:a16="http://schemas.microsoft.com/office/drawing/2014/main" id="{46A7F6C3-63A7-BBEB-D807-4703F5D3F104}"/>
              </a:ext>
            </a:extLst>
          </p:cNvPr>
          <p:cNvSpPr txBox="1"/>
          <p:nvPr/>
        </p:nvSpPr>
        <p:spPr>
          <a:xfrm>
            <a:off x="9413342" y="4963072"/>
            <a:ext cx="303969" cy="34299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dirty="0">
                <a:solidFill>
                  <a:schemeClr val="tx2"/>
                </a:solidFill>
              </a:rPr>
              <a:t>2</a:t>
            </a:r>
          </a:p>
        </p:txBody>
      </p:sp>
    </p:spTree>
    <p:extLst>
      <p:ext uri="{BB962C8B-B14F-4D97-AF65-F5344CB8AC3E}">
        <p14:creationId xmlns:p14="http://schemas.microsoft.com/office/powerpoint/2010/main" val="297156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EC0C-10F7-42B6-88A0-760A0CCBA46E}"/>
              </a:ext>
            </a:extLst>
          </p:cNvPr>
          <p:cNvSpPr>
            <a:spLocks noGrp="1"/>
          </p:cNvSpPr>
          <p:nvPr>
            <p:ph type="title"/>
          </p:nvPr>
        </p:nvSpPr>
        <p:spPr/>
        <p:txBody>
          <a:bodyPr/>
          <a:lstStyle/>
          <a:p>
            <a:r>
              <a:rPr lang="en-US" dirty="0"/>
              <a:t>29% increase in Adjusted PBT</a:t>
            </a:r>
            <a:endParaRPr lang="en-GB" dirty="0"/>
          </a:p>
        </p:txBody>
      </p:sp>
      <p:sp>
        <p:nvSpPr>
          <p:cNvPr id="4" name="Slide Number Placeholder 3">
            <a:extLst>
              <a:ext uri="{FF2B5EF4-FFF2-40B4-BE49-F238E27FC236}">
                <a16:creationId xmlns:a16="http://schemas.microsoft.com/office/drawing/2014/main" id="{BE60F8B9-9767-460F-97A9-B3669C0EF596}"/>
              </a:ext>
            </a:extLst>
          </p:cNvPr>
          <p:cNvSpPr>
            <a:spLocks noGrp="1"/>
          </p:cNvSpPr>
          <p:nvPr>
            <p:ph type="sldNum" sz="quarter" idx="12"/>
          </p:nvPr>
        </p:nvSpPr>
        <p:spPr/>
        <p:txBody>
          <a:bodyPr/>
          <a:lstStyle/>
          <a:p>
            <a:fld id="{A9127C4A-68AE-42AA-98AE-96759E14B5F4}" type="slidenum">
              <a:rPr lang="en-GB" smtClean="0"/>
              <a:pPr/>
              <a:t>11</a:t>
            </a:fld>
            <a:endParaRPr lang="en-GB" sz="1100"/>
          </a:p>
        </p:txBody>
      </p:sp>
      <p:graphicFrame>
        <p:nvGraphicFramePr>
          <p:cNvPr id="5" name="Group 67">
            <a:extLst>
              <a:ext uri="{FF2B5EF4-FFF2-40B4-BE49-F238E27FC236}">
                <a16:creationId xmlns:a16="http://schemas.microsoft.com/office/drawing/2014/main" id="{F3D2C979-1EE5-43DC-B4C4-D742AC5036D9}"/>
              </a:ext>
            </a:extLst>
          </p:cNvPr>
          <p:cNvGraphicFramePr>
            <a:graphicFrameLocks noGrp="1"/>
          </p:cNvGraphicFramePr>
          <p:nvPr>
            <p:extLst>
              <p:ext uri="{D42A27DB-BD31-4B8C-83A1-F6EECF244321}">
                <p14:modId xmlns:p14="http://schemas.microsoft.com/office/powerpoint/2010/main" val="1427932834"/>
              </p:ext>
            </p:extLst>
          </p:nvPr>
        </p:nvGraphicFramePr>
        <p:xfrm>
          <a:off x="537360" y="1012513"/>
          <a:ext cx="7633849" cy="4180707"/>
        </p:xfrm>
        <a:graphic>
          <a:graphicData uri="http://schemas.openxmlformats.org/drawingml/2006/table">
            <a:tbl>
              <a:tblPr/>
              <a:tblGrid>
                <a:gridCol w="2923764">
                  <a:extLst>
                    <a:ext uri="{9D8B030D-6E8A-4147-A177-3AD203B41FA5}">
                      <a16:colId xmlns:a16="http://schemas.microsoft.com/office/drawing/2014/main" val="20000"/>
                    </a:ext>
                  </a:extLst>
                </a:gridCol>
                <a:gridCol w="1660135">
                  <a:extLst>
                    <a:ext uri="{9D8B030D-6E8A-4147-A177-3AD203B41FA5}">
                      <a16:colId xmlns:a16="http://schemas.microsoft.com/office/drawing/2014/main" val="20001"/>
                    </a:ext>
                  </a:extLst>
                </a:gridCol>
                <a:gridCol w="1524975">
                  <a:extLst>
                    <a:ext uri="{9D8B030D-6E8A-4147-A177-3AD203B41FA5}">
                      <a16:colId xmlns:a16="http://schemas.microsoft.com/office/drawing/2014/main" val="20002"/>
                    </a:ext>
                  </a:extLst>
                </a:gridCol>
                <a:gridCol w="1524975">
                  <a:extLst>
                    <a:ext uri="{9D8B030D-6E8A-4147-A177-3AD203B41FA5}">
                      <a16:colId xmlns:a16="http://schemas.microsoft.com/office/drawing/2014/main" val="1233760619"/>
                    </a:ext>
                  </a:extLst>
                </a:gridCol>
              </a:tblGrid>
              <a:tr h="600081">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US" sz="1200" b="0" i="0" u="none" strike="noStrike" cap="none" normalizeH="0" baseline="0" dirty="0">
                          <a:ln>
                            <a:noFill/>
                          </a:ln>
                          <a:solidFill>
                            <a:schemeClr val="tx1"/>
                          </a:solidFill>
                          <a:effectLst/>
                          <a:latin typeface="+mn-lt"/>
                          <a:cs typeface="Arial" charset="0"/>
                        </a:rPr>
                        <a:t>Adjusted income statement</a:t>
                      </a:r>
                    </a:p>
                    <a:p>
                      <a:pPr marL="0" marR="0" lvl="0" indent="0" algn="l" defTabSz="914400" rtl="0" eaLnBrk="1" fontAlgn="base" latinLnBrk="0" hangingPunct="1">
                        <a:lnSpc>
                          <a:spcPct val="100000"/>
                        </a:lnSpc>
                        <a:spcBef>
                          <a:spcPts val="600"/>
                        </a:spcBef>
                        <a:spcAft>
                          <a:spcPts val="0"/>
                        </a:spcAft>
                        <a:buClrTx/>
                        <a:buSzTx/>
                        <a:buFontTx/>
                        <a:buNone/>
                        <a:tabLst/>
                      </a:pPr>
                      <a:endParaRPr kumimoji="0" lang="en-US" sz="1200" b="0" i="0" u="none" strike="noStrike" cap="none" normalizeH="0" baseline="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200" b="1" i="0" u="none" strike="noStrike" cap="none" normalizeH="0" baseline="0" dirty="0">
                          <a:ln>
                            <a:noFill/>
                          </a:ln>
                          <a:solidFill>
                            <a:schemeClr val="tx1"/>
                          </a:solidFill>
                          <a:effectLst/>
                          <a:latin typeface="+mn-lt"/>
                          <a:cs typeface="Arial" panose="020B0604020202020204" pitchFamily="34" charset="0"/>
                        </a:rPr>
                        <a:t>H1 2022</a:t>
                      </a:r>
                    </a:p>
                    <a:p>
                      <a:pPr marL="0" marR="0" lvl="0" indent="0" algn="r" defTabSz="914400" rtl="0" eaLnBrk="1" fontAlgn="base" latinLnBrk="0" hangingPunct="1">
                        <a:lnSpc>
                          <a:spcPct val="100000"/>
                        </a:lnSpc>
                        <a:spcBef>
                          <a:spcPts val="600"/>
                        </a:spcBef>
                        <a:spcAft>
                          <a:spcPts val="0"/>
                        </a:spcAft>
                        <a:buClrTx/>
                        <a:buSzTx/>
                        <a:buFontTx/>
                        <a:buNone/>
                        <a:tabLst/>
                      </a:pPr>
                      <a:r>
                        <a:rPr kumimoji="0" lang="en-GB" sz="1200" b="0"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200" b="1" i="0" u="none" strike="noStrike" cap="none" normalizeH="0" baseline="0" dirty="0">
                          <a:ln>
                            <a:noFill/>
                          </a:ln>
                          <a:solidFill>
                            <a:schemeClr val="tx1"/>
                          </a:solidFill>
                          <a:effectLst/>
                          <a:latin typeface="+mn-lt"/>
                          <a:cs typeface="Arial" panose="020B0604020202020204" pitchFamily="34" charset="0"/>
                        </a:rPr>
                        <a:t>H1 2021</a:t>
                      </a:r>
                    </a:p>
                    <a:p>
                      <a:pPr marL="0" marR="0" lvl="0" indent="0" algn="r" defTabSz="914400" rtl="0" eaLnBrk="1" fontAlgn="base" latinLnBrk="0" hangingPunct="1">
                        <a:lnSpc>
                          <a:spcPct val="100000"/>
                        </a:lnSpc>
                        <a:spcBef>
                          <a:spcPts val="600"/>
                        </a:spcBef>
                        <a:spcAft>
                          <a:spcPts val="0"/>
                        </a:spcAft>
                        <a:buClrTx/>
                        <a:buSzTx/>
                        <a:buFontTx/>
                        <a:buNone/>
                        <a:tabLst/>
                      </a:pPr>
                      <a:r>
                        <a:rPr kumimoji="0" lang="en-GB" sz="1200" b="0"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200" b="0" i="0" u="none" strike="noStrike" cap="none" normalizeH="0" baseline="0" dirty="0">
                          <a:ln>
                            <a:noFill/>
                          </a:ln>
                          <a:solidFill>
                            <a:schemeClr val="tx1"/>
                          </a:solidFill>
                          <a:effectLst/>
                          <a:latin typeface="+mn-lt"/>
                          <a:cs typeface="Arial" panose="020B0604020202020204" pitchFamily="34" charset="0"/>
                        </a:rPr>
                        <a:t>Change</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347222">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mn-lt"/>
                          <a:cs typeface="Arial" charset="0"/>
                        </a:rPr>
                        <a:t>Gross rental income</a:t>
                      </a:r>
                      <a:endParaRPr kumimoji="0" lang="en-GB" sz="1100" b="0" i="0" u="none" strike="noStrike" cap="none" normalizeH="0" baseline="3000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239</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195</a:t>
                      </a:r>
                      <a:r>
                        <a:rPr lang="en-GB" sz="1100" baseline="30000" dirty="0">
                          <a:solidFill>
                            <a:schemeClr val="tx1"/>
                          </a:solidFill>
                          <a:latin typeface="Delta BQ Light" panose="02000503040000020003" pitchFamily="50" charset="0"/>
                          <a:cs typeface="Arial" panose="020B0604020202020204" pitchFamily="34" charset="0"/>
                        </a:rPr>
                        <a:t>1</a:t>
                      </a:r>
                      <a:endParaRPr lang="en-GB" sz="1100" dirty="0">
                        <a:solidFill>
                          <a:schemeClr val="tx1"/>
                        </a:solidFill>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algn="r">
                        <a:lnSpc>
                          <a:spcPct val="100000"/>
                        </a:lnSpc>
                        <a:spcBef>
                          <a:spcPts val="600"/>
                        </a:spcBef>
                        <a:spcAft>
                          <a:spcPts val="0"/>
                        </a:spcAft>
                      </a:pPr>
                      <a:endParaRPr lang="en-GB" sz="1100" dirty="0">
                        <a:solidFill>
                          <a:schemeClr val="tx1"/>
                        </a:solidFill>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47222">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mn-lt"/>
                          <a:cs typeface="Arial" charset="0"/>
                        </a:rPr>
                        <a:t>Property operating expenses</a:t>
                      </a:r>
                    </a:p>
                  </a:txBody>
                  <a:tcPr marL="72000" marR="86251" marT="43125" marB="43125" anchor="ctr" horzOverflow="overflow">
                    <a:lnL cap="flat">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(36)</a:t>
                      </a: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(28)</a:t>
                      </a:r>
                      <a:r>
                        <a:rPr lang="en-GB" sz="1100" baseline="30000" dirty="0">
                          <a:solidFill>
                            <a:schemeClr val="tx1"/>
                          </a:solidFill>
                          <a:latin typeface="Delta BQ Light" panose="02000503040000020003" pitchFamily="50" charset="0"/>
                          <a:cs typeface="Arial" panose="020B0604020202020204" pitchFamily="34" charset="0"/>
                        </a:rPr>
                        <a:t>1</a:t>
                      </a: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endParaRPr lang="en-GB" sz="1100" dirty="0">
                        <a:solidFill>
                          <a:schemeClr val="tx1"/>
                        </a:solidFill>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201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Net rental income</a:t>
                      </a: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203</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167</a:t>
                      </a:r>
                      <a:r>
                        <a:rPr lang="en-GB" sz="1100" b="1" baseline="30000" dirty="0">
                          <a:solidFill>
                            <a:schemeClr val="tx1"/>
                          </a:solidFill>
                          <a:latin typeface="Delta BQ Light" panose="02000503040000020003" pitchFamily="50" charset="0"/>
                          <a:cs typeface="Arial" panose="020B0604020202020204" pitchFamily="34" charset="0"/>
                        </a:rPr>
                        <a:t>1</a:t>
                      </a:r>
                      <a:endParaRPr lang="en-GB" sz="1100" b="1" dirty="0">
                        <a:solidFill>
                          <a:schemeClr val="tx1"/>
                        </a:solidFill>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+22%</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28575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Joint venture fee income</a:t>
                      </a:r>
                    </a:p>
                  </a:txBody>
                  <a:tcPr marL="72000" marR="86251" marT="43125" marB="43125" anchor="ct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57</a:t>
                      </a:r>
                    </a:p>
                  </a:txBody>
                  <a:tcPr marL="86251" marR="86251" marT="43125" marB="43125" anchor="ctr" horzOverflow="overflow">
                    <a:lnL>
                      <a:noFill/>
                    </a:lnL>
                    <a:lnR>
                      <a:noFill/>
                    </a:lnR>
                    <a:lnT>
                      <a:noFill/>
                    </a:lnT>
                    <a:lnB>
                      <a:noFill/>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12</a:t>
                      </a:r>
                    </a:p>
                  </a:txBody>
                  <a:tcPr marL="86251" marR="86251" marT="43125" marB="43125"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endParaRPr>
                    </a:p>
                  </a:txBody>
                  <a:tcPr marL="86251" marR="86251" marT="43125" marB="4312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085863568"/>
                  </a:ext>
                </a:extLst>
              </a:tr>
              <a:tr h="295275">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Other income</a:t>
                      </a:r>
                    </a:p>
                  </a:txBody>
                  <a:tcPr marL="72000" marR="86251" marT="43125" marB="43125" anchor="ct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3</a:t>
                      </a:r>
                    </a:p>
                  </a:txBody>
                  <a:tcPr marL="86251" marR="86251" marT="43125" marB="43125" anchor="ctr" horzOverflow="overflow">
                    <a:lnL>
                      <a:noFill/>
                    </a:lnL>
                    <a:lnR>
                      <a:noFill/>
                    </a:lnR>
                    <a:lnT>
                      <a:noFill/>
                    </a:lnT>
                    <a:lnB>
                      <a:noFill/>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4</a:t>
                      </a:r>
                      <a:r>
                        <a:rPr kumimoji="0" lang="en-GB" sz="1100" b="0" i="0" u="none" strike="noStrike" kern="1200" cap="none" normalizeH="0" baseline="30000" dirty="0">
                          <a:ln>
                            <a:noFill/>
                          </a:ln>
                          <a:solidFill>
                            <a:schemeClr val="tx1"/>
                          </a:solidFill>
                          <a:effectLst/>
                          <a:latin typeface="Delta BQ Light" panose="02000503040000020003" pitchFamily="50" charset="0"/>
                          <a:ea typeface="+mn-ea"/>
                          <a:cs typeface="Arial" charset="0"/>
                        </a:rPr>
                        <a:t>1</a:t>
                      </a:r>
                    </a:p>
                  </a:txBody>
                  <a:tcPr marL="86251" marR="86251" marT="43125" marB="43125"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endParaRPr>
                    </a:p>
                  </a:txBody>
                  <a:tcPr marL="86251" marR="86251" marT="43125" marB="4312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270833004"/>
                  </a:ext>
                </a:extLst>
              </a:tr>
              <a:tr h="2667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Administration expenses</a:t>
                      </a:r>
                      <a:endParaRPr kumimoji="0" lang="en-GB" sz="1100" b="0" i="0" u="none" strike="noStrike" kern="1200" cap="none" normalizeH="0" baseline="30000" dirty="0">
                        <a:ln>
                          <a:noFill/>
                        </a:ln>
                        <a:solidFill>
                          <a:schemeClr val="tx1"/>
                        </a:solidFill>
                        <a:effectLst/>
                        <a:latin typeface="Delta BQ Light" panose="02000503040000020003" pitchFamily="50" charset="0"/>
                        <a:ea typeface="+mn-ea"/>
                        <a:cs typeface="Arial" charset="0"/>
                      </a:endParaRPr>
                    </a:p>
                  </a:txBody>
                  <a:tcPr marL="72000" marR="86251" marT="43125" marB="43125" anchor="ct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(31)</a:t>
                      </a:r>
                    </a:p>
                  </a:txBody>
                  <a:tcPr marL="86251" marR="86251" marT="43125" marB="43125" anchor="ctr" horzOverflow="overflow">
                    <a:lnL>
                      <a:noFill/>
                    </a:lnL>
                    <a:lnR>
                      <a:noFill/>
                    </a:lnR>
                    <a:lnT>
                      <a:noFill/>
                    </a:lnT>
                    <a:lnB>
                      <a:noFill/>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(27)</a:t>
                      </a:r>
                    </a:p>
                  </a:txBody>
                  <a:tcPr marL="86251" marR="86251" marT="43125" marB="43125"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endParaRPr>
                    </a:p>
                  </a:txBody>
                  <a:tcPr marL="86251" marR="86251" marT="43125" marB="4312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76225">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Share of joint ventures’ adjusted profit after tax</a:t>
                      </a:r>
                      <a:r>
                        <a:rPr kumimoji="0" lang="en-GB" sz="1100" b="0" i="0" u="none" strike="noStrike" kern="1200" cap="none" normalizeH="0" baseline="30000" dirty="0">
                          <a:ln>
                            <a:noFill/>
                          </a:ln>
                          <a:solidFill>
                            <a:schemeClr val="tx1"/>
                          </a:solidFill>
                          <a:effectLst/>
                          <a:latin typeface="Delta BQ Light" panose="02000503040000020003" pitchFamily="50" charset="0"/>
                          <a:ea typeface="+mn-ea"/>
                          <a:cs typeface="Arial" charset="0"/>
                        </a:rPr>
                        <a:t>2</a:t>
                      </a:r>
                    </a:p>
                  </a:txBody>
                  <a:tcPr marL="72000" marR="86251" marT="43125" marB="43125" anchor="ctr" horzOverflow="overflow">
                    <a:lnL cap="flat">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16</a:t>
                      </a: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32</a:t>
                      </a: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endParaRP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5275">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Adjusted operating profit</a:t>
                      </a: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248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188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+32%</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7"/>
                  </a:ext>
                </a:extLst>
              </a:tr>
              <a:tr h="28575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Net finance costs</a:t>
                      </a:r>
                      <a:endParaRPr kumimoji="0" lang="en-GB" sz="1100" b="0" i="0" u="none" strike="noStrike" cap="none" normalizeH="0" baseline="30000" dirty="0">
                        <a:ln>
                          <a:noFill/>
                        </a:ln>
                        <a:solidFill>
                          <a:schemeClr val="tx1"/>
                        </a:solidFill>
                        <a:effectLst/>
                        <a:latin typeface="Delta BQ Light" panose="02000503040000020003" pitchFamily="50" charset="0"/>
                        <a:cs typeface="Arial" charset="0"/>
                      </a:endParaRPr>
                    </a:p>
                  </a:txBody>
                  <a:tcPr marL="72000" marR="86251" marT="43125" marB="43125" anchor="ctr" horzOverflow="overflow">
                    <a:lnL cap="flat">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(32)</a:t>
                      </a: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(20)</a:t>
                      </a: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endParaRPr lang="en-GB" sz="1100" dirty="0">
                        <a:solidFill>
                          <a:schemeClr val="tx1"/>
                        </a:solidFill>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95275">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Adjusted profit before tax</a:t>
                      </a:r>
                      <a:endParaRPr kumimoji="0" lang="en-GB" sz="1100" b="1" i="0" u="none" strike="noStrike" cap="none" normalizeH="0" baseline="3000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216</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168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+29%</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667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Adjusted EPS</a:t>
                      </a:r>
                    </a:p>
                  </a:txBody>
                  <a:tcPr marL="72000" marR="86251" marT="43125" marB="43125" anchor="ctr" horzOverflow="overflow">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16.9</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13.8</a:t>
                      </a:r>
                    </a:p>
                  </a:txBody>
                  <a:tcPr marL="86251" marR="86251" marT="43125" marB="43125" anchor="ctr" horzOverflow="overflow">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Delta BQ Light" panose="02000503040000020003" pitchFamily="50" charset="0"/>
                          <a:ea typeface="+mn-ea"/>
                          <a:cs typeface="Arial" charset="0"/>
                        </a:rPr>
                        <a:t>+22%</a:t>
                      </a:r>
                    </a:p>
                  </a:txBody>
                  <a:tcPr marL="86251" marR="86251" marT="43125" marB="43125" anchor="ctr" horzOverflow="overflow">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47222">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Average share count</a:t>
                      </a:r>
                    </a:p>
                  </a:txBody>
                  <a:tcPr marL="72000" marR="86251" marT="43125" marB="43125" anchor="ctr" horzOverflow="overflow">
                    <a:lnL w="12700" cap="flat" cmpd="sng" algn="ctr">
                      <a:solidFill>
                        <a:schemeClr val="bg2"/>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1,204.2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1,194.1</a:t>
                      </a:r>
                    </a:p>
                  </a:txBody>
                  <a:tcPr marL="86251" marR="86251" marT="43125" marB="43125" anchor="ctr" horzOverflow="overflow">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endParaRPr>
                    </a:p>
                  </a:txBody>
                  <a:tcPr marL="86251" marR="86251" marT="43125" marB="43125" anchor="ctr" horzOverflow="overflow">
                    <a:lnL>
                      <a:noFill/>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55396163"/>
                  </a:ext>
                </a:extLst>
              </a:tr>
            </a:tbl>
          </a:graphicData>
        </a:graphic>
      </p:graphicFrame>
      <p:sp>
        <p:nvSpPr>
          <p:cNvPr id="9" name="TextBox 8">
            <a:extLst>
              <a:ext uri="{FF2B5EF4-FFF2-40B4-BE49-F238E27FC236}">
                <a16:creationId xmlns:a16="http://schemas.microsoft.com/office/drawing/2014/main" id="{19DE721A-B341-442B-B8C0-E2F4A9FB50DE}"/>
              </a:ext>
            </a:extLst>
          </p:cNvPr>
          <p:cNvSpPr txBox="1"/>
          <p:nvPr/>
        </p:nvSpPr>
        <p:spPr>
          <a:xfrm>
            <a:off x="1485900" y="5847074"/>
            <a:ext cx="9648824" cy="784830"/>
          </a:xfrm>
          <a:prstGeom prst="rect">
            <a:avLst/>
          </a:prstGeom>
          <a:noFill/>
        </p:spPr>
        <p:txBody>
          <a:bodyPr wrap="square">
            <a:spAutoFit/>
          </a:bodyPr>
          <a:lstStyle/>
          <a:p>
            <a:r>
              <a:rPr lang="en-GB" sz="900" dirty="0">
                <a:solidFill>
                  <a:schemeClr val="tx2"/>
                </a:solidFill>
              </a:rPr>
              <a:t>1 H1 2021 </a:t>
            </a:r>
            <a:r>
              <a:rPr lang="en-GB" sz="900" dirty="0" err="1">
                <a:solidFill>
                  <a:schemeClr val="tx2"/>
                </a:solidFill>
              </a:rPr>
              <a:t>comparables</a:t>
            </a:r>
            <a:r>
              <a:rPr lang="en-GB" sz="900" dirty="0">
                <a:solidFill>
                  <a:schemeClr val="tx2"/>
                </a:solidFill>
              </a:rPr>
              <a:t> have been restated to reflect a change in the composition of net rental income to give a better measure of the underlying rental income in the property portfolio Management and development fee income, service charge income and expense and solar energy income and expense are now presented outside of the gross and net rental income. See Note 4 and 5 of the Financial Statements for further information</a:t>
            </a:r>
          </a:p>
          <a:p>
            <a:r>
              <a:rPr lang="en-GB" sz="900" dirty="0">
                <a:solidFill>
                  <a:schemeClr val="tx2"/>
                </a:solidFill>
              </a:rPr>
              <a:t>2 Net property rental income less administrative expenses, net interest expenses and taxation</a:t>
            </a:r>
          </a:p>
          <a:p>
            <a:endParaRPr lang="en-GB" sz="900" dirty="0">
              <a:solidFill>
                <a:schemeClr val="tx2"/>
              </a:solidFill>
            </a:endParaRPr>
          </a:p>
        </p:txBody>
      </p:sp>
      <p:sp>
        <p:nvSpPr>
          <p:cNvPr id="3" name="Rectangle 2">
            <a:extLst>
              <a:ext uri="{FF2B5EF4-FFF2-40B4-BE49-F238E27FC236}">
                <a16:creationId xmlns:a16="http://schemas.microsoft.com/office/drawing/2014/main" id="{18623735-8A96-4BA2-A2A6-F7EB3C45F28A}"/>
              </a:ext>
            </a:extLst>
          </p:cNvPr>
          <p:cNvSpPr/>
          <p:nvPr/>
        </p:nvSpPr>
        <p:spPr>
          <a:xfrm>
            <a:off x="6096000" y="1376362"/>
            <a:ext cx="3415645" cy="895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8787F9B-BE77-4791-88C7-9E82376AC284}"/>
              </a:ext>
            </a:extLst>
          </p:cNvPr>
          <p:cNvSpPr/>
          <p:nvPr/>
        </p:nvSpPr>
        <p:spPr>
          <a:xfrm>
            <a:off x="7231929" y="2914451"/>
            <a:ext cx="3346516" cy="1365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D69D058-BCEA-4451-A9B5-CA459F01FB39}"/>
              </a:ext>
            </a:extLst>
          </p:cNvPr>
          <p:cNvSpPr/>
          <p:nvPr/>
        </p:nvSpPr>
        <p:spPr>
          <a:xfrm>
            <a:off x="8364513" y="1281340"/>
            <a:ext cx="3346516" cy="1365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AC10F63-9D02-42F4-973C-2BEC54617913}"/>
              </a:ext>
            </a:extLst>
          </p:cNvPr>
          <p:cNvSpPr txBox="1"/>
          <p:nvPr/>
        </p:nvSpPr>
        <p:spPr>
          <a:xfrm>
            <a:off x="8499157" y="3392442"/>
            <a:ext cx="3442529" cy="408666"/>
          </a:xfrm>
          <a:prstGeom prst="rect">
            <a:avLst/>
          </a:prstGeom>
          <a:noFill/>
        </p:spPr>
        <p:txBody>
          <a:bodyPr wrap="square" lIns="0" tIns="0" rIns="0" bIns="0" rtlCol="0">
            <a:noAutofit/>
          </a:bodyPr>
          <a:lstStyle/>
          <a:p>
            <a:r>
              <a:rPr lang="en-US" sz="1200" dirty="0">
                <a:solidFill>
                  <a:schemeClr val="tx2"/>
                </a:solidFill>
              </a:rPr>
              <a:t>Total cost ratio</a:t>
            </a:r>
          </a:p>
          <a:p>
            <a:pPr marL="171450" indent="-171450">
              <a:buFont typeface="Delta BQ Book" panose="02000503050000020003" pitchFamily="50" charset="0"/>
              <a:buChar char="–"/>
            </a:pPr>
            <a:r>
              <a:rPr lang="en-US" sz="1200" dirty="0">
                <a:solidFill>
                  <a:schemeClr val="tx2"/>
                </a:solidFill>
              </a:rPr>
              <a:t>Slightly higher at 20.5% (H1 2021: 19.8%)</a:t>
            </a:r>
          </a:p>
          <a:p>
            <a:pPr marL="171450" indent="-171450">
              <a:buFont typeface="Delta BQ Book" panose="02000503050000020003" pitchFamily="50" charset="0"/>
              <a:buChar char="–"/>
            </a:pPr>
            <a:r>
              <a:rPr lang="en-US" sz="1200" dirty="0">
                <a:solidFill>
                  <a:schemeClr val="tx2"/>
                </a:solidFill>
              </a:rPr>
              <a:t>18.7% excl share based payments (H1 2021: 17.4%)</a:t>
            </a:r>
          </a:p>
        </p:txBody>
      </p:sp>
      <p:sp>
        <p:nvSpPr>
          <p:cNvPr id="14" name="Rectangle 13">
            <a:extLst>
              <a:ext uri="{FF2B5EF4-FFF2-40B4-BE49-F238E27FC236}">
                <a16:creationId xmlns:a16="http://schemas.microsoft.com/office/drawing/2014/main" id="{DA05DE27-4EAA-4281-9F8C-9652AEF00EEC}"/>
              </a:ext>
            </a:extLst>
          </p:cNvPr>
          <p:cNvSpPr/>
          <p:nvPr/>
        </p:nvSpPr>
        <p:spPr>
          <a:xfrm>
            <a:off x="8434852" y="3286588"/>
            <a:ext cx="3642148" cy="99317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DE0F476-2C20-4F46-A431-2F93DF0A446D}"/>
              </a:ext>
            </a:extLst>
          </p:cNvPr>
          <p:cNvSpPr/>
          <p:nvPr/>
        </p:nvSpPr>
        <p:spPr>
          <a:xfrm>
            <a:off x="8399347" y="1049996"/>
            <a:ext cx="3642148" cy="168921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DC1DDA0-02EA-4EC7-A94E-A8D26B51DCFA}"/>
              </a:ext>
            </a:extLst>
          </p:cNvPr>
          <p:cNvSpPr txBox="1"/>
          <p:nvPr/>
        </p:nvSpPr>
        <p:spPr>
          <a:xfrm>
            <a:off x="8633124" y="1217308"/>
            <a:ext cx="3346516" cy="408666"/>
          </a:xfrm>
          <a:prstGeom prst="rect">
            <a:avLst/>
          </a:prstGeom>
          <a:noFill/>
        </p:spPr>
        <p:txBody>
          <a:bodyPr wrap="square" lIns="0" tIns="0" rIns="0" bIns="0" rtlCol="0">
            <a:noAutofit/>
          </a:bodyPr>
          <a:lstStyle/>
          <a:p>
            <a:r>
              <a:rPr lang="en-US" sz="1200" dirty="0">
                <a:solidFill>
                  <a:schemeClr val="tx2"/>
                </a:solidFill>
              </a:rPr>
              <a:t>SELP performance fee:</a:t>
            </a:r>
          </a:p>
          <a:p>
            <a:pPr marL="171450" indent="-171450">
              <a:buClr>
                <a:schemeClr val="tx2"/>
              </a:buClr>
              <a:buFont typeface="Delta BQ Book" panose="02000503050000020003" pitchFamily="50" charset="0"/>
              <a:buChar char="–"/>
            </a:pPr>
            <a:r>
              <a:rPr lang="en-US" sz="1200" dirty="0" err="1">
                <a:solidFill>
                  <a:schemeClr val="tx2"/>
                </a:solidFill>
              </a:rPr>
              <a:t>Recognised</a:t>
            </a:r>
            <a:r>
              <a:rPr lang="en-US" sz="1200" dirty="0">
                <a:solidFill>
                  <a:schemeClr val="tx2"/>
                </a:solidFill>
              </a:rPr>
              <a:t> net £21 million in the period before tax related to the 10-year performance fee - 1.3p impact on EPS</a:t>
            </a:r>
          </a:p>
          <a:p>
            <a:pPr marL="171450" indent="-171450">
              <a:buClr>
                <a:schemeClr val="tx2"/>
              </a:buClr>
              <a:buFont typeface="Delta BQ Book" panose="02000503050000020003" pitchFamily="50" charset="0"/>
              <a:buChar char="–"/>
            </a:pPr>
            <a:r>
              <a:rPr lang="en-US" sz="1200" dirty="0">
                <a:solidFill>
                  <a:schemeClr val="tx2"/>
                </a:solidFill>
              </a:rPr>
              <a:t>Excluding that EPS would have been 15.6p (+13%)</a:t>
            </a:r>
          </a:p>
          <a:p>
            <a:pPr marL="171450" indent="-171450">
              <a:buClr>
                <a:schemeClr val="tx2"/>
              </a:buClr>
              <a:buFont typeface="Delta BQ Book" panose="02000503050000020003" pitchFamily="50" charset="0"/>
              <a:buChar char="–"/>
            </a:pPr>
            <a:r>
              <a:rPr lang="en-US" sz="1200" dirty="0">
                <a:solidFill>
                  <a:schemeClr val="tx2"/>
                </a:solidFill>
              </a:rPr>
              <a:t>See slide 39 for further information</a:t>
            </a:r>
          </a:p>
        </p:txBody>
      </p:sp>
    </p:spTree>
    <p:extLst>
      <p:ext uri="{BB962C8B-B14F-4D97-AF65-F5344CB8AC3E}">
        <p14:creationId xmlns:p14="http://schemas.microsoft.com/office/powerpoint/2010/main" val="193195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E0772EE-6E73-4A69-9138-1467CDC9661B}"/>
              </a:ext>
            </a:extLst>
          </p:cNvPr>
          <p:cNvSpPr/>
          <p:nvPr/>
        </p:nvSpPr>
        <p:spPr>
          <a:xfrm>
            <a:off x="3569196" y="1384986"/>
            <a:ext cx="3011955" cy="468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3B48C12E-B148-4A7A-9ACF-A853DC7F41A7}"/>
              </a:ext>
            </a:extLst>
          </p:cNvPr>
          <p:cNvSpPr/>
          <p:nvPr/>
        </p:nvSpPr>
        <p:spPr>
          <a:xfrm>
            <a:off x="6675120" y="1384986"/>
            <a:ext cx="5037455" cy="468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D4D6B86C-0A75-4A85-B82B-53FD2DE09AFD}"/>
              </a:ext>
            </a:extLst>
          </p:cNvPr>
          <p:cNvSpPr/>
          <p:nvPr/>
        </p:nvSpPr>
        <p:spPr>
          <a:xfrm>
            <a:off x="2437823" y="1384986"/>
            <a:ext cx="1021658" cy="46815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9850B98-5632-4840-AC2C-1903A6570DE6}"/>
              </a:ext>
            </a:extLst>
          </p:cNvPr>
          <p:cNvSpPr>
            <a:spLocks noGrp="1"/>
          </p:cNvSpPr>
          <p:nvPr>
            <p:ph type="title"/>
          </p:nvPr>
        </p:nvSpPr>
        <p:spPr/>
        <p:txBody>
          <a:bodyPr/>
          <a:lstStyle/>
          <a:p>
            <a:r>
              <a:rPr lang="en-US" dirty="0"/>
              <a:t>£1.4BN VALUATION SURPLUS drives increase in nav</a:t>
            </a:r>
            <a:endParaRPr lang="en-GB" dirty="0"/>
          </a:p>
        </p:txBody>
      </p:sp>
      <p:sp>
        <p:nvSpPr>
          <p:cNvPr id="3" name="Content Placeholder 2">
            <a:extLst>
              <a:ext uri="{FF2B5EF4-FFF2-40B4-BE49-F238E27FC236}">
                <a16:creationId xmlns:a16="http://schemas.microsoft.com/office/drawing/2014/main" id="{B59A1A8D-3BA6-4FC5-8C6E-644FE9B7EE3F}"/>
              </a:ext>
            </a:extLst>
          </p:cNvPr>
          <p:cNvSpPr>
            <a:spLocks noGrp="1"/>
          </p:cNvSpPr>
          <p:nvPr>
            <p:ph idx="1"/>
          </p:nvPr>
        </p:nvSpPr>
        <p:spPr>
          <a:xfrm>
            <a:off x="2434848" y="1485245"/>
            <a:ext cx="1021658" cy="673469"/>
          </a:xfrm>
        </p:spPr>
        <p:txBody>
          <a:bodyPr>
            <a:normAutofit/>
          </a:bodyPr>
          <a:lstStyle/>
          <a:p>
            <a:pPr algn="ctr"/>
            <a:r>
              <a:rPr lang="en-US" sz="1862" dirty="0">
                <a:solidFill>
                  <a:srgbClr val="000000">
                    <a:lumMod val="65000"/>
                    <a:lumOff val="35000"/>
                  </a:srgbClr>
                </a:solidFill>
              </a:rPr>
              <a:t>Portfolio </a:t>
            </a:r>
            <a:br>
              <a:rPr lang="en-US" sz="1862" dirty="0">
                <a:solidFill>
                  <a:srgbClr val="000000">
                    <a:lumMod val="65000"/>
                    <a:lumOff val="35000"/>
                  </a:srgbClr>
                </a:solidFill>
              </a:rPr>
            </a:br>
            <a:r>
              <a:rPr lang="en-US" sz="1862" dirty="0">
                <a:solidFill>
                  <a:srgbClr val="000000">
                    <a:lumMod val="65000"/>
                    <a:lumOff val="35000"/>
                  </a:srgbClr>
                </a:solidFill>
              </a:rPr>
              <a:t>+7.2%</a:t>
            </a:r>
          </a:p>
          <a:p>
            <a:endParaRPr lang="en-GB" sz="1600" dirty="0"/>
          </a:p>
        </p:txBody>
      </p:sp>
      <p:sp>
        <p:nvSpPr>
          <p:cNvPr id="4" name="Slide Number Placeholder 3">
            <a:extLst>
              <a:ext uri="{FF2B5EF4-FFF2-40B4-BE49-F238E27FC236}">
                <a16:creationId xmlns:a16="http://schemas.microsoft.com/office/drawing/2014/main" id="{6233D914-7E39-4CB6-B0C1-ABCB231C31D8}"/>
              </a:ext>
            </a:extLst>
          </p:cNvPr>
          <p:cNvSpPr>
            <a:spLocks noGrp="1"/>
          </p:cNvSpPr>
          <p:nvPr>
            <p:ph type="sldNum" sz="quarter" idx="12"/>
          </p:nvPr>
        </p:nvSpPr>
        <p:spPr/>
        <p:txBody>
          <a:bodyPr/>
          <a:lstStyle/>
          <a:p>
            <a:fld id="{A9127C4A-68AE-42AA-98AE-96759E14B5F4}" type="slidenum">
              <a:rPr lang="en-GB" smtClean="0"/>
              <a:pPr/>
              <a:t>12</a:t>
            </a:fld>
            <a:endParaRPr lang="en-GB" sz="1100"/>
          </a:p>
        </p:txBody>
      </p:sp>
      <p:sp>
        <p:nvSpPr>
          <p:cNvPr id="30" name="TextBox 29">
            <a:extLst>
              <a:ext uri="{FF2B5EF4-FFF2-40B4-BE49-F238E27FC236}">
                <a16:creationId xmlns:a16="http://schemas.microsoft.com/office/drawing/2014/main" id="{F5F4ACDC-FAD8-4E7C-80F2-D86C3FC4622B}"/>
              </a:ext>
            </a:extLst>
          </p:cNvPr>
          <p:cNvSpPr txBox="1"/>
          <p:nvPr/>
        </p:nvSpPr>
        <p:spPr>
          <a:xfrm>
            <a:off x="479425" y="3061383"/>
            <a:ext cx="1291710" cy="276999"/>
          </a:xfrm>
          <a:prstGeom prst="rect">
            <a:avLst/>
          </a:prstGeom>
          <a:noFill/>
        </p:spPr>
        <p:txBody>
          <a:bodyPr wrap="square" rtlCol="0">
            <a:spAutoFit/>
          </a:bodyPr>
          <a:lstStyle/>
          <a:p>
            <a:pPr algn="ctr"/>
            <a:r>
              <a:rPr lang="en-GB" sz="1200" dirty="0">
                <a:solidFill>
                  <a:schemeClr val="bg1"/>
                </a:solidFill>
              </a:rPr>
              <a:t>650p</a:t>
            </a:r>
          </a:p>
        </p:txBody>
      </p:sp>
      <p:graphicFrame>
        <p:nvGraphicFramePr>
          <p:cNvPr id="19" name="Content Placeholder 7">
            <a:extLst>
              <a:ext uri="{FF2B5EF4-FFF2-40B4-BE49-F238E27FC236}">
                <a16:creationId xmlns:a16="http://schemas.microsoft.com/office/drawing/2014/main" id="{D222BB82-1B0C-43E5-9198-87C8E76C29FE}"/>
              </a:ext>
            </a:extLst>
          </p:cNvPr>
          <p:cNvGraphicFramePr>
            <a:graphicFrameLocks/>
          </p:cNvGraphicFramePr>
          <p:nvPr>
            <p:extLst>
              <p:ext uri="{D42A27DB-BD31-4B8C-83A1-F6EECF244321}">
                <p14:modId xmlns:p14="http://schemas.microsoft.com/office/powerpoint/2010/main" val="4232736464"/>
              </p:ext>
            </p:extLst>
          </p:nvPr>
        </p:nvGraphicFramePr>
        <p:xfrm>
          <a:off x="385894" y="2200743"/>
          <a:ext cx="11310497" cy="28643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Table 22">
            <a:extLst>
              <a:ext uri="{FF2B5EF4-FFF2-40B4-BE49-F238E27FC236}">
                <a16:creationId xmlns:a16="http://schemas.microsoft.com/office/drawing/2014/main" id="{2637CEC4-4EEE-4A79-9B78-F7B9CB7597FC}"/>
              </a:ext>
            </a:extLst>
          </p:cNvPr>
          <p:cNvGraphicFramePr>
            <a:graphicFrameLocks noGrp="1"/>
          </p:cNvGraphicFramePr>
          <p:nvPr>
            <p:extLst>
              <p:ext uri="{D42A27DB-BD31-4B8C-83A1-F6EECF244321}">
                <p14:modId xmlns:p14="http://schemas.microsoft.com/office/powerpoint/2010/main" val="1649194327"/>
              </p:ext>
            </p:extLst>
          </p:nvPr>
        </p:nvGraphicFramePr>
        <p:xfrm>
          <a:off x="495609" y="5065053"/>
          <a:ext cx="11200777" cy="1079429"/>
        </p:xfrm>
        <a:graphic>
          <a:graphicData uri="http://schemas.openxmlformats.org/drawingml/2006/table">
            <a:tbl>
              <a:tblPr>
                <a:tableStyleId>{5C22544A-7EE6-4342-B048-85BDC9FD1C3A}</a:tableStyleId>
              </a:tblPr>
              <a:tblGrid>
                <a:gridCol w="1907629">
                  <a:extLst>
                    <a:ext uri="{9D8B030D-6E8A-4147-A177-3AD203B41FA5}">
                      <a16:colId xmlns:a16="http://schemas.microsoft.com/office/drawing/2014/main" val="1335168404"/>
                    </a:ext>
                  </a:extLst>
                </a:gridCol>
                <a:gridCol w="1032572">
                  <a:extLst>
                    <a:ext uri="{9D8B030D-6E8A-4147-A177-3AD203B41FA5}">
                      <a16:colId xmlns:a16="http://schemas.microsoft.com/office/drawing/2014/main" val="1653223473"/>
                    </a:ext>
                  </a:extLst>
                </a:gridCol>
                <a:gridCol w="1032572">
                  <a:extLst>
                    <a:ext uri="{9D8B030D-6E8A-4147-A177-3AD203B41FA5}">
                      <a16:colId xmlns:a16="http://schemas.microsoft.com/office/drawing/2014/main" val="1131673212"/>
                    </a:ext>
                  </a:extLst>
                </a:gridCol>
                <a:gridCol w="1032572">
                  <a:extLst>
                    <a:ext uri="{9D8B030D-6E8A-4147-A177-3AD203B41FA5}">
                      <a16:colId xmlns:a16="http://schemas.microsoft.com/office/drawing/2014/main" val="2086974885"/>
                    </a:ext>
                  </a:extLst>
                </a:gridCol>
                <a:gridCol w="1032572">
                  <a:extLst>
                    <a:ext uri="{9D8B030D-6E8A-4147-A177-3AD203B41FA5}">
                      <a16:colId xmlns:a16="http://schemas.microsoft.com/office/drawing/2014/main" val="2017218532"/>
                    </a:ext>
                  </a:extLst>
                </a:gridCol>
                <a:gridCol w="1032572">
                  <a:extLst>
                    <a:ext uri="{9D8B030D-6E8A-4147-A177-3AD203B41FA5}">
                      <a16:colId xmlns:a16="http://schemas.microsoft.com/office/drawing/2014/main" val="3700167717"/>
                    </a:ext>
                  </a:extLst>
                </a:gridCol>
                <a:gridCol w="1032572">
                  <a:extLst>
                    <a:ext uri="{9D8B030D-6E8A-4147-A177-3AD203B41FA5}">
                      <a16:colId xmlns:a16="http://schemas.microsoft.com/office/drawing/2014/main" val="68557311"/>
                    </a:ext>
                  </a:extLst>
                </a:gridCol>
                <a:gridCol w="1032572">
                  <a:extLst>
                    <a:ext uri="{9D8B030D-6E8A-4147-A177-3AD203B41FA5}">
                      <a16:colId xmlns:a16="http://schemas.microsoft.com/office/drawing/2014/main" val="2997978823"/>
                    </a:ext>
                  </a:extLst>
                </a:gridCol>
                <a:gridCol w="1032572">
                  <a:extLst>
                    <a:ext uri="{9D8B030D-6E8A-4147-A177-3AD203B41FA5}">
                      <a16:colId xmlns:a16="http://schemas.microsoft.com/office/drawing/2014/main" val="3820905497"/>
                    </a:ext>
                  </a:extLst>
                </a:gridCol>
                <a:gridCol w="1032572">
                  <a:extLst>
                    <a:ext uri="{9D8B030D-6E8A-4147-A177-3AD203B41FA5}">
                      <a16:colId xmlns:a16="http://schemas.microsoft.com/office/drawing/2014/main" val="939368730"/>
                    </a:ext>
                  </a:extLst>
                </a:gridCol>
              </a:tblGrid>
              <a:tr h="439349">
                <a:tc>
                  <a:txBody>
                    <a:bodyPr/>
                    <a:lstStyle/>
                    <a:p>
                      <a:r>
                        <a:rPr lang="en-GB" sz="1200" dirty="0">
                          <a:solidFill>
                            <a:schemeClr val="tx2"/>
                          </a:solidFill>
                          <a:latin typeface="+mj-lt"/>
                        </a:rPr>
                        <a:t>Held throughout</a:t>
                      </a:r>
                    </a:p>
                  </a:txBody>
                  <a:tcPr marL="0"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6.3%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6.3%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10.0%</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8.9%</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4.3%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3.5%</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5.2%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2.5%</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4.9%</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3201191"/>
                  </a:ext>
                </a:extLst>
              </a:tr>
              <a:tr h="469442">
                <a:tc>
                  <a:txBody>
                    <a:bodyPr/>
                    <a:lstStyle/>
                    <a:p>
                      <a:r>
                        <a:rPr lang="en-GB" sz="1200" dirty="0">
                          <a:solidFill>
                            <a:schemeClr val="tx2"/>
                          </a:solidFill>
                          <a:latin typeface="+mj-lt"/>
                        </a:rPr>
                        <a:t>Whole portfolio (including acquisitions, land &amp; developments)</a:t>
                      </a:r>
                    </a:p>
                  </a:txBody>
                  <a:tcPr marL="0" marR="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7.2%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6.3%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11.7%</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10.3%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5.7%</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4.2%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6.0%</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2.9%</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i="0" dirty="0">
                          <a:solidFill>
                            <a:schemeClr val="tx2"/>
                          </a:solidFill>
                          <a:latin typeface="Delta BQ Light" panose="02000503040000020003" pitchFamily="2" charset="0"/>
                        </a:rPr>
                        <a:t>4.0%</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602996"/>
                  </a:ext>
                </a:extLst>
              </a:tr>
            </a:tbl>
          </a:graphicData>
        </a:graphic>
      </p:graphicFrame>
      <p:sp>
        <p:nvSpPr>
          <p:cNvPr id="33" name="Content Placeholder 2">
            <a:extLst>
              <a:ext uri="{FF2B5EF4-FFF2-40B4-BE49-F238E27FC236}">
                <a16:creationId xmlns:a16="http://schemas.microsoft.com/office/drawing/2014/main" id="{16F7DF00-9299-43D7-BB73-133AA2977155}"/>
              </a:ext>
            </a:extLst>
          </p:cNvPr>
          <p:cNvSpPr txBox="1">
            <a:spLocks/>
          </p:cNvSpPr>
          <p:nvPr/>
        </p:nvSpPr>
        <p:spPr>
          <a:xfrm>
            <a:off x="3566220" y="1485245"/>
            <a:ext cx="3014932" cy="67346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62" dirty="0">
                <a:solidFill>
                  <a:srgbClr val="000000">
                    <a:lumMod val="65000"/>
                    <a:lumOff val="35000"/>
                  </a:srgbClr>
                </a:solidFill>
              </a:rPr>
              <a:t>UK</a:t>
            </a:r>
            <a:br>
              <a:rPr lang="en-US" sz="1862" dirty="0">
                <a:solidFill>
                  <a:srgbClr val="000000">
                    <a:lumMod val="65000"/>
                    <a:lumOff val="35000"/>
                  </a:srgbClr>
                </a:solidFill>
              </a:rPr>
            </a:br>
            <a:r>
              <a:rPr lang="en-US" sz="1862" dirty="0">
                <a:solidFill>
                  <a:srgbClr val="000000">
                    <a:lumMod val="65000"/>
                    <a:lumOff val="35000"/>
                  </a:srgbClr>
                </a:solidFill>
              </a:rPr>
              <a:t>+8.2%</a:t>
            </a:r>
          </a:p>
          <a:p>
            <a:endParaRPr lang="en-GB" sz="1600" dirty="0"/>
          </a:p>
        </p:txBody>
      </p:sp>
      <p:sp>
        <p:nvSpPr>
          <p:cNvPr id="34" name="Content Placeholder 2">
            <a:extLst>
              <a:ext uri="{FF2B5EF4-FFF2-40B4-BE49-F238E27FC236}">
                <a16:creationId xmlns:a16="http://schemas.microsoft.com/office/drawing/2014/main" id="{FED1F8C6-8F6B-4604-8347-45858BB88C61}"/>
              </a:ext>
            </a:extLst>
          </p:cNvPr>
          <p:cNvSpPr txBox="1">
            <a:spLocks/>
          </p:cNvSpPr>
          <p:nvPr/>
        </p:nvSpPr>
        <p:spPr>
          <a:xfrm>
            <a:off x="6671952" y="1485245"/>
            <a:ext cx="5024439" cy="67346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62" dirty="0">
                <a:solidFill>
                  <a:srgbClr val="000000">
                    <a:lumMod val="65000"/>
                    <a:lumOff val="35000"/>
                  </a:srgbClr>
                </a:solidFill>
              </a:rPr>
              <a:t>Continental Europe</a:t>
            </a:r>
            <a:br>
              <a:rPr lang="en-US" sz="1862" dirty="0">
                <a:solidFill>
                  <a:srgbClr val="000000">
                    <a:lumMod val="65000"/>
                    <a:lumOff val="35000"/>
                  </a:srgbClr>
                </a:solidFill>
              </a:rPr>
            </a:br>
            <a:r>
              <a:rPr lang="en-US" sz="1862" dirty="0">
                <a:solidFill>
                  <a:srgbClr val="000000">
                    <a:lumMod val="65000"/>
                    <a:lumOff val="35000"/>
                  </a:srgbClr>
                </a:solidFill>
              </a:rPr>
              <a:t>+5.2%</a:t>
            </a:r>
          </a:p>
          <a:p>
            <a:endParaRPr lang="en-GB" sz="1600" dirty="0"/>
          </a:p>
        </p:txBody>
      </p:sp>
      <p:cxnSp>
        <p:nvCxnSpPr>
          <p:cNvPr id="20" name="Straight Connector 19">
            <a:extLst>
              <a:ext uri="{FF2B5EF4-FFF2-40B4-BE49-F238E27FC236}">
                <a16:creationId xmlns:a16="http://schemas.microsoft.com/office/drawing/2014/main" id="{12B9E5DC-0E10-4565-BD0F-5EA81405EA55}"/>
              </a:ext>
            </a:extLst>
          </p:cNvPr>
          <p:cNvCxnSpPr>
            <a:cxnSpLocks/>
          </p:cNvCxnSpPr>
          <p:nvPr/>
        </p:nvCxnSpPr>
        <p:spPr>
          <a:xfrm flipV="1">
            <a:off x="3512850" y="1376363"/>
            <a:ext cx="0" cy="4681536"/>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B9FFE5E-292A-94F6-9CA5-AF76EAC7FF66}"/>
              </a:ext>
            </a:extLst>
          </p:cNvPr>
          <p:cNvSpPr txBox="1"/>
          <p:nvPr/>
        </p:nvSpPr>
        <p:spPr>
          <a:xfrm>
            <a:off x="406214" y="801351"/>
            <a:ext cx="5202171" cy="369332"/>
          </a:xfrm>
          <a:prstGeom prst="rect">
            <a:avLst/>
          </a:prstGeom>
          <a:noFill/>
        </p:spPr>
        <p:txBody>
          <a:bodyPr wrap="square" rtlCol="0">
            <a:spAutoFit/>
          </a:bodyPr>
          <a:lstStyle/>
          <a:p>
            <a:r>
              <a:rPr lang="en-GB" dirty="0"/>
              <a:t>Portfolio value at 30 June 2022: £20.5bn</a:t>
            </a:r>
          </a:p>
        </p:txBody>
      </p:sp>
    </p:spTree>
    <p:extLst>
      <p:ext uri="{BB962C8B-B14F-4D97-AF65-F5344CB8AC3E}">
        <p14:creationId xmlns:p14="http://schemas.microsoft.com/office/powerpoint/2010/main" val="261410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0A3075E4-9CEF-4FBC-9782-2EEEAD79F5C9}"/>
              </a:ext>
            </a:extLst>
          </p:cNvPr>
          <p:cNvGraphicFramePr>
            <a:graphicFrameLocks/>
          </p:cNvGraphicFramePr>
          <p:nvPr>
            <p:extLst>
              <p:ext uri="{D42A27DB-BD31-4B8C-83A1-F6EECF244321}">
                <p14:modId xmlns:p14="http://schemas.microsoft.com/office/powerpoint/2010/main" val="3898039474"/>
              </p:ext>
            </p:extLst>
          </p:nvPr>
        </p:nvGraphicFramePr>
        <p:xfrm>
          <a:off x="863601" y="1966381"/>
          <a:ext cx="6418506" cy="3917278"/>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6">
            <a:extLst>
              <a:ext uri="{FF2B5EF4-FFF2-40B4-BE49-F238E27FC236}">
                <a16:creationId xmlns:a16="http://schemas.microsoft.com/office/drawing/2014/main" id="{4A27CC79-FFD2-4EE3-AFB5-563F2B6A5852}"/>
              </a:ext>
            </a:extLst>
          </p:cNvPr>
          <p:cNvSpPr>
            <a:spLocks noGrp="1"/>
          </p:cNvSpPr>
          <p:nvPr>
            <p:ph type="title"/>
          </p:nvPr>
        </p:nvSpPr>
        <p:spPr/>
        <p:txBody>
          <a:bodyPr>
            <a:normAutofit/>
          </a:bodyPr>
          <a:lstStyle/>
          <a:p>
            <a:r>
              <a:rPr lang="en-US" dirty="0"/>
              <a:t>Driven by rental growth and asset management </a:t>
            </a:r>
            <a:endParaRPr lang="en-GB" dirty="0"/>
          </a:p>
        </p:txBody>
      </p:sp>
      <p:sp>
        <p:nvSpPr>
          <p:cNvPr id="3" name="Slide Number Placeholder 2">
            <a:extLst>
              <a:ext uri="{FF2B5EF4-FFF2-40B4-BE49-F238E27FC236}">
                <a16:creationId xmlns:a16="http://schemas.microsoft.com/office/drawing/2014/main" id="{C30AD76F-5BCD-442F-BC20-3202AA72E4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graphicFrame>
        <p:nvGraphicFramePr>
          <p:cNvPr id="17" name="Table 17">
            <a:extLst>
              <a:ext uri="{FF2B5EF4-FFF2-40B4-BE49-F238E27FC236}">
                <a16:creationId xmlns:a16="http://schemas.microsoft.com/office/drawing/2014/main" id="{B00F2BC9-95D9-4C37-A0AD-3AB9B4BFD3D5}"/>
              </a:ext>
            </a:extLst>
          </p:cNvPr>
          <p:cNvGraphicFramePr>
            <a:graphicFrameLocks noGrp="1"/>
          </p:cNvGraphicFramePr>
          <p:nvPr>
            <p:ph sz="quarter" idx="14"/>
            <p:extLst>
              <p:ext uri="{D42A27DB-BD31-4B8C-83A1-F6EECF244321}">
                <p14:modId xmlns:p14="http://schemas.microsoft.com/office/powerpoint/2010/main" val="1767421292"/>
              </p:ext>
            </p:extLst>
          </p:nvPr>
        </p:nvGraphicFramePr>
        <p:xfrm>
          <a:off x="7735221" y="1380560"/>
          <a:ext cx="3490516" cy="417727"/>
        </p:xfrm>
        <a:graphic>
          <a:graphicData uri="http://schemas.openxmlformats.org/drawingml/2006/table">
            <a:tbl>
              <a:tblPr firstRow="1" bandRow="1">
                <a:tableStyleId>{5C22544A-7EE6-4342-B048-85BDC9FD1C3A}</a:tableStyleId>
              </a:tblPr>
              <a:tblGrid>
                <a:gridCol w="3490516">
                  <a:extLst>
                    <a:ext uri="{9D8B030D-6E8A-4147-A177-3AD203B41FA5}">
                      <a16:colId xmlns:a16="http://schemas.microsoft.com/office/drawing/2014/main" val="2667229084"/>
                    </a:ext>
                  </a:extLst>
                </a:gridCol>
              </a:tblGrid>
              <a:tr h="417727">
                <a:tc>
                  <a:txBody>
                    <a:bodyPr/>
                    <a:lstStyle/>
                    <a:p>
                      <a:pPr algn="ctr"/>
                      <a:r>
                        <a:rPr lang="en-GB" dirty="0">
                          <a:solidFill>
                            <a:schemeClr val="tx2"/>
                          </a:solidFill>
                        </a:rPr>
                        <a:t>6 month ERV growth: 5.9%</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57937"/>
                  </a:ext>
                </a:extLst>
              </a:tr>
            </a:tbl>
          </a:graphicData>
        </a:graphic>
      </p:graphicFrame>
      <p:sp>
        <p:nvSpPr>
          <p:cNvPr id="13" name="TextBox 12">
            <a:extLst>
              <a:ext uri="{FF2B5EF4-FFF2-40B4-BE49-F238E27FC236}">
                <a16:creationId xmlns:a16="http://schemas.microsoft.com/office/drawing/2014/main" id="{D596C696-798F-483A-A6BC-FE275C920D95}"/>
              </a:ext>
            </a:extLst>
          </p:cNvPr>
          <p:cNvSpPr txBox="1"/>
          <p:nvPr/>
        </p:nvSpPr>
        <p:spPr>
          <a:xfrm>
            <a:off x="1086568" y="1391361"/>
            <a:ext cx="6094602" cy="378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2" b="1" i="0" u="none" strike="noStrike" kern="1200" cap="none" spc="0" normalizeH="0" baseline="0" noProof="0" dirty="0">
                <a:ln>
                  <a:noFill/>
                </a:ln>
                <a:solidFill>
                  <a:srgbClr val="6D6E71"/>
                </a:solidFill>
                <a:effectLst/>
                <a:uLnTx/>
                <a:uFillTx/>
                <a:latin typeface="Delta BQ Book"/>
                <a:ea typeface="+mn-ea"/>
                <a:cs typeface="+mn-cs"/>
              </a:rPr>
              <a:t>Property yield</a:t>
            </a:r>
            <a:r>
              <a:rPr kumimoji="0" lang="en-US" sz="1862" b="1" i="0" u="none" strike="noStrike" kern="1200" cap="none" spc="0" normalizeH="0" baseline="30000" noProof="0" dirty="0">
                <a:ln>
                  <a:noFill/>
                </a:ln>
                <a:solidFill>
                  <a:srgbClr val="6D6E71"/>
                </a:solidFill>
                <a:effectLst/>
                <a:uLnTx/>
                <a:uFillTx/>
                <a:latin typeface="Delta BQ Book"/>
                <a:ea typeface="+mn-ea"/>
                <a:cs typeface="+mn-cs"/>
              </a:rPr>
              <a:t>2</a:t>
            </a:r>
            <a:r>
              <a:rPr kumimoji="0" lang="en-US" sz="1862" b="1" i="0" u="none" strike="noStrike" kern="1200" cap="none" spc="0" normalizeH="0" baseline="0" noProof="0" dirty="0">
                <a:ln>
                  <a:noFill/>
                </a:ln>
                <a:solidFill>
                  <a:srgbClr val="6D6E71"/>
                </a:solidFill>
                <a:effectLst/>
                <a:uLnTx/>
                <a:uFillTx/>
                <a:latin typeface="Delta BQ Book"/>
                <a:ea typeface="+mn-ea"/>
                <a:cs typeface="+mn-cs"/>
              </a:rPr>
              <a:t>: 3.8%</a:t>
            </a:r>
          </a:p>
        </p:txBody>
      </p:sp>
      <p:sp>
        <p:nvSpPr>
          <p:cNvPr id="15" name="TextBox 14">
            <a:extLst>
              <a:ext uri="{FF2B5EF4-FFF2-40B4-BE49-F238E27FC236}">
                <a16:creationId xmlns:a16="http://schemas.microsoft.com/office/drawing/2014/main" id="{F056C682-C561-49F7-BB46-550BD22EBE3F}"/>
              </a:ext>
            </a:extLst>
          </p:cNvPr>
          <p:cNvSpPr txBox="1"/>
          <p:nvPr/>
        </p:nvSpPr>
        <p:spPr>
          <a:xfrm>
            <a:off x="1595804" y="6308725"/>
            <a:ext cx="90003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D6E71"/>
                </a:solidFill>
                <a:effectLst/>
                <a:uLnTx/>
                <a:uFillTx/>
                <a:latin typeface="Delta BQ Book"/>
                <a:ea typeface="+mn-ea"/>
                <a:cs typeface="+mn-cs"/>
              </a:rPr>
              <a:t>1 Yield on standing assets at 30 June 2022; ERV growth based on assets held throughout H1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D6E71"/>
                </a:solidFill>
                <a:effectLst/>
                <a:uLnTx/>
                <a:uFillTx/>
                <a:latin typeface="Delta BQ Book"/>
                <a:ea typeface="+mn-ea"/>
                <a:cs typeface="+mn-cs"/>
              </a:rPr>
              <a:t>2 Net true equivalent yield</a:t>
            </a:r>
          </a:p>
        </p:txBody>
      </p:sp>
      <p:graphicFrame>
        <p:nvGraphicFramePr>
          <p:cNvPr id="4" name="Table 3">
            <a:extLst>
              <a:ext uri="{FF2B5EF4-FFF2-40B4-BE49-F238E27FC236}">
                <a16:creationId xmlns:a16="http://schemas.microsoft.com/office/drawing/2014/main" id="{EBB5270A-BAFC-4A45-AD74-593BDA13B934}"/>
              </a:ext>
            </a:extLst>
          </p:cNvPr>
          <p:cNvGraphicFramePr>
            <a:graphicFrameLocks noGrp="1"/>
          </p:cNvGraphicFramePr>
          <p:nvPr>
            <p:extLst>
              <p:ext uri="{D42A27DB-BD31-4B8C-83A1-F6EECF244321}">
                <p14:modId xmlns:p14="http://schemas.microsoft.com/office/powerpoint/2010/main" val="2240841271"/>
              </p:ext>
            </p:extLst>
          </p:nvPr>
        </p:nvGraphicFramePr>
        <p:xfrm>
          <a:off x="8058831" y="3843383"/>
          <a:ext cx="2538412" cy="1547880"/>
        </p:xfrm>
        <a:graphic>
          <a:graphicData uri="http://schemas.openxmlformats.org/drawingml/2006/table">
            <a:tbl>
              <a:tblPr firstRow="1" bandRow="1">
                <a:tableStyleId>{5C22544A-7EE6-4342-B048-85BDC9FD1C3A}</a:tableStyleId>
              </a:tblPr>
              <a:tblGrid>
                <a:gridCol w="1269206">
                  <a:extLst>
                    <a:ext uri="{9D8B030D-6E8A-4147-A177-3AD203B41FA5}">
                      <a16:colId xmlns:a16="http://schemas.microsoft.com/office/drawing/2014/main" val="1734629491"/>
                    </a:ext>
                  </a:extLst>
                </a:gridCol>
                <a:gridCol w="1269206">
                  <a:extLst>
                    <a:ext uri="{9D8B030D-6E8A-4147-A177-3AD203B41FA5}">
                      <a16:colId xmlns:a16="http://schemas.microsoft.com/office/drawing/2014/main" val="2091115271"/>
                    </a:ext>
                  </a:extLst>
                </a:gridCol>
              </a:tblGrid>
              <a:tr h="386970">
                <a:tc>
                  <a:txBody>
                    <a:bodyPr/>
                    <a:lstStyle/>
                    <a:p>
                      <a:r>
                        <a:rPr lang="en-GB" sz="1200" b="0" kern="1200" dirty="0">
                          <a:solidFill>
                            <a:schemeClr val="tx1"/>
                          </a:solidFill>
                          <a:latin typeface="+mn-lt"/>
                          <a:ea typeface="+mn-ea"/>
                          <a:cs typeface="+mn-cs"/>
                        </a:rPr>
                        <a:t>+3.8%</a:t>
                      </a:r>
                    </a:p>
                  </a:txBody>
                  <a:tcPr anchor="ctr">
                    <a:lnT w="12700" cap="flat" cmpd="sng" algn="ctr">
                      <a:solidFill>
                        <a:schemeClr val="bg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rowSpan="4">
                  <a:txBody>
                    <a:bodyPr/>
                    <a:lstStyle/>
                    <a:p>
                      <a:pPr algn="ctr"/>
                      <a:r>
                        <a:rPr lang="en-GB" sz="1800" b="1" dirty="0">
                          <a:solidFill>
                            <a:schemeClr val="tx2"/>
                          </a:solidFill>
                        </a:rPr>
                        <a:t>Cont. </a:t>
                      </a:r>
                      <a:br>
                        <a:rPr lang="en-GB" sz="1800" b="1" dirty="0">
                          <a:solidFill>
                            <a:schemeClr val="tx2"/>
                          </a:solidFill>
                        </a:rPr>
                      </a:br>
                      <a:r>
                        <a:rPr lang="en-GB" sz="1800" b="1" dirty="0">
                          <a:solidFill>
                            <a:schemeClr val="tx2"/>
                          </a:solidFill>
                        </a:rPr>
                        <a:t>Eur:  +3.6%</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b="0" dirty="0">
                        <a:solidFill>
                          <a:schemeClr val="tx2"/>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0" dirty="0">
                          <a:solidFill>
                            <a:schemeClr val="tx2"/>
                          </a:solidFill>
                        </a:rPr>
                        <a:t>H1 2021: +1.5%</a:t>
                      </a:r>
                    </a:p>
                    <a:p>
                      <a:pPr algn="ctr"/>
                      <a:endParaRPr lang="en-GB" sz="1800" b="1" dirty="0">
                        <a:solidFill>
                          <a:schemeClr val="bg2"/>
                        </a:solidFill>
                      </a:endParaRP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45832499"/>
                  </a:ext>
                </a:extLst>
              </a:tr>
              <a:tr h="386970">
                <a:tc>
                  <a:txBody>
                    <a:bodyPr/>
                    <a:lstStyle/>
                    <a:p>
                      <a:r>
                        <a:rPr lang="en-GB" sz="1200" kern="1200" dirty="0">
                          <a:solidFill>
                            <a:schemeClr val="tx1"/>
                          </a:solidFill>
                          <a:latin typeface="+mn-lt"/>
                          <a:ea typeface="+mn-ea"/>
                          <a:cs typeface="+mn-cs"/>
                        </a:rPr>
                        <a:t>+3.2%</a:t>
                      </a:r>
                    </a:p>
                  </a:txBody>
                  <a:tcPr anchor="ct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pPr algn="l"/>
                      <a:endParaRPr lang="en-GB" sz="1200" dirty="0">
                        <a:solidFill>
                          <a:schemeClr val="bg2"/>
                        </a:solidFill>
                      </a:endParaRPr>
                    </a:p>
                  </a:txBody>
                  <a:tcPr anchor="ct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578980196"/>
                  </a:ext>
                </a:extLst>
              </a:tr>
              <a:tr h="386970">
                <a:tc>
                  <a:txBody>
                    <a:bodyPr/>
                    <a:lstStyle/>
                    <a:p>
                      <a:r>
                        <a:rPr lang="en-GB" sz="1200" kern="1200" dirty="0">
                          <a:solidFill>
                            <a:schemeClr val="tx1"/>
                          </a:solidFill>
                          <a:latin typeface="+mn-lt"/>
                          <a:ea typeface="+mn-ea"/>
                          <a:cs typeface="+mn-cs"/>
                        </a:rPr>
                        <a:t>+1.8%</a:t>
                      </a:r>
                    </a:p>
                  </a:txBody>
                  <a:tcPr anchor="ct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pPr algn="l"/>
                      <a:endParaRPr lang="en-GB" sz="1200" dirty="0">
                        <a:solidFill>
                          <a:schemeClr val="bg2"/>
                        </a:solidFill>
                      </a:endParaRPr>
                    </a:p>
                  </a:txBody>
                  <a:tcPr anchor="ct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69547923"/>
                  </a:ext>
                </a:extLst>
              </a:tr>
              <a:tr h="386970">
                <a:tc>
                  <a:txBody>
                    <a:bodyPr/>
                    <a:lstStyle/>
                    <a:p>
                      <a:r>
                        <a:rPr lang="en-GB" sz="1200" kern="1200" dirty="0">
                          <a:solidFill>
                            <a:schemeClr val="tx1"/>
                          </a:solidFill>
                          <a:latin typeface="+mn-lt"/>
                          <a:ea typeface="+mn-ea"/>
                          <a:cs typeface="+mn-cs"/>
                        </a:rPr>
                        <a:t>+4.6%</a:t>
                      </a:r>
                    </a:p>
                  </a:txBody>
                  <a:tcPr anchor="ctr">
                    <a:lnT w="6350" cap="flat" cmpd="sng" algn="ctr">
                      <a:solidFill>
                        <a:schemeClr val="bg1">
                          <a:lumMod val="6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pPr algn="l"/>
                      <a:endParaRPr lang="en-GB" sz="1200" dirty="0">
                        <a:solidFill>
                          <a:schemeClr val="bg2"/>
                        </a:solidFill>
                      </a:endParaRPr>
                    </a:p>
                  </a:txBody>
                  <a:tcPr anchor="ctr">
                    <a:lnT w="6350" cap="flat" cmpd="sng" algn="ctr">
                      <a:solidFill>
                        <a:schemeClr val="bg1">
                          <a:lumMod val="6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583368641"/>
                  </a:ext>
                </a:extLst>
              </a:tr>
            </a:tbl>
          </a:graphicData>
        </a:graphic>
      </p:graphicFrame>
      <p:graphicFrame>
        <p:nvGraphicFramePr>
          <p:cNvPr id="5" name="Table 4">
            <a:extLst>
              <a:ext uri="{FF2B5EF4-FFF2-40B4-BE49-F238E27FC236}">
                <a16:creationId xmlns:a16="http://schemas.microsoft.com/office/drawing/2014/main" id="{9B743585-F0C0-4B91-8AA4-84045D18BB77}"/>
              </a:ext>
            </a:extLst>
          </p:cNvPr>
          <p:cNvGraphicFramePr>
            <a:graphicFrameLocks noGrp="1"/>
          </p:cNvGraphicFramePr>
          <p:nvPr>
            <p:extLst>
              <p:ext uri="{D42A27DB-BD31-4B8C-83A1-F6EECF244321}">
                <p14:modId xmlns:p14="http://schemas.microsoft.com/office/powerpoint/2010/main" val="1716987105"/>
              </p:ext>
            </p:extLst>
          </p:nvPr>
        </p:nvGraphicFramePr>
        <p:xfrm>
          <a:off x="8034662" y="2150877"/>
          <a:ext cx="2538412" cy="1086918"/>
        </p:xfrm>
        <a:graphic>
          <a:graphicData uri="http://schemas.openxmlformats.org/drawingml/2006/table">
            <a:tbl>
              <a:tblPr firstRow="1" bandRow="1">
                <a:tableStyleId>{5C22544A-7EE6-4342-B048-85BDC9FD1C3A}</a:tableStyleId>
              </a:tblPr>
              <a:tblGrid>
                <a:gridCol w="1269206">
                  <a:extLst>
                    <a:ext uri="{9D8B030D-6E8A-4147-A177-3AD203B41FA5}">
                      <a16:colId xmlns:a16="http://schemas.microsoft.com/office/drawing/2014/main" val="2733945204"/>
                    </a:ext>
                  </a:extLst>
                </a:gridCol>
                <a:gridCol w="1269206">
                  <a:extLst>
                    <a:ext uri="{9D8B030D-6E8A-4147-A177-3AD203B41FA5}">
                      <a16:colId xmlns:a16="http://schemas.microsoft.com/office/drawing/2014/main" val="1434237192"/>
                    </a:ext>
                  </a:extLst>
                </a:gridCol>
              </a:tblGrid>
              <a:tr h="362306">
                <a:tc>
                  <a:txBody>
                    <a:bodyPr/>
                    <a:lstStyle/>
                    <a:p>
                      <a:r>
                        <a:rPr lang="en-GB" sz="1200" b="0" kern="1200" dirty="0">
                          <a:solidFill>
                            <a:schemeClr val="tx1"/>
                          </a:solidFill>
                          <a:latin typeface="+mn-lt"/>
                          <a:ea typeface="+mn-ea"/>
                          <a:cs typeface="+mn-cs"/>
                        </a:rPr>
                        <a:t>+6.3%</a:t>
                      </a:r>
                    </a:p>
                  </a:txBody>
                  <a:tcPr anchor="ctr">
                    <a:lnT w="12700" cap="flat" cmpd="sng" algn="ctr">
                      <a:solidFill>
                        <a:schemeClr val="bg2"/>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rowSpan="3">
                  <a:txBody>
                    <a:bodyPr/>
                    <a:lstStyle/>
                    <a:p>
                      <a:pPr algn="ctr"/>
                      <a:r>
                        <a:rPr lang="en-GB" sz="1800" b="1" dirty="0">
                          <a:solidFill>
                            <a:schemeClr val="tx2"/>
                          </a:solidFill>
                        </a:rPr>
                        <a:t>UK:</a:t>
                      </a:r>
                    </a:p>
                    <a:p>
                      <a:pPr algn="ctr"/>
                      <a:r>
                        <a:rPr lang="en-GB" sz="1800" b="0" dirty="0">
                          <a:solidFill>
                            <a:schemeClr val="tx2"/>
                          </a:solidFill>
                        </a:rPr>
                        <a:t>+7.3%</a:t>
                      </a:r>
                    </a:p>
                    <a:p>
                      <a:pPr algn="ctr"/>
                      <a:endParaRPr lang="en-GB" sz="1000" b="0" dirty="0">
                        <a:solidFill>
                          <a:schemeClr val="tx2"/>
                        </a:solidFill>
                      </a:endParaRPr>
                    </a:p>
                    <a:p>
                      <a:pPr algn="ctr"/>
                      <a:r>
                        <a:rPr lang="en-GB" sz="1000" b="0" dirty="0">
                          <a:solidFill>
                            <a:schemeClr val="tx2"/>
                          </a:solidFill>
                        </a:rPr>
                        <a:t>H1 2021: +3.6%</a:t>
                      </a: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76633599"/>
                  </a:ext>
                </a:extLst>
              </a:tr>
              <a:tr h="362306">
                <a:tc>
                  <a:txBody>
                    <a:bodyPr/>
                    <a:lstStyle/>
                    <a:p>
                      <a:r>
                        <a:rPr lang="en-GB" sz="1200" kern="1200" dirty="0">
                          <a:solidFill>
                            <a:schemeClr val="tx1"/>
                          </a:solidFill>
                          <a:latin typeface="+mn-lt"/>
                          <a:ea typeface="+mn-ea"/>
                          <a:cs typeface="+mn-cs"/>
                        </a:rPr>
                        <a:t>+9.8%</a:t>
                      </a:r>
                    </a:p>
                  </a:txBody>
                  <a:tcPr anchor="ct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vMerge="1">
                  <a:txBody>
                    <a:bodyPr/>
                    <a:lstStyle/>
                    <a:p>
                      <a:pPr algn="ctr"/>
                      <a:endParaRPr lang="en-GB" sz="1800" b="0" dirty="0">
                        <a:solidFill>
                          <a:schemeClr val="bg2"/>
                        </a:solidFill>
                      </a:endParaRPr>
                    </a:p>
                  </a:txBody>
                  <a:tcPr anchor="ct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51343534"/>
                  </a:ext>
                </a:extLst>
              </a:tr>
              <a:tr h="362306">
                <a:tc>
                  <a:txBody>
                    <a:bodyPr/>
                    <a:lstStyle/>
                    <a:p>
                      <a:r>
                        <a:rPr lang="en-GB" sz="1200" kern="1200" dirty="0">
                          <a:solidFill>
                            <a:schemeClr val="tx1"/>
                          </a:solidFill>
                          <a:latin typeface="+mn-lt"/>
                          <a:ea typeface="+mn-ea"/>
                          <a:cs typeface="+mn-cs"/>
                        </a:rPr>
                        <a:t>+7.0%</a:t>
                      </a:r>
                      <a:endParaRPr lang="en-GB" sz="1200" kern="1200" baseline="30000" dirty="0">
                        <a:solidFill>
                          <a:schemeClr val="tx1"/>
                        </a:solidFill>
                        <a:latin typeface="+mn-lt"/>
                        <a:ea typeface="+mn-ea"/>
                        <a:cs typeface="+mn-cs"/>
                      </a:endParaRPr>
                    </a:p>
                  </a:txBody>
                  <a:tcPr anchor="ctr">
                    <a:lnT w="6350" cap="flat" cmpd="sng" algn="ctr">
                      <a:solidFill>
                        <a:schemeClr val="bg1">
                          <a:lumMod val="6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vMerge="1">
                  <a:txBody>
                    <a:bodyPr/>
                    <a:lstStyle/>
                    <a:p>
                      <a:pPr algn="ctr"/>
                      <a:endParaRPr lang="en-GB" sz="1800" b="0" dirty="0">
                        <a:solidFill>
                          <a:schemeClr val="bg2"/>
                        </a:solidFill>
                      </a:endParaRPr>
                    </a:p>
                  </a:txBody>
                  <a:tcPr anchor="ct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44317775"/>
                  </a:ext>
                </a:extLst>
              </a:tr>
            </a:tbl>
          </a:graphicData>
        </a:graphic>
      </p:graphicFrame>
      <p:sp>
        <p:nvSpPr>
          <p:cNvPr id="14" name="TextBox 13">
            <a:extLst>
              <a:ext uri="{FF2B5EF4-FFF2-40B4-BE49-F238E27FC236}">
                <a16:creationId xmlns:a16="http://schemas.microsoft.com/office/drawing/2014/main" id="{A1A2D480-1BD0-4138-8468-D0D4AA279392}"/>
              </a:ext>
            </a:extLst>
          </p:cNvPr>
          <p:cNvSpPr txBox="1"/>
          <p:nvPr/>
        </p:nvSpPr>
        <p:spPr>
          <a:xfrm>
            <a:off x="8535911" y="1766453"/>
            <a:ext cx="15842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D6E71"/>
                </a:solidFill>
                <a:effectLst/>
                <a:uLnTx/>
                <a:uFillTx/>
                <a:latin typeface="Delta BQ Book"/>
                <a:ea typeface="+mn-ea"/>
                <a:cs typeface="+mn-cs"/>
              </a:rPr>
              <a:t>H1 2021: 2.8%</a:t>
            </a:r>
          </a:p>
        </p:txBody>
      </p:sp>
      <p:sp>
        <p:nvSpPr>
          <p:cNvPr id="24" name="TextBox 23">
            <a:extLst>
              <a:ext uri="{FF2B5EF4-FFF2-40B4-BE49-F238E27FC236}">
                <a16:creationId xmlns:a16="http://schemas.microsoft.com/office/drawing/2014/main" id="{A9381C26-7447-45F4-B9F6-7554B0410FF4}"/>
              </a:ext>
            </a:extLst>
          </p:cNvPr>
          <p:cNvSpPr txBox="1"/>
          <p:nvPr/>
        </p:nvSpPr>
        <p:spPr>
          <a:xfrm>
            <a:off x="3162910" y="1766453"/>
            <a:ext cx="194052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D6E71"/>
                </a:solidFill>
                <a:effectLst/>
                <a:uLnTx/>
                <a:uFillTx/>
                <a:latin typeface="Delta BQ Book"/>
                <a:ea typeface="+mn-ea"/>
                <a:cs typeface="+mn-cs"/>
              </a:rPr>
              <a:t>31 December 2021: 3.8%</a:t>
            </a:r>
          </a:p>
        </p:txBody>
      </p:sp>
    </p:spTree>
    <p:extLst>
      <p:ext uri="{BB962C8B-B14F-4D97-AF65-F5344CB8AC3E}">
        <p14:creationId xmlns:p14="http://schemas.microsoft.com/office/powerpoint/2010/main" val="3729967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F8EB-9835-4154-8DBD-FB396DD75A65}"/>
              </a:ext>
            </a:extLst>
          </p:cNvPr>
          <p:cNvSpPr>
            <a:spLocks noGrp="1"/>
          </p:cNvSpPr>
          <p:nvPr>
            <p:ph type="title"/>
          </p:nvPr>
        </p:nvSpPr>
        <p:spPr/>
        <p:txBody>
          <a:bodyPr/>
          <a:lstStyle/>
          <a:p>
            <a:r>
              <a:rPr lang="en-US" dirty="0"/>
              <a:t>£2.1BN</a:t>
            </a:r>
            <a:r>
              <a:rPr lang="en-US" baseline="30000" dirty="0"/>
              <a:t>1</a:t>
            </a:r>
            <a:r>
              <a:rPr lang="en-US" dirty="0"/>
              <a:t> of </a:t>
            </a:r>
            <a:r>
              <a:rPr lang="en-US" dirty="0" err="1"/>
              <a:t>neW</a:t>
            </a:r>
            <a:r>
              <a:rPr lang="en-US" dirty="0"/>
              <a:t> financing from diverse sources</a:t>
            </a:r>
            <a:endParaRPr lang="en-GB" dirty="0"/>
          </a:p>
        </p:txBody>
      </p:sp>
      <p:sp>
        <p:nvSpPr>
          <p:cNvPr id="3" name="Slide Number Placeholder 2">
            <a:extLst>
              <a:ext uri="{FF2B5EF4-FFF2-40B4-BE49-F238E27FC236}">
                <a16:creationId xmlns:a16="http://schemas.microsoft.com/office/drawing/2014/main" id="{157B7A81-17FE-4910-8BF4-B8994BE396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graphicFrame>
        <p:nvGraphicFramePr>
          <p:cNvPr id="8" name="Content Placeholder 7">
            <a:extLst>
              <a:ext uri="{FF2B5EF4-FFF2-40B4-BE49-F238E27FC236}">
                <a16:creationId xmlns:a16="http://schemas.microsoft.com/office/drawing/2014/main" id="{7703492F-5D7F-42E1-AE19-A8EFCFB48389}"/>
              </a:ext>
            </a:extLst>
          </p:cNvPr>
          <p:cNvGraphicFramePr>
            <a:graphicFrameLocks noGrp="1"/>
          </p:cNvGraphicFramePr>
          <p:nvPr>
            <p:ph idx="1"/>
            <p:extLst>
              <p:ext uri="{D42A27DB-BD31-4B8C-83A1-F6EECF244321}">
                <p14:modId xmlns:p14="http://schemas.microsoft.com/office/powerpoint/2010/main" val="1176428513"/>
              </p:ext>
            </p:extLst>
          </p:nvPr>
        </p:nvGraphicFramePr>
        <p:xfrm>
          <a:off x="481012" y="1205905"/>
          <a:ext cx="11379027" cy="4765610"/>
        </p:xfrm>
        <a:graphic>
          <a:graphicData uri="http://schemas.openxmlformats.org/drawingml/2006/table">
            <a:tbl>
              <a:tblPr>
                <a:tableStyleId>{5C22544A-7EE6-4342-B048-85BDC9FD1C3A}</a:tableStyleId>
              </a:tblPr>
              <a:tblGrid>
                <a:gridCol w="3932221">
                  <a:extLst>
                    <a:ext uri="{9D8B030D-6E8A-4147-A177-3AD203B41FA5}">
                      <a16:colId xmlns:a16="http://schemas.microsoft.com/office/drawing/2014/main" val="20000"/>
                    </a:ext>
                  </a:extLst>
                </a:gridCol>
                <a:gridCol w="7446806">
                  <a:extLst>
                    <a:ext uri="{9D8B030D-6E8A-4147-A177-3AD203B41FA5}">
                      <a16:colId xmlns:a16="http://schemas.microsoft.com/office/drawing/2014/main" val="20001"/>
                    </a:ext>
                  </a:extLst>
                </a:gridCol>
              </a:tblGrid>
              <a:tr h="945981">
                <a:tc>
                  <a:txBody>
                    <a:bodyPr/>
                    <a:lstStyle/>
                    <a:p>
                      <a:pPr marL="0" marR="0" lvl="0" indent="0" algn="l" defTabSz="914400" rtl="0" eaLnBrk="1" fontAlgn="auto" latinLnBrk="0" hangingPunct="1">
                        <a:lnSpc>
                          <a:spcPct val="0"/>
                        </a:lnSpc>
                        <a:spcBef>
                          <a:spcPts val="0"/>
                        </a:spcBef>
                        <a:spcAft>
                          <a:spcPts val="0"/>
                        </a:spcAft>
                        <a:buClrTx/>
                        <a:buSzTx/>
                        <a:buFont typeface="Arial" panose="020B0604020202020204" pitchFamily="34" charset="0"/>
                        <a:buNone/>
                        <a:tabLst/>
                        <a:defRPr/>
                      </a:pPr>
                      <a:r>
                        <a:rPr lang="en-GB" sz="1800" kern="1200" dirty="0">
                          <a:solidFill>
                            <a:schemeClr val="bg2"/>
                          </a:solidFill>
                          <a:latin typeface="+mn-lt"/>
                          <a:ea typeface="+mn-ea"/>
                          <a:cs typeface="+mn-cs"/>
                        </a:rPr>
                        <a:t>SEGRO EMTN programme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400" b="0" baseline="0" dirty="0">
                          <a:solidFill>
                            <a:schemeClr val="tx1"/>
                          </a:solidFill>
                          <a:latin typeface="Delta BQ Light" panose="02000503040000020003" pitchFamily="50" charset="0"/>
                        </a:rPr>
                        <a:t>€1.15bn green notes issued</a:t>
                      </a: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2F2F2"/>
                    </a:solidFill>
                  </a:tcPr>
                </a:tc>
                <a:tc>
                  <a:txBody>
                    <a:bodyPr/>
                    <a:lstStyle/>
                    <a:p>
                      <a:pPr marL="92075" indent="0" algn="l" defTabSz="914400" rtl="0" eaLnBrk="1" latinLnBrk="0" hangingPunct="1">
                        <a:spcAft>
                          <a:spcPts val="0"/>
                        </a:spcAft>
                        <a:buFont typeface="Arial" panose="020B0604020202020204" pitchFamily="34" charset="0"/>
                        <a:buNone/>
                      </a:pPr>
                      <a:r>
                        <a:rPr lang="en-GB" sz="1600" kern="1200" baseline="0" dirty="0">
                          <a:solidFill>
                            <a:schemeClr val="tx1"/>
                          </a:solidFill>
                          <a:latin typeface="+mn-lt"/>
                          <a:ea typeface="+mn-ea"/>
                          <a:cs typeface="+mn-cs"/>
                        </a:rPr>
                        <a:t>€650m 1.250% fixed coupon, due 2026</a:t>
                      </a:r>
                    </a:p>
                    <a:p>
                      <a:pPr marL="92075" indent="0" algn="l" defTabSz="914400" rtl="0" eaLnBrk="1" latinLnBrk="0" hangingPunct="1">
                        <a:spcAft>
                          <a:spcPts val="0"/>
                        </a:spcAft>
                        <a:buFont typeface="Arial" panose="020B0604020202020204" pitchFamily="34" charset="0"/>
                        <a:buNone/>
                      </a:pPr>
                      <a:r>
                        <a:rPr lang="en-GB" sz="1600" kern="1200" baseline="0" dirty="0">
                          <a:solidFill>
                            <a:schemeClr val="tx1"/>
                          </a:solidFill>
                          <a:latin typeface="+mn-lt"/>
                          <a:ea typeface="+mn-ea"/>
                          <a:cs typeface="+mn-cs"/>
                        </a:rPr>
                        <a:t>€500m 1.875% fixed coupon, due 2030</a:t>
                      </a:r>
                    </a:p>
                  </a:txBody>
                  <a:tcPr marL="0" marR="0"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12060616"/>
                  </a:ext>
                </a:extLst>
              </a:tr>
              <a:tr h="945981">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800" kern="1200" dirty="0">
                          <a:solidFill>
                            <a:schemeClr val="bg2"/>
                          </a:solidFill>
                          <a:latin typeface="+mn-lt"/>
                          <a:ea typeface="+mn-ea"/>
                          <a:cs typeface="+mn-cs"/>
                        </a:rPr>
                        <a:t>SEGRO US private placement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Delta BQ Light" panose="02000503040000020003" pitchFamily="50" charset="0"/>
                        </a:rPr>
                        <a:t>€225m of new long-term debt arranged</a:t>
                      </a: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2F2F2"/>
                    </a:solidFill>
                  </a:tcPr>
                </a:tc>
                <a:tc>
                  <a:txBody>
                    <a:bodyPr/>
                    <a:lstStyle/>
                    <a:p>
                      <a:pPr marL="92075" indent="0" algn="l" defTabSz="914400" rtl="0" eaLnBrk="1" latinLnBrk="0" hangingPunct="1">
                        <a:spcAft>
                          <a:spcPts val="0"/>
                        </a:spcAft>
                        <a:buFont typeface="Arial" panose="020B0604020202020204" pitchFamily="34" charset="0"/>
                        <a:buNone/>
                      </a:pPr>
                      <a:r>
                        <a:rPr lang="en-GB" sz="1600" kern="1200" baseline="0" dirty="0">
                          <a:solidFill>
                            <a:schemeClr val="tx1"/>
                          </a:solidFill>
                          <a:latin typeface="+mn-lt"/>
                          <a:ea typeface="+mn-ea"/>
                          <a:cs typeface="+mn-cs"/>
                        </a:rPr>
                        <a:t>€50m 3.87% fixed coupon, due 2037</a:t>
                      </a:r>
                    </a:p>
                    <a:p>
                      <a:pPr marL="92075" indent="0" algn="l" defTabSz="914400" rtl="0" eaLnBrk="1" latinLnBrk="0" hangingPunct="1">
                        <a:spcAft>
                          <a:spcPts val="0"/>
                        </a:spcAft>
                        <a:buFont typeface="Arial" panose="020B0604020202020204" pitchFamily="34" charset="0"/>
                        <a:buNone/>
                      </a:pPr>
                      <a:r>
                        <a:rPr lang="en-GB" sz="1600" kern="1200" baseline="0" dirty="0">
                          <a:solidFill>
                            <a:schemeClr val="tx1"/>
                          </a:solidFill>
                          <a:latin typeface="+mn-lt"/>
                          <a:ea typeface="+mn-ea"/>
                          <a:cs typeface="+mn-cs"/>
                        </a:rPr>
                        <a:t>€175m 4.14% fixed coupon, due 2042</a:t>
                      </a:r>
                    </a:p>
                  </a:txBody>
                  <a:tcPr marL="0" marR="0"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89437169"/>
                  </a:ext>
                </a:extLst>
              </a:tr>
              <a:tr h="945981">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800" kern="1200" dirty="0">
                          <a:solidFill>
                            <a:schemeClr val="bg2"/>
                          </a:solidFill>
                          <a:latin typeface="+mn-lt"/>
                          <a:ea typeface="+mn-ea"/>
                          <a:cs typeface="+mn-cs"/>
                        </a:rPr>
                        <a:t>SEGRO Term Loan Facility</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Delta BQ Light" panose="02000503040000020003" pitchFamily="50" charset="0"/>
                        </a:rPr>
                        <a:t>€1.0bn multicurrency facility</a:t>
                      </a: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2F2F2"/>
                    </a:solidFill>
                  </a:tcPr>
                </a:tc>
                <a:tc>
                  <a:txBody>
                    <a:bodyPr/>
                    <a:lstStyle/>
                    <a:p>
                      <a:pPr marL="92075" indent="0" algn="l" defTabSz="914400" rtl="0" eaLnBrk="1" latinLnBrk="0" hangingPunct="1">
                        <a:spcAft>
                          <a:spcPts val="0"/>
                        </a:spcAft>
                        <a:buFont typeface="Arial" panose="020B0604020202020204" pitchFamily="34" charset="0"/>
                        <a:buNone/>
                      </a:pPr>
                      <a:r>
                        <a:rPr lang="en-GB" sz="1600" kern="1200" baseline="0" dirty="0">
                          <a:solidFill>
                            <a:schemeClr val="tx1"/>
                          </a:solidFill>
                          <a:latin typeface="+mn-lt"/>
                          <a:ea typeface="+mn-ea"/>
                          <a:cs typeface="+mn-cs"/>
                        </a:rPr>
                        <a:t>2-year facility to provide additional liquidity to support SEGRO’s acquisition pipeline</a:t>
                      </a:r>
                      <a:endParaRPr lang="en-US" sz="1600" kern="1200" baseline="0" dirty="0">
                        <a:solidFill>
                          <a:schemeClr val="tx1"/>
                        </a:solidFill>
                        <a:latin typeface="+mn-lt"/>
                        <a:ea typeface="+mn-ea"/>
                        <a:cs typeface="+mn-cs"/>
                      </a:endParaRPr>
                    </a:p>
                  </a:txBody>
                  <a:tcPr marL="0" marR="0"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673401374"/>
                  </a:ext>
                </a:extLst>
              </a:tr>
              <a:tr h="945981">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800" kern="1200" dirty="0">
                          <a:solidFill>
                            <a:schemeClr val="bg2"/>
                          </a:solidFill>
                          <a:latin typeface="+mn-lt"/>
                          <a:ea typeface="+mn-ea"/>
                          <a:cs typeface="+mn-cs"/>
                        </a:rPr>
                        <a:t>SELP bilateral RCFs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baseline="0" dirty="0">
                          <a:solidFill>
                            <a:schemeClr val="tx1"/>
                          </a:solidFill>
                          <a:latin typeface="Delta BQ Light" panose="02000503040000020003" pitchFamily="50" charset="0"/>
                        </a:rPr>
                        <a:t>€100m additional committed facility</a:t>
                      </a: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2F2F2"/>
                    </a:solidFill>
                  </a:tcPr>
                </a:tc>
                <a:tc>
                  <a:txBody>
                    <a:bodyPr/>
                    <a:lstStyle/>
                    <a:p>
                      <a:pPr marL="92075" indent="0" algn="l" defTabSz="914400" rtl="0" eaLnBrk="1" latinLnBrk="0" hangingPunct="1">
                        <a:spcAft>
                          <a:spcPts val="0"/>
                        </a:spcAft>
                        <a:buFont typeface="Arial" panose="020B0604020202020204" pitchFamily="34" charset="0"/>
                        <a:buNone/>
                      </a:pPr>
                      <a:r>
                        <a:rPr lang="en-GB" sz="1600" kern="1200" baseline="0" dirty="0">
                          <a:solidFill>
                            <a:schemeClr val="tx1"/>
                          </a:solidFill>
                          <a:latin typeface="+mn-lt"/>
                          <a:ea typeface="+mn-ea"/>
                          <a:cs typeface="+mn-cs"/>
                        </a:rPr>
                        <a:t>New bilateral facility conformed to existing syndicated RCF                                     Total</a:t>
                      </a:r>
                      <a:r>
                        <a:rPr lang="en-US" sz="1600" kern="1200" baseline="0" dirty="0">
                          <a:solidFill>
                            <a:schemeClr val="tx1"/>
                          </a:solidFill>
                          <a:latin typeface="+mn-lt"/>
                          <a:ea typeface="+mn-ea"/>
                          <a:cs typeface="+mn-cs"/>
                        </a:rPr>
                        <a:t> SELP RCF €600m, maturity 2026</a:t>
                      </a:r>
                    </a:p>
                  </a:txBody>
                  <a:tcPr marL="0" marR="0"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293549317"/>
                  </a:ext>
                </a:extLst>
              </a:tr>
              <a:tr h="98168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800" kern="1200" dirty="0">
                          <a:solidFill>
                            <a:schemeClr val="bg2"/>
                          </a:solidFill>
                          <a:latin typeface="+mn-lt"/>
                          <a:ea typeface="+mn-ea"/>
                          <a:cs typeface="+mn-cs"/>
                        </a:rPr>
                        <a:t>SEGRO bank facilities extended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400" b="0" kern="1200" baseline="0" dirty="0">
                          <a:solidFill>
                            <a:schemeClr val="tx1"/>
                          </a:solidFill>
                          <a:latin typeface="Delta BQ Light" panose="02000503040000020003" pitchFamily="50" charset="0"/>
                          <a:ea typeface="+mn-ea"/>
                          <a:cs typeface="+mn-cs"/>
                        </a:rPr>
                        <a:t>€1.2bn facilities</a:t>
                      </a:r>
                    </a:p>
                  </a:txBody>
                  <a:tcPr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2F2F2"/>
                    </a:solidFill>
                  </a:tcPr>
                </a:tc>
                <a:tc>
                  <a:txBody>
                    <a:bodyPr/>
                    <a:lstStyle/>
                    <a:p>
                      <a:pPr marL="92075" indent="0" algn="l" defTabSz="914400" rtl="0" eaLnBrk="1" latinLnBrk="0" hangingPunct="1">
                        <a:spcAft>
                          <a:spcPts val="0"/>
                        </a:spcAft>
                        <a:buFont typeface="Arial" panose="020B0604020202020204" pitchFamily="34" charset="0"/>
                        <a:buNone/>
                      </a:pPr>
                      <a:endParaRPr lang="en-GB" sz="1600" kern="1200" baseline="0" dirty="0">
                        <a:solidFill>
                          <a:schemeClr val="tx1"/>
                        </a:solidFill>
                        <a:latin typeface="+mn-lt"/>
                        <a:ea typeface="+mn-ea"/>
                        <a:cs typeface="+mn-cs"/>
                      </a:endParaRPr>
                    </a:p>
                    <a:p>
                      <a:pPr marL="92075" indent="0" algn="l" defTabSz="914400" rtl="0" eaLnBrk="1" latinLnBrk="0" hangingPunct="1">
                        <a:spcAft>
                          <a:spcPts val="0"/>
                        </a:spcAft>
                        <a:buFont typeface="Arial" panose="020B0604020202020204" pitchFamily="34" charset="0"/>
                        <a:buNone/>
                      </a:pPr>
                      <a:r>
                        <a:rPr lang="en-GB" sz="1600" kern="1200" baseline="0" dirty="0">
                          <a:solidFill>
                            <a:schemeClr val="tx1"/>
                          </a:solidFill>
                          <a:latin typeface="+mn-lt"/>
                          <a:ea typeface="+mn-ea"/>
                          <a:cs typeface="+mn-cs"/>
                        </a:rPr>
                        <a:t>SEGRO RCF extended, maturity 2027</a:t>
                      </a:r>
                    </a:p>
                  </a:txBody>
                  <a:tcPr marL="0" marR="0" marT="0" marB="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645057635"/>
                  </a:ext>
                </a:extLst>
              </a:tr>
            </a:tbl>
          </a:graphicData>
        </a:graphic>
      </p:graphicFrame>
      <p:sp>
        <p:nvSpPr>
          <p:cNvPr id="19" name="TextBox 18">
            <a:extLst>
              <a:ext uri="{FF2B5EF4-FFF2-40B4-BE49-F238E27FC236}">
                <a16:creationId xmlns:a16="http://schemas.microsoft.com/office/drawing/2014/main" id="{D01706BE-746B-4245-9EE8-74F077FF4710}"/>
              </a:ext>
            </a:extLst>
          </p:cNvPr>
          <p:cNvSpPr txBox="1"/>
          <p:nvPr/>
        </p:nvSpPr>
        <p:spPr>
          <a:xfrm>
            <a:off x="377618" y="6057900"/>
            <a:ext cx="9000392"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D6E71"/>
                </a:solidFill>
                <a:effectLst/>
                <a:uLnTx/>
                <a:uFillTx/>
                <a:latin typeface="Delta BQ Book"/>
                <a:ea typeface="+mn-ea"/>
                <a:cs typeface="+mn-cs"/>
              </a:rPr>
              <a:t>1 Sterling equivalent, including JVs at share</a:t>
            </a:r>
          </a:p>
        </p:txBody>
      </p:sp>
    </p:spTree>
    <p:extLst>
      <p:ext uri="{BB962C8B-B14F-4D97-AF65-F5344CB8AC3E}">
        <p14:creationId xmlns:p14="http://schemas.microsoft.com/office/powerpoint/2010/main" val="33359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888EA3F6-74C5-ACDB-3252-6BA0012BE4C6}"/>
              </a:ext>
            </a:extLst>
          </p:cNvPr>
          <p:cNvGraphicFramePr/>
          <p:nvPr>
            <p:extLst>
              <p:ext uri="{D42A27DB-BD31-4B8C-83A1-F6EECF244321}">
                <p14:modId xmlns:p14="http://schemas.microsoft.com/office/powerpoint/2010/main" val="1417491398"/>
              </p:ext>
            </p:extLst>
          </p:nvPr>
        </p:nvGraphicFramePr>
        <p:xfrm>
          <a:off x="377952" y="1400315"/>
          <a:ext cx="11814048" cy="490789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F1F4F358-9C67-45E6-99F4-EE3E0C269FDD}"/>
              </a:ext>
            </a:extLst>
          </p:cNvPr>
          <p:cNvSpPr>
            <a:spLocks noGrp="1"/>
          </p:cNvSpPr>
          <p:nvPr>
            <p:ph type="title"/>
          </p:nvPr>
        </p:nvSpPr>
        <p:spPr>
          <a:xfrm>
            <a:off x="480970" y="292931"/>
            <a:ext cx="11345269" cy="1008000"/>
          </a:xfrm>
        </p:spPr>
        <p:txBody>
          <a:bodyPr/>
          <a:lstStyle/>
          <a:p>
            <a:r>
              <a:rPr lang="en-GB" dirty="0"/>
              <a:t>No significant refinancing until 2026</a:t>
            </a:r>
          </a:p>
        </p:txBody>
      </p:sp>
      <p:sp>
        <p:nvSpPr>
          <p:cNvPr id="3" name="Slide Number Placeholder 2">
            <a:extLst>
              <a:ext uri="{FF2B5EF4-FFF2-40B4-BE49-F238E27FC236}">
                <a16:creationId xmlns:a16="http://schemas.microsoft.com/office/drawing/2014/main" id="{62CBABD0-D01B-423B-BC90-8EC9D76CA68E}"/>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sp>
        <p:nvSpPr>
          <p:cNvPr id="12" name="Rectangle 11">
            <a:extLst>
              <a:ext uri="{FF2B5EF4-FFF2-40B4-BE49-F238E27FC236}">
                <a16:creationId xmlns:a16="http://schemas.microsoft.com/office/drawing/2014/main" id="{1915B40A-2D04-0748-8605-33A4600736C5}"/>
              </a:ext>
            </a:extLst>
          </p:cNvPr>
          <p:cNvSpPr/>
          <p:nvPr/>
        </p:nvSpPr>
        <p:spPr>
          <a:xfrm>
            <a:off x="-1284387" y="1062889"/>
            <a:ext cx="11234696" cy="5355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lumMod val="65000"/>
                    <a:lumOff val="35000"/>
                  </a:srgbClr>
                </a:solidFill>
                <a:effectLst/>
                <a:uLnTx/>
                <a:uFillTx/>
                <a:latin typeface="Delta BQ Book"/>
                <a:ea typeface="+mn-ea"/>
                <a:cs typeface="+mn-cs"/>
              </a:rPr>
              <a:t>Debt maturity by type and year, £ million</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lumMod val="65000"/>
                    <a:lumOff val="35000"/>
                  </a:srgbClr>
                </a:solidFill>
                <a:effectLst/>
                <a:uLnTx/>
                <a:uFillTx/>
                <a:latin typeface="Delta BQ Book"/>
                <a:ea typeface="+mn-ea"/>
                <a:cs typeface="+mn-cs"/>
              </a:rPr>
              <a:t>(as at 30 June 2022)</a:t>
            </a:r>
          </a:p>
        </p:txBody>
      </p:sp>
      <p:sp>
        <p:nvSpPr>
          <p:cNvPr id="7" name="Content Placeholder 10">
            <a:extLst>
              <a:ext uri="{FF2B5EF4-FFF2-40B4-BE49-F238E27FC236}">
                <a16:creationId xmlns:a16="http://schemas.microsoft.com/office/drawing/2014/main" id="{70B51A98-1EB4-98FD-CA05-AC3FA0F30B92}"/>
              </a:ext>
            </a:extLst>
          </p:cNvPr>
          <p:cNvSpPr txBox="1">
            <a:spLocks/>
          </p:cNvSpPr>
          <p:nvPr/>
        </p:nvSpPr>
        <p:spPr>
          <a:xfrm>
            <a:off x="8114647" y="1648112"/>
            <a:ext cx="3301046" cy="3126563"/>
          </a:xfrm>
          <a:prstGeom prst="rect">
            <a:avLst/>
          </a:prstGeom>
          <a:solidFill>
            <a:schemeClr val="bg1"/>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500"/>
              </a:spcBef>
              <a:spcAft>
                <a:spcPts val="2800"/>
              </a:spcAft>
              <a:buClr>
                <a:srgbClr val="CC171E"/>
              </a:buClr>
              <a:buSzTx/>
              <a:buFont typeface="Delta Jaeger" panose="02000503040000020003" pitchFamily="2" charset="0"/>
              <a:buNone/>
              <a:tabLst/>
              <a:defRPr/>
            </a:pPr>
            <a:r>
              <a:rPr kumimoji="0" lang="en-US" sz="1600" b="0" i="0" u="none" strike="noStrike" kern="1200" cap="none" spc="0" normalizeH="0" baseline="0" noProof="0" dirty="0">
                <a:ln>
                  <a:noFill/>
                </a:ln>
                <a:solidFill>
                  <a:srgbClr val="CC171E"/>
                </a:solidFill>
                <a:effectLst/>
                <a:uLnTx/>
                <a:uFillTx/>
                <a:latin typeface="Delta BQ Book"/>
                <a:ea typeface="+mn-ea"/>
                <a:cs typeface="+mn-cs"/>
              </a:rPr>
              <a:t>Debt maturity 8.7 years</a:t>
            </a:r>
            <a:r>
              <a:rPr kumimoji="0" lang="en-US" sz="1600" b="0" i="0" u="none" strike="noStrike" kern="1200" cap="none" spc="0" normalizeH="0" baseline="30000" noProof="0" dirty="0">
                <a:ln>
                  <a:noFill/>
                </a:ln>
                <a:solidFill>
                  <a:srgbClr val="CC171E"/>
                </a:solidFill>
                <a:effectLst/>
                <a:uLnTx/>
                <a:uFillTx/>
                <a:latin typeface="Delta BQ Book"/>
                <a:ea typeface="+mn-ea"/>
                <a:cs typeface="+mn-cs"/>
              </a:rPr>
              <a:t>1</a:t>
            </a:r>
            <a:br>
              <a:rPr kumimoji="0" lang="en-US" sz="1600" b="0" i="0" u="none" strike="noStrike" kern="1200" cap="none" spc="0" normalizeH="0" baseline="0" noProof="0" dirty="0">
                <a:ln>
                  <a:noFill/>
                </a:ln>
                <a:solidFill>
                  <a:srgbClr val="000000"/>
                </a:solidFill>
                <a:effectLst/>
                <a:uLnTx/>
                <a:uFillTx/>
                <a:latin typeface="Delta BQ Book"/>
                <a:ea typeface="+mn-ea"/>
                <a:cs typeface="+mn-cs"/>
              </a:rPr>
            </a:br>
            <a:r>
              <a:rPr kumimoji="0" lang="en-US" sz="1600" b="0" i="0" u="none" strike="noStrike" kern="1200" cap="none" spc="0" normalizeH="0" baseline="0" noProof="0" dirty="0">
                <a:ln>
                  <a:noFill/>
                </a:ln>
                <a:solidFill>
                  <a:srgbClr val="000000"/>
                </a:solidFill>
                <a:effectLst/>
                <a:uLnTx/>
                <a:uFillTx/>
                <a:latin typeface="Delta BQ Book"/>
                <a:ea typeface="+mn-ea"/>
                <a:cs typeface="+mn-cs"/>
              </a:rPr>
              <a:t>(from </a:t>
            </a:r>
            <a:r>
              <a:rPr lang="en-US" sz="1600" dirty="0">
                <a:solidFill>
                  <a:srgbClr val="000000"/>
                </a:solidFill>
                <a:latin typeface="Delta BQ Book"/>
              </a:rPr>
              <a:t>8.6</a:t>
            </a:r>
            <a:r>
              <a:rPr kumimoji="0" lang="en-US" sz="1600" b="0" i="0" u="none" strike="noStrike" kern="1200" cap="none" spc="0" normalizeH="0" baseline="0" noProof="0" dirty="0">
                <a:ln>
                  <a:noFill/>
                </a:ln>
                <a:solidFill>
                  <a:srgbClr val="000000"/>
                </a:solidFill>
                <a:effectLst/>
                <a:uLnTx/>
                <a:uFillTx/>
                <a:latin typeface="Delta BQ Book"/>
                <a:ea typeface="+mn-ea"/>
                <a:cs typeface="+mn-cs"/>
              </a:rPr>
              <a:t> years at end-2021)</a:t>
            </a:r>
            <a:endParaRPr kumimoji="0" lang="en-US" sz="1600" b="0" i="0" u="none" strike="noStrike" kern="1200" cap="none" spc="0" normalizeH="0" baseline="0" noProof="0" dirty="0">
              <a:ln>
                <a:noFill/>
              </a:ln>
              <a:solidFill>
                <a:srgbClr val="CC171E"/>
              </a:solidFill>
              <a:effectLst/>
              <a:uLnTx/>
              <a:uFillTx/>
              <a:latin typeface="Delta BQ Book"/>
              <a:ea typeface="+mn-ea"/>
              <a:cs typeface="+mn-cs"/>
            </a:endParaRPr>
          </a:p>
          <a:p>
            <a:pPr marL="0" marR="0" lvl="1" indent="0" algn="l" defTabSz="914400" rtl="0" eaLnBrk="1" fontAlgn="auto" latinLnBrk="0" hangingPunct="1">
              <a:lnSpc>
                <a:spcPct val="90000"/>
              </a:lnSpc>
              <a:spcBef>
                <a:spcPts val="500"/>
              </a:spcBef>
              <a:spcAft>
                <a:spcPts val="2800"/>
              </a:spcAft>
              <a:buClr>
                <a:srgbClr val="CC171E"/>
              </a:buClr>
              <a:buSzTx/>
              <a:buFont typeface="Delta Jaeger" panose="02000503040000020003" pitchFamily="2" charset="0"/>
              <a:buNone/>
              <a:tabLst/>
              <a:defRPr/>
            </a:pPr>
            <a:r>
              <a:rPr lang="en-US" sz="1600" dirty="0">
                <a:solidFill>
                  <a:srgbClr val="CC171E"/>
                </a:solidFill>
                <a:latin typeface="Delta BQ Book"/>
              </a:rPr>
              <a:t>Interest rate exposure</a:t>
            </a:r>
            <a:r>
              <a:rPr kumimoji="0" lang="en-US" sz="1600" b="0" i="0" u="none" strike="noStrike" kern="1200" cap="none" spc="0" normalizeH="0" baseline="30000" noProof="0" dirty="0">
                <a:ln>
                  <a:noFill/>
                </a:ln>
                <a:solidFill>
                  <a:srgbClr val="CC171E"/>
                </a:solidFill>
                <a:effectLst/>
                <a:uLnTx/>
                <a:uFillTx/>
                <a:latin typeface="Delta BQ Book"/>
                <a:ea typeface="+mn-ea"/>
                <a:cs typeface="+mn-cs"/>
              </a:rPr>
              <a:t>1</a:t>
            </a:r>
            <a:br>
              <a:rPr kumimoji="0" lang="en-US" sz="1600" b="0" i="0" u="none" strike="noStrike" kern="1200" cap="none" spc="0" normalizeH="0" baseline="0" noProof="0" dirty="0">
                <a:ln>
                  <a:noFill/>
                </a:ln>
                <a:solidFill>
                  <a:srgbClr val="000000"/>
                </a:solidFill>
                <a:effectLst/>
                <a:uLnTx/>
                <a:uFillTx/>
                <a:latin typeface="Delta BQ Book"/>
                <a:ea typeface="+mn-ea"/>
                <a:cs typeface="+mn-cs"/>
              </a:rPr>
            </a:br>
            <a:r>
              <a:rPr kumimoji="0" lang="en-US" sz="1600" b="0" i="0" u="none" strike="noStrike" kern="1200" cap="none" spc="0" normalizeH="0" baseline="0" noProof="0" dirty="0">
                <a:ln>
                  <a:noFill/>
                </a:ln>
                <a:solidFill>
                  <a:srgbClr val="000000"/>
                </a:solidFill>
                <a:effectLst/>
                <a:uLnTx/>
                <a:uFillTx/>
                <a:latin typeface="Delta BQ Book"/>
                <a:ea typeface="+mn-ea"/>
                <a:cs typeface="+mn-cs"/>
              </a:rPr>
              <a:t>78% fixed, 94% fixed or capped</a:t>
            </a:r>
            <a:endParaRPr kumimoji="0" lang="en-US" sz="1600" b="0" i="0" u="none" strike="noStrike" kern="1200" cap="none" spc="0" normalizeH="0" baseline="0" noProof="0" dirty="0">
              <a:ln>
                <a:noFill/>
              </a:ln>
              <a:solidFill>
                <a:srgbClr val="CC171E"/>
              </a:solidFill>
              <a:effectLst/>
              <a:uLnTx/>
              <a:uFillTx/>
              <a:latin typeface="Delta BQ Book"/>
              <a:ea typeface="+mn-ea"/>
              <a:cs typeface="+mn-cs"/>
            </a:endParaRPr>
          </a:p>
          <a:p>
            <a:pPr marL="0" marR="0" lvl="1" indent="0" algn="l" defTabSz="914400" rtl="0" eaLnBrk="1" fontAlgn="auto" latinLnBrk="0" hangingPunct="1">
              <a:lnSpc>
                <a:spcPct val="90000"/>
              </a:lnSpc>
              <a:spcBef>
                <a:spcPts val="500"/>
              </a:spcBef>
              <a:spcAft>
                <a:spcPts val="2600"/>
              </a:spcAft>
              <a:buClr>
                <a:srgbClr val="CC171E"/>
              </a:buClr>
              <a:buSzTx/>
              <a:buFont typeface="Delta Jaeger" panose="02000503040000020003" pitchFamily="2" charset="0"/>
              <a:buNone/>
              <a:tabLst/>
              <a:defRPr/>
            </a:pPr>
            <a:br>
              <a:rPr kumimoji="0" lang="en-US" sz="1800" b="0" i="0" u="none" strike="noStrike" kern="1200" cap="none" spc="0" normalizeH="0" baseline="0" noProof="0" dirty="0">
                <a:ln>
                  <a:noFill/>
                </a:ln>
                <a:solidFill>
                  <a:srgbClr val="000000"/>
                </a:solidFill>
                <a:effectLst/>
                <a:uLnTx/>
                <a:uFillTx/>
                <a:latin typeface="Delta BQ Book"/>
                <a:ea typeface="+mn-ea"/>
                <a:cs typeface="+mn-cs"/>
              </a:rPr>
            </a:br>
            <a:endParaRPr kumimoji="0" lang="en-US" sz="1800" b="0" i="0" u="none" strike="noStrike" kern="1200" cap="none" spc="0" normalizeH="0" baseline="0" noProof="0" dirty="0">
              <a:ln>
                <a:noFill/>
              </a:ln>
              <a:solidFill>
                <a:srgbClr val="000000"/>
              </a:solidFill>
              <a:effectLst/>
              <a:uLnTx/>
              <a:uFillTx/>
              <a:latin typeface="Delta BQ Book"/>
              <a:ea typeface="+mn-ea"/>
              <a:cs typeface="+mn-cs"/>
            </a:endParaRPr>
          </a:p>
        </p:txBody>
      </p:sp>
      <p:sp>
        <p:nvSpPr>
          <p:cNvPr id="9" name="TextBox 8">
            <a:extLst>
              <a:ext uri="{FF2B5EF4-FFF2-40B4-BE49-F238E27FC236}">
                <a16:creationId xmlns:a16="http://schemas.microsoft.com/office/drawing/2014/main" id="{C2FA9E1E-7508-96F8-8C41-799E3839F031}"/>
              </a:ext>
            </a:extLst>
          </p:cNvPr>
          <p:cNvSpPr txBox="1"/>
          <p:nvPr/>
        </p:nvSpPr>
        <p:spPr>
          <a:xfrm>
            <a:off x="1676401" y="6308211"/>
            <a:ext cx="6329516" cy="230832"/>
          </a:xfrm>
          <a:prstGeom prst="rect">
            <a:avLst/>
          </a:prstGeom>
          <a:noFill/>
        </p:spPr>
        <p:txBody>
          <a:bodyPr wrap="square" rtlCol="0">
            <a:spAutoFit/>
          </a:bodyPr>
          <a:lstStyle/>
          <a:p>
            <a:r>
              <a:rPr lang="en-GB" sz="900" dirty="0">
                <a:solidFill>
                  <a:srgbClr val="6D6E71"/>
                </a:solidFill>
                <a:latin typeface="Delta BQ Book"/>
              </a:rPr>
              <a:t>1 Proforma for US Private Placement signed in early July</a:t>
            </a:r>
          </a:p>
        </p:txBody>
      </p:sp>
      <p:cxnSp>
        <p:nvCxnSpPr>
          <p:cNvPr id="11" name="Straight Connector 10">
            <a:extLst>
              <a:ext uri="{FF2B5EF4-FFF2-40B4-BE49-F238E27FC236}">
                <a16:creationId xmlns:a16="http://schemas.microsoft.com/office/drawing/2014/main" id="{B2342FBB-B53D-26E6-8FED-3BDE943D794B}"/>
              </a:ext>
            </a:extLst>
          </p:cNvPr>
          <p:cNvCxnSpPr>
            <a:cxnSpLocks/>
          </p:cNvCxnSpPr>
          <p:nvPr/>
        </p:nvCxnSpPr>
        <p:spPr>
          <a:xfrm>
            <a:off x="8185431" y="2346345"/>
            <a:ext cx="323026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73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9D6867-1CEB-4FEF-902E-04520AFCAEBB}"/>
              </a:ext>
            </a:extLst>
          </p:cNvPr>
          <p:cNvSpPr>
            <a:spLocks noGrp="1"/>
          </p:cNvSpPr>
          <p:nvPr>
            <p:ph type="title"/>
          </p:nvPr>
        </p:nvSpPr>
        <p:spPr>
          <a:xfrm>
            <a:off x="480971" y="292931"/>
            <a:ext cx="11233150" cy="1008000"/>
          </a:xfrm>
        </p:spPr>
        <p:txBody>
          <a:bodyPr>
            <a:normAutofit/>
          </a:bodyPr>
          <a:lstStyle/>
          <a:p>
            <a:r>
              <a:rPr lang="en-GB" dirty="0"/>
              <a:t>Low average cost of debt and leverage</a:t>
            </a:r>
          </a:p>
        </p:txBody>
      </p:sp>
      <p:sp>
        <p:nvSpPr>
          <p:cNvPr id="5" name="Slide Number Placeholder 4">
            <a:extLst>
              <a:ext uri="{FF2B5EF4-FFF2-40B4-BE49-F238E27FC236}">
                <a16:creationId xmlns:a16="http://schemas.microsoft.com/office/drawing/2014/main" id="{2307AF52-C0CB-4283-B0C0-D503D5967795}"/>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sp>
        <p:nvSpPr>
          <p:cNvPr id="18" name="Content Placeholder 10">
            <a:extLst>
              <a:ext uri="{FF2B5EF4-FFF2-40B4-BE49-F238E27FC236}">
                <a16:creationId xmlns:a16="http://schemas.microsoft.com/office/drawing/2014/main" id="{6000D3EB-24A9-4569-BB2F-830D592961A1}"/>
              </a:ext>
            </a:extLst>
          </p:cNvPr>
          <p:cNvSpPr txBox="1">
            <a:spLocks/>
          </p:cNvSpPr>
          <p:nvPr/>
        </p:nvSpPr>
        <p:spPr>
          <a:xfrm>
            <a:off x="8359098" y="944005"/>
            <a:ext cx="3301046" cy="3126563"/>
          </a:xfrm>
          <a:prstGeom prst="rect">
            <a:avLst/>
          </a:prstGeom>
          <a:solidFill>
            <a:schemeClr val="bg1"/>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2200"/>
              </a:spcAft>
              <a:buClr>
                <a:srgbClr val="CC171E"/>
              </a:buClr>
              <a:buNone/>
              <a:defRPr/>
            </a:pPr>
            <a:r>
              <a:rPr kumimoji="0" lang="nl-NL" sz="1600" b="0" i="0" u="none" strike="noStrike" kern="1200" cap="none" spc="0" normalizeH="0" baseline="0" noProof="0" dirty="0">
                <a:ln>
                  <a:noFill/>
                </a:ln>
                <a:effectLst/>
                <a:uLnTx/>
                <a:uFillTx/>
                <a:latin typeface="Delta BQ Book"/>
                <a:ea typeface="+mn-ea"/>
                <a:cs typeface="+mn-cs"/>
              </a:rPr>
              <a:t>             </a:t>
            </a:r>
            <a:endParaRPr lang="nl-NL" sz="1600" dirty="0">
              <a:solidFill>
                <a:srgbClr val="CC171E"/>
              </a:solidFill>
              <a:latin typeface="Delta BQ Book"/>
            </a:endParaRPr>
          </a:p>
          <a:p>
            <a:pPr marL="0" lvl="1" indent="0">
              <a:spcAft>
                <a:spcPts val="2200"/>
              </a:spcAft>
              <a:buClr>
                <a:srgbClr val="CC171E"/>
              </a:buClr>
              <a:buNone/>
              <a:defRPr/>
            </a:pPr>
            <a:r>
              <a:rPr kumimoji="0" lang="nl-NL" sz="1600" b="0" i="0" u="none" strike="noStrike" kern="1200" cap="none" spc="0" normalizeH="0" baseline="0" noProof="0" dirty="0">
                <a:ln>
                  <a:noFill/>
                </a:ln>
                <a:solidFill>
                  <a:srgbClr val="CC171E"/>
                </a:solidFill>
                <a:effectLst/>
                <a:uLnTx/>
                <a:uFillTx/>
                <a:latin typeface="Delta BQ Book"/>
                <a:ea typeface="+mn-ea"/>
                <a:cs typeface="+mn-cs"/>
              </a:rPr>
              <a:t>Credit rating                                                     </a:t>
            </a:r>
            <a:r>
              <a:rPr kumimoji="0" lang="nl-NL" sz="1600" b="0" i="0" u="none" strike="noStrike" kern="1200" cap="none" spc="0" normalizeH="0" baseline="0" noProof="0" dirty="0">
                <a:ln>
                  <a:noFill/>
                </a:ln>
                <a:effectLst/>
                <a:uLnTx/>
                <a:uFillTx/>
                <a:latin typeface="Delta BQ Book"/>
                <a:ea typeface="+mn-ea"/>
                <a:cs typeface="+mn-cs"/>
              </a:rPr>
              <a:t>A (Fitch senior unsecured)</a:t>
            </a:r>
          </a:p>
          <a:p>
            <a:pPr marL="0" marR="0" lvl="1" indent="0" algn="l" defTabSz="914400" rtl="0" eaLnBrk="1" fontAlgn="auto" latinLnBrk="0" hangingPunct="1">
              <a:lnSpc>
                <a:spcPct val="90000"/>
              </a:lnSpc>
              <a:spcBef>
                <a:spcPts val="500"/>
              </a:spcBef>
              <a:spcAft>
                <a:spcPts val="2200"/>
              </a:spcAft>
              <a:buClr>
                <a:srgbClr val="CC171E"/>
              </a:buClr>
              <a:buSzTx/>
              <a:buFont typeface="Delta Jaeger" panose="02000503040000020003" pitchFamily="2" charset="0"/>
              <a:buNone/>
              <a:tabLst/>
              <a:defRPr/>
            </a:pPr>
            <a:r>
              <a:rPr kumimoji="0" lang="nl-NL" sz="1600" b="0" i="0" u="none" strike="noStrike" kern="1200" cap="none" spc="0" normalizeH="0" baseline="0" noProof="0" dirty="0">
                <a:ln>
                  <a:noFill/>
                </a:ln>
                <a:solidFill>
                  <a:srgbClr val="CC171E"/>
                </a:solidFill>
                <a:effectLst/>
                <a:uLnTx/>
                <a:uFillTx/>
                <a:latin typeface="Delta BQ Book"/>
                <a:ea typeface="+mn-ea"/>
                <a:cs typeface="+mn-cs"/>
              </a:rPr>
              <a:t>Net debt £4.8bn</a:t>
            </a:r>
            <a:br>
              <a:rPr kumimoji="0" lang="nl-NL" sz="1600" b="0" i="0" u="none" strike="noStrike" kern="1200" cap="none" spc="0" normalizeH="0" baseline="0" noProof="0" dirty="0">
                <a:ln>
                  <a:noFill/>
                </a:ln>
                <a:solidFill>
                  <a:srgbClr val="CC171E"/>
                </a:solidFill>
                <a:effectLst/>
                <a:uLnTx/>
                <a:uFillTx/>
                <a:latin typeface="Delta BQ Book"/>
                <a:ea typeface="+mn-ea"/>
                <a:cs typeface="+mn-cs"/>
              </a:rPr>
            </a:br>
            <a:r>
              <a:rPr kumimoji="0" lang="nl-NL" sz="1600" b="0" i="0" u="none" strike="noStrike" kern="1200" cap="none" spc="0" normalizeH="0" baseline="0" noProof="0" dirty="0">
                <a:ln>
                  <a:noFill/>
                </a:ln>
                <a:solidFill>
                  <a:srgbClr val="000000"/>
                </a:solidFill>
                <a:effectLst/>
                <a:uLnTx/>
                <a:uFillTx/>
                <a:latin typeface="Delta BQ Book"/>
                <a:ea typeface="+mn-ea"/>
                <a:cs typeface="+mn-cs"/>
              </a:rPr>
              <a:t>(FY 2021: £4.2bn)</a:t>
            </a:r>
          </a:p>
          <a:p>
            <a:pPr marL="0" marR="0" lvl="1" indent="0" algn="l" defTabSz="914400" rtl="0" eaLnBrk="1" fontAlgn="auto" latinLnBrk="0" hangingPunct="1">
              <a:lnSpc>
                <a:spcPct val="90000"/>
              </a:lnSpc>
              <a:spcBef>
                <a:spcPts val="500"/>
              </a:spcBef>
              <a:spcAft>
                <a:spcPts val="2600"/>
              </a:spcAft>
              <a:buClr>
                <a:srgbClr val="CC171E"/>
              </a:buClr>
              <a:buSzTx/>
              <a:buFont typeface="Delta Jaeger" panose="02000503040000020003" pitchFamily="2" charset="0"/>
              <a:buNone/>
              <a:tabLst/>
              <a:defRPr/>
            </a:pPr>
            <a:r>
              <a:rPr kumimoji="0" lang="nl-NL" sz="1600" b="0" i="0" u="none" strike="noStrike" kern="1200" cap="none" spc="0" normalizeH="0" baseline="0" noProof="0" dirty="0">
                <a:ln>
                  <a:noFill/>
                </a:ln>
                <a:solidFill>
                  <a:srgbClr val="CC171E"/>
                </a:solidFill>
                <a:effectLst/>
                <a:uLnTx/>
                <a:uFillTx/>
                <a:latin typeface="Delta BQ Book"/>
                <a:ea typeface="+mn-ea"/>
                <a:cs typeface="+mn-cs"/>
              </a:rPr>
              <a:t>£</a:t>
            </a:r>
            <a:r>
              <a:rPr lang="nl-NL" sz="1600" dirty="0">
                <a:solidFill>
                  <a:srgbClr val="CC171E"/>
                </a:solidFill>
                <a:latin typeface="Delta BQ Book"/>
              </a:rPr>
              <a:t>2.1</a:t>
            </a:r>
            <a:r>
              <a:rPr kumimoji="0" lang="nl-NL" sz="1600" b="0" i="0" u="none" strike="noStrike" kern="1200" cap="none" spc="0" normalizeH="0" baseline="0" noProof="0" dirty="0">
                <a:ln>
                  <a:noFill/>
                </a:ln>
                <a:solidFill>
                  <a:srgbClr val="CC171E"/>
                </a:solidFill>
                <a:effectLst/>
                <a:uLnTx/>
                <a:uFillTx/>
                <a:latin typeface="Delta BQ Book"/>
                <a:ea typeface="+mn-ea"/>
                <a:cs typeface="+mn-cs"/>
              </a:rPr>
              <a:t>bn liquidity</a:t>
            </a:r>
            <a:r>
              <a:rPr kumimoji="0" lang="en-US" sz="1600" b="0" i="0" u="none" strike="noStrike" kern="1200" cap="none" spc="0" normalizeH="0" baseline="30000" noProof="0" dirty="0">
                <a:ln>
                  <a:noFill/>
                </a:ln>
                <a:solidFill>
                  <a:srgbClr val="CC171E"/>
                </a:solidFill>
                <a:effectLst/>
                <a:uLnTx/>
                <a:uFillTx/>
                <a:latin typeface="Delta BQ Book"/>
                <a:ea typeface="+mn-ea"/>
                <a:cs typeface="+mn-cs"/>
              </a:rPr>
              <a:t>1</a:t>
            </a:r>
            <a:br>
              <a:rPr kumimoji="0" lang="nl-NL" sz="1600" b="0" i="0" u="none" strike="noStrike" kern="1200" cap="none" spc="0" normalizeH="0" baseline="0" noProof="0" dirty="0">
                <a:ln>
                  <a:noFill/>
                </a:ln>
                <a:solidFill>
                  <a:srgbClr val="CC171E"/>
                </a:solidFill>
                <a:effectLst/>
                <a:uLnTx/>
                <a:uFillTx/>
                <a:latin typeface="Delta BQ Book"/>
                <a:ea typeface="+mn-ea"/>
                <a:cs typeface="+mn-cs"/>
              </a:rPr>
            </a:br>
            <a:r>
              <a:rPr kumimoji="0" lang="nl-NL" sz="1600" b="0" i="0" u="none" strike="noStrike" kern="1200" cap="none" spc="0" normalizeH="0" baseline="0" noProof="0" dirty="0">
                <a:ln>
                  <a:noFill/>
                </a:ln>
                <a:solidFill>
                  <a:srgbClr val="000000"/>
                </a:solidFill>
                <a:effectLst/>
                <a:uLnTx/>
                <a:uFillTx/>
                <a:latin typeface="Delta BQ Book"/>
                <a:ea typeface="+mn-ea"/>
                <a:cs typeface="+mn-cs"/>
              </a:rPr>
              <a:t>cash </a:t>
            </a:r>
            <a:r>
              <a:rPr kumimoji="0" lang="en-US" sz="1600" b="0" i="0" u="none" strike="noStrike" kern="1200" cap="none" spc="0" normalizeH="0" baseline="0" noProof="0" dirty="0">
                <a:ln>
                  <a:noFill/>
                </a:ln>
                <a:solidFill>
                  <a:srgbClr val="000000"/>
                </a:solidFill>
                <a:effectLst/>
                <a:uLnTx/>
                <a:uFillTx/>
                <a:latin typeface="Delta BQ Book"/>
                <a:ea typeface="+mn-ea"/>
                <a:cs typeface="+mn-cs"/>
              </a:rPr>
              <a:t>and available bank facilities</a:t>
            </a:r>
          </a:p>
          <a:p>
            <a:pPr marL="0" marR="0" lvl="1" indent="0" algn="l" defTabSz="914400" rtl="0" eaLnBrk="1" fontAlgn="auto" latinLnBrk="0" hangingPunct="1">
              <a:lnSpc>
                <a:spcPct val="90000"/>
              </a:lnSpc>
              <a:spcBef>
                <a:spcPts val="500"/>
              </a:spcBef>
              <a:spcAft>
                <a:spcPts val="2600"/>
              </a:spcAft>
              <a:buClr>
                <a:srgbClr val="CC171E"/>
              </a:buClr>
              <a:buSzTx/>
              <a:buFont typeface="Delta Jaeger" panose="02000503040000020003" pitchFamily="2" charset="0"/>
              <a:buNone/>
              <a:tabLst/>
              <a:defRPr/>
            </a:pPr>
            <a:br>
              <a:rPr kumimoji="0" lang="en-US" sz="1800" b="0" i="0" u="none" strike="noStrike" kern="1200" cap="none" spc="0" normalizeH="0" baseline="0" noProof="0" dirty="0">
                <a:ln>
                  <a:noFill/>
                </a:ln>
                <a:solidFill>
                  <a:srgbClr val="000000"/>
                </a:solidFill>
                <a:effectLst/>
                <a:uLnTx/>
                <a:uFillTx/>
                <a:latin typeface="Delta BQ Book"/>
                <a:ea typeface="+mn-ea"/>
                <a:cs typeface="+mn-cs"/>
              </a:rPr>
            </a:br>
            <a:endParaRPr kumimoji="0" lang="en-US" sz="1800" b="0" i="0" u="none" strike="noStrike" kern="1200" cap="none" spc="0" normalizeH="0" baseline="0" noProof="0" dirty="0">
              <a:ln>
                <a:noFill/>
              </a:ln>
              <a:solidFill>
                <a:srgbClr val="000000"/>
              </a:solidFill>
              <a:effectLst/>
              <a:uLnTx/>
              <a:uFillTx/>
              <a:latin typeface="Delta BQ Book"/>
              <a:ea typeface="+mn-ea"/>
              <a:cs typeface="+mn-cs"/>
            </a:endParaRPr>
          </a:p>
        </p:txBody>
      </p:sp>
      <p:graphicFrame>
        <p:nvGraphicFramePr>
          <p:cNvPr id="20" name="Chart 19">
            <a:extLst>
              <a:ext uri="{FF2B5EF4-FFF2-40B4-BE49-F238E27FC236}">
                <a16:creationId xmlns:a16="http://schemas.microsoft.com/office/drawing/2014/main" id="{317F5A37-5082-422D-98BF-ACD8B6884E0A}"/>
              </a:ext>
            </a:extLst>
          </p:cNvPr>
          <p:cNvGraphicFramePr/>
          <p:nvPr>
            <p:extLst>
              <p:ext uri="{D42A27DB-BD31-4B8C-83A1-F6EECF244321}">
                <p14:modId xmlns:p14="http://schemas.microsoft.com/office/powerpoint/2010/main" val="1313638165"/>
              </p:ext>
            </p:extLst>
          </p:nvPr>
        </p:nvGraphicFramePr>
        <p:xfrm>
          <a:off x="239572" y="2218770"/>
          <a:ext cx="7853430" cy="3972305"/>
        </p:xfrm>
        <a:graphic>
          <a:graphicData uri="http://schemas.openxmlformats.org/drawingml/2006/chart">
            <c:chart xmlns:c="http://schemas.openxmlformats.org/drawingml/2006/chart" xmlns:r="http://schemas.openxmlformats.org/officeDocument/2006/relationships" r:id="rId2"/>
          </a:graphicData>
        </a:graphic>
      </p:graphicFrame>
      <p:sp>
        <p:nvSpPr>
          <p:cNvPr id="21" name="TextBox 20">
            <a:extLst>
              <a:ext uri="{FF2B5EF4-FFF2-40B4-BE49-F238E27FC236}">
                <a16:creationId xmlns:a16="http://schemas.microsoft.com/office/drawing/2014/main" id="{8DD3010D-5315-411B-9A9A-D22C33A2F75C}"/>
              </a:ext>
            </a:extLst>
          </p:cNvPr>
          <p:cNvSpPr txBox="1"/>
          <p:nvPr/>
        </p:nvSpPr>
        <p:spPr>
          <a:xfrm>
            <a:off x="479425" y="1360871"/>
            <a:ext cx="7299602" cy="665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2" b="1" i="0" u="none" strike="noStrike" kern="1200" cap="none" spc="0" normalizeH="0" baseline="0" noProof="0" dirty="0">
                <a:ln>
                  <a:noFill/>
                </a:ln>
                <a:solidFill>
                  <a:srgbClr val="6D6E71"/>
                </a:solidFill>
                <a:effectLst/>
                <a:uLnTx/>
                <a:uFillTx/>
                <a:latin typeface="Delta BQ Book"/>
                <a:ea typeface="+mn-ea"/>
                <a:cs typeface="+mn-cs"/>
              </a:rPr>
              <a:t>LTV ratio and average cost of debt</a:t>
            </a:r>
            <a:br>
              <a:rPr kumimoji="0" lang="en-US" sz="1862" b="1" i="0" u="none" strike="noStrike" kern="1200" cap="none" spc="0" normalizeH="0" baseline="0" noProof="0" dirty="0">
                <a:ln>
                  <a:noFill/>
                </a:ln>
                <a:solidFill>
                  <a:srgbClr val="6D6E71"/>
                </a:solidFill>
                <a:effectLst/>
                <a:uLnTx/>
                <a:uFillTx/>
                <a:latin typeface="Delta BQ Book"/>
                <a:ea typeface="+mn-ea"/>
                <a:cs typeface="+mn-cs"/>
              </a:rPr>
            </a:br>
            <a:r>
              <a:rPr kumimoji="0" lang="en-US" sz="1862" b="1" i="0" u="none" strike="noStrike" kern="1200" cap="none" spc="0" normalizeH="0" baseline="0" noProof="0" dirty="0">
                <a:ln>
                  <a:noFill/>
                </a:ln>
                <a:solidFill>
                  <a:srgbClr val="6D6E71"/>
                </a:solidFill>
                <a:effectLst/>
                <a:uLnTx/>
                <a:uFillTx/>
                <a:latin typeface="Delta BQ Book"/>
                <a:ea typeface="+mn-ea"/>
                <a:cs typeface="+mn-cs"/>
              </a:rPr>
              <a:t>(incl share of joint ventures), 2014-22</a:t>
            </a:r>
          </a:p>
        </p:txBody>
      </p:sp>
      <p:sp>
        <p:nvSpPr>
          <p:cNvPr id="10" name="TextBox 9">
            <a:extLst>
              <a:ext uri="{FF2B5EF4-FFF2-40B4-BE49-F238E27FC236}">
                <a16:creationId xmlns:a16="http://schemas.microsoft.com/office/drawing/2014/main" id="{90AFE75D-F629-4295-7E92-863C60328208}"/>
              </a:ext>
            </a:extLst>
          </p:cNvPr>
          <p:cNvSpPr txBox="1"/>
          <p:nvPr/>
        </p:nvSpPr>
        <p:spPr>
          <a:xfrm>
            <a:off x="6679956" y="3835590"/>
            <a:ext cx="309929" cy="307777"/>
          </a:xfrm>
          <a:prstGeom prst="rect">
            <a:avLst/>
          </a:prstGeom>
          <a:noFill/>
        </p:spPr>
        <p:txBody>
          <a:bodyPr wrap="square">
            <a:spAutoFit/>
          </a:bodyPr>
          <a:lstStyle/>
          <a:p>
            <a:r>
              <a:rPr lang="en-GB" sz="1400" baseline="30000" dirty="0">
                <a:solidFill>
                  <a:schemeClr val="tx1">
                    <a:lumMod val="65000"/>
                    <a:lumOff val="35000"/>
                  </a:schemeClr>
                </a:solidFill>
              </a:rPr>
              <a:t>1</a:t>
            </a:r>
            <a:endParaRPr lang="en-GB" sz="1400" dirty="0">
              <a:solidFill>
                <a:schemeClr val="tx1">
                  <a:lumMod val="65000"/>
                  <a:lumOff val="35000"/>
                </a:schemeClr>
              </a:solidFill>
            </a:endParaRPr>
          </a:p>
        </p:txBody>
      </p:sp>
      <p:sp>
        <p:nvSpPr>
          <p:cNvPr id="9" name="TextBox 8">
            <a:extLst>
              <a:ext uri="{FF2B5EF4-FFF2-40B4-BE49-F238E27FC236}">
                <a16:creationId xmlns:a16="http://schemas.microsoft.com/office/drawing/2014/main" id="{9E1A22C8-4D85-A4DD-8CBD-8043EDD90DD4}"/>
              </a:ext>
            </a:extLst>
          </p:cNvPr>
          <p:cNvSpPr txBox="1"/>
          <p:nvPr/>
        </p:nvSpPr>
        <p:spPr>
          <a:xfrm>
            <a:off x="1676401" y="6308211"/>
            <a:ext cx="6329516" cy="230832"/>
          </a:xfrm>
          <a:prstGeom prst="rect">
            <a:avLst/>
          </a:prstGeom>
          <a:noFill/>
        </p:spPr>
        <p:txBody>
          <a:bodyPr wrap="square" rtlCol="0">
            <a:spAutoFit/>
          </a:bodyPr>
          <a:lstStyle/>
          <a:p>
            <a:r>
              <a:rPr lang="en-GB" sz="900" dirty="0">
                <a:solidFill>
                  <a:srgbClr val="6D6E71"/>
                </a:solidFill>
                <a:latin typeface="Delta BQ Book"/>
              </a:rPr>
              <a:t>1 Proforma for US Private Placement signed in early July</a:t>
            </a:r>
          </a:p>
        </p:txBody>
      </p:sp>
      <p:cxnSp>
        <p:nvCxnSpPr>
          <p:cNvPr id="11" name="Straight Connector 10">
            <a:extLst>
              <a:ext uri="{FF2B5EF4-FFF2-40B4-BE49-F238E27FC236}">
                <a16:creationId xmlns:a16="http://schemas.microsoft.com/office/drawing/2014/main" id="{D01950FE-1422-3C66-A9C4-799DFF42C058}"/>
              </a:ext>
            </a:extLst>
          </p:cNvPr>
          <p:cNvCxnSpPr>
            <a:cxnSpLocks/>
          </p:cNvCxnSpPr>
          <p:nvPr/>
        </p:nvCxnSpPr>
        <p:spPr>
          <a:xfrm>
            <a:off x="8399675" y="2197055"/>
            <a:ext cx="323026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5C1B04-9527-37DB-2C1E-FC69E1836795}"/>
              </a:ext>
            </a:extLst>
          </p:cNvPr>
          <p:cNvSpPr txBox="1"/>
          <p:nvPr/>
        </p:nvSpPr>
        <p:spPr>
          <a:xfrm>
            <a:off x="8359098" y="4199750"/>
            <a:ext cx="3219893" cy="1279939"/>
          </a:xfrm>
          <a:prstGeom prst="rect">
            <a:avLst/>
          </a:prstGeom>
          <a:noFill/>
          <a:ln>
            <a:solidFill>
              <a:schemeClr val="tx1"/>
            </a:solidFill>
          </a:ln>
        </p:spPr>
        <p:txBody>
          <a:bodyPr wrap="square" tIns="108000" bIns="108000" rtlCol="0">
            <a:spAutoFit/>
          </a:bodyPr>
          <a:lstStyle/>
          <a:p>
            <a:pPr marL="0" marR="0" lvl="1" indent="0" algn="l" defTabSz="914400" rtl="0" eaLnBrk="1" fontAlgn="auto" latinLnBrk="0" hangingPunct="1">
              <a:lnSpc>
                <a:spcPct val="100000"/>
              </a:lnSpc>
              <a:spcBef>
                <a:spcPts val="0"/>
              </a:spcBef>
              <a:spcAft>
                <a:spcPts val="600"/>
              </a:spcAft>
              <a:buClr>
                <a:srgbClr val="CC171E"/>
              </a:buClr>
              <a:buSzTx/>
              <a:buFontTx/>
              <a:buNone/>
              <a:tabLst/>
              <a:defRPr/>
            </a:pPr>
            <a:r>
              <a:rPr kumimoji="0" lang="nl-NL" sz="1600" b="0" i="0" u="none" strike="noStrike" kern="1200" cap="none" spc="0" normalizeH="0" baseline="0" noProof="0" dirty="0">
                <a:ln>
                  <a:noFill/>
                </a:ln>
                <a:solidFill>
                  <a:srgbClr val="CC171E"/>
                </a:solidFill>
                <a:effectLst/>
                <a:uLnTx/>
                <a:uFillTx/>
                <a:latin typeface="Delta BQ Book"/>
                <a:ea typeface="+mn-ea"/>
                <a:cs typeface="+mn-cs"/>
              </a:rPr>
              <a:t>Estimated development capex:</a:t>
            </a:r>
            <a:br>
              <a:rPr kumimoji="0" lang="nl-NL" sz="1600" b="0" i="0" u="none" strike="noStrike" kern="1200" cap="none" spc="0" normalizeH="0" baseline="0" noProof="0" dirty="0">
                <a:ln>
                  <a:noFill/>
                </a:ln>
                <a:solidFill>
                  <a:srgbClr val="CC171E"/>
                </a:solidFill>
                <a:effectLst/>
                <a:uLnTx/>
                <a:uFillTx/>
                <a:latin typeface="Delta BQ Book"/>
                <a:ea typeface="+mn-ea"/>
                <a:cs typeface="+mn-cs"/>
              </a:rPr>
            </a:br>
            <a:r>
              <a:rPr kumimoji="0" lang="nl-NL" sz="1600" b="0" i="0" u="none" strike="noStrike" kern="1200" cap="none" spc="0" normalizeH="0" baseline="0" noProof="0" dirty="0">
                <a:ln>
                  <a:noFill/>
                </a:ln>
                <a:solidFill>
                  <a:srgbClr val="000000"/>
                </a:solidFill>
                <a:effectLst/>
                <a:uLnTx/>
                <a:uFillTx/>
                <a:latin typeface="Delta BQ Book"/>
                <a:ea typeface="+mn-ea"/>
                <a:cs typeface="+mn-cs"/>
              </a:rPr>
              <a:t>2022: &gt;£700 million</a:t>
            </a:r>
          </a:p>
          <a:p>
            <a:pPr marL="0" marR="0" lvl="1" indent="0" algn="l" defTabSz="914400" rtl="0" eaLnBrk="1" fontAlgn="auto" latinLnBrk="0" hangingPunct="1">
              <a:lnSpc>
                <a:spcPct val="100000"/>
              </a:lnSpc>
              <a:spcBef>
                <a:spcPts val="0"/>
              </a:spcBef>
              <a:spcAft>
                <a:spcPts val="600"/>
              </a:spcAft>
              <a:buClr>
                <a:srgbClr val="CC171E"/>
              </a:buClr>
              <a:buSzTx/>
              <a:buFontTx/>
              <a:buNone/>
              <a:tabLst/>
              <a:defRPr/>
            </a:pPr>
            <a:r>
              <a:rPr kumimoji="0" lang="nl-NL" sz="1600" b="0" i="0" u="none" strike="noStrike" kern="1200" cap="none" spc="0" normalizeH="0" baseline="0" noProof="0" dirty="0">
                <a:ln>
                  <a:noFill/>
                </a:ln>
                <a:solidFill>
                  <a:srgbClr val="CC171E"/>
                </a:solidFill>
                <a:effectLst/>
                <a:uLnTx/>
                <a:uFillTx/>
                <a:latin typeface="Delta BQ Book"/>
                <a:ea typeface="+mn-ea"/>
                <a:cs typeface="+mn-cs"/>
              </a:rPr>
              <a:t>Disposals: </a:t>
            </a:r>
            <a:br>
              <a:rPr kumimoji="0" lang="nl-NL" sz="1600" b="0" i="0" u="none" strike="noStrike" kern="1200" cap="none" spc="0" normalizeH="0" baseline="0" noProof="0" dirty="0">
                <a:ln>
                  <a:noFill/>
                </a:ln>
                <a:solidFill>
                  <a:srgbClr val="CC171E"/>
                </a:solidFill>
                <a:effectLst/>
                <a:uLnTx/>
                <a:uFillTx/>
                <a:latin typeface="Delta BQ Book"/>
                <a:ea typeface="+mn-ea"/>
                <a:cs typeface="+mn-cs"/>
              </a:rPr>
            </a:br>
            <a:r>
              <a:rPr kumimoji="0" lang="nl-NL" sz="1600" b="0" i="0" u="none" strike="noStrike" kern="1200" cap="none" spc="0" normalizeH="0" baseline="0" noProof="0" dirty="0">
                <a:ln>
                  <a:noFill/>
                </a:ln>
                <a:solidFill>
                  <a:srgbClr val="000000"/>
                </a:solidFill>
                <a:effectLst/>
                <a:uLnTx/>
                <a:uFillTx/>
                <a:latin typeface="Delta BQ Book"/>
                <a:ea typeface="+mn-ea"/>
                <a:cs typeface="+mn-cs"/>
              </a:rPr>
              <a:t>1-2% of GAV per annum</a:t>
            </a:r>
            <a:endParaRPr kumimoji="0" lang="en-GB" sz="1600" b="0" i="0" u="none" strike="noStrike" kern="1200" cap="none" spc="0" normalizeH="0" baseline="0" noProof="0" dirty="0">
              <a:ln>
                <a:noFill/>
              </a:ln>
              <a:solidFill>
                <a:srgbClr val="000000"/>
              </a:solidFill>
              <a:effectLst/>
              <a:uLnTx/>
              <a:uFillTx/>
              <a:latin typeface="Delta BQ Book"/>
              <a:ea typeface="+mn-ea"/>
              <a:cs typeface="+mn-cs"/>
            </a:endParaRPr>
          </a:p>
        </p:txBody>
      </p:sp>
      <p:cxnSp>
        <p:nvCxnSpPr>
          <p:cNvPr id="13" name="Straight Connector 12">
            <a:extLst>
              <a:ext uri="{FF2B5EF4-FFF2-40B4-BE49-F238E27FC236}">
                <a16:creationId xmlns:a16="http://schemas.microsoft.com/office/drawing/2014/main" id="{986B3E0C-6251-570C-FF2A-5A85238E13BD}"/>
              </a:ext>
            </a:extLst>
          </p:cNvPr>
          <p:cNvCxnSpPr>
            <a:cxnSpLocks/>
          </p:cNvCxnSpPr>
          <p:nvPr/>
        </p:nvCxnSpPr>
        <p:spPr>
          <a:xfrm>
            <a:off x="8429882" y="2928575"/>
            <a:ext cx="323026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924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5942440-75CD-4D40-975A-7A808ED23A9A}"/>
              </a:ext>
            </a:extLst>
          </p:cNvPr>
          <p:cNvPicPr>
            <a:picLocks noChangeAspect="1"/>
          </p:cNvPicPr>
          <p:nvPr/>
        </p:nvPicPr>
        <p:blipFill rotWithShape="1">
          <a:blip r:embed="rId2">
            <a:extLst>
              <a:ext uri="{28A0092B-C50C-407E-A947-70E740481C1C}">
                <a14:useLocalDpi xmlns:a14="http://schemas.microsoft.com/office/drawing/2010/main"/>
              </a:ext>
            </a:extLst>
          </a:blip>
          <a:srcRect l="1625" t="1720" r="41791" b="1209"/>
          <a:stretch/>
        </p:blipFill>
        <p:spPr>
          <a:xfrm>
            <a:off x="6275119" y="0"/>
            <a:ext cx="5916881" cy="6858000"/>
          </a:xfrm>
          <a:prstGeom prst="rect">
            <a:avLst/>
          </a:prstGeom>
        </p:spPr>
      </p:pic>
      <p:sp>
        <p:nvSpPr>
          <p:cNvPr id="18" name="Text Placeholder 5">
            <a:extLst>
              <a:ext uri="{FF2B5EF4-FFF2-40B4-BE49-F238E27FC236}">
                <a16:creationId xmlns:a16="http://schemas.microsoft.com/office/drawing/2014/main" id="{71063725-B0BC-A44E-BB8A-A9D0554865C4}"/>
              </a:ext>
            </a:extLst>
          </p:cNvPr>
          <p:cNvSpPr txBox="1">
            <a:spLocks/>
          </p:cNvSpPr>
          <p:nvPr/>
        </p:nvSpPr>
        <p:spPr>
          <a:xfrm>
            <a:off x="6275388" y="6419557"/>
            <a:ext cx="2818736" cy="438443"/>
          </a:xfrm>
          <a:prstGeom prst="rect">
            <a:avLst/>
          </a:prstGeom>
          <a:solidFill>
            <a:schemeClr val="bg2"/>
          </a:solidFill>
          <a:ln>
            <a:noFill/>
          </a:ln>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None/>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t>SEGRO Park Enfield, London</a:t>
            </a:r>
          </a:p>
        </p:txBody>
      </p:sp>
      <p:sp>
        <p:nvSpPr>
          <p:cNvPr id="2" name="Slide Number Placeholder 1">
            <a:extLst>
              <a:ext uri="{FF2B5EF4-FFF2-40B4-BE49-F238E27FC236}">
                <a16:creationId xmlns:a16="http://schemas.microsoft.com/office/drawing/2014/main" id="{1C65622E-C994-443A-BCF6-4E8034D4AB22}"/>
              </a:ext>
            </a:extLst>
          </p:cNvPr>
          <p:cNvSpPr>
            <a:spLocks noGrp="1"/>
          </p:cNvSpPr>
          <p:nvPr>
            <p:ph type="sldNum" sz="quarter" idx="12"/>
          </p:nvPr>
        </p:nvSpPr>
        <p:spPr>
          <a:xfrm>
            <a:off x="10903669" y="6273875"/>
            <a:ext cx="809411" cy="288000"/>
          </a:xfrm>
        </p:spPr>
        <p:txBody>
          <a:bodyPr/>
          <a:lstStyle/>
          <a:p>
            <a:fld id="{A9127C4A-68AE-42AA-98AE-96759E14B5F4}" type="slidenum">
              <a:rPr lang="en-GB" smtClean="0">
                <a:solidFill>
                  <a:schemeClr val="bg1"/>
                </a:solidFill>
              </a:rPr>
              <a:pPr/>
              <a:t>17</a:t>
            </a:fld>
            <a:endParaRPr lang="en-GB">
              <a:solidFill>
                <a:schemeClr val="bg1"/>
              </a:solidFill>
            </a:endParaRPr>
          </a:p>
        </p:txBody>
      </p:sp>
      <p:sp>
        <p:nvSpPr>
          <p:cNvPr id="8" name="Title 7">
            <a:extLst>
              <a:ext uri="{FF2B5EF4-FFF2-40B4-BE49-F238E27FC236}">
                <a16:creationId xmlns:a16="http://schemas.microsoft.com/office/drawing/2014/main" id="{77454352-971C-439E-A973-CE79DA8F7E56}"/>
              </a:ext>
            </a:extLst>
          </p:cNvPr>
          <p:cNvSpPr>
            <a:spLocks noGrp="1"/>
          </p:cNvSpPr>
          <p:nvPr>
            <p:ph type="title"/>
          </p:nvPr>
        </p:nvSpPr>
        <p:spPr>
          <a:xfrm>
            <a:off x="480971" y="292931"/>
            <a:ext cx="5435642" cy="936550"/>
          </a:xfrm>
        </p:spPr>
        <p:txBody>
          <a:bodyPr>
            <a:normAutofit/>
          </a:bodyPr>
          <a:lstStyle/>
          <a:p>
            <a:r>
              <a:rPr lang="en-GB" dirty="0"/>
              <a:t>INFLATION-BEATING earnings growth</a:t>
            </a:r>
          </a:p>
        </p:txBody>
      </p:sp>
      <p:sp>
        <p:nvSpPr>
          <p:cNvPr id="19" name="Content Placeholder 2">
            <a:extLst>
              <a:ext uri="{FF2B5EF4-FFF2-40B4-BE49-F238E27FC236}">
                <a16:creationId xmlns:a16="http://schemas.microsoft.com/office/drawing/2014/main" id="{5719A048-F2AA-7740-804C-08A9840936BD}"/>
              </a:ext>
            </a:extLst>
          </p:cNvPr>
          <p:cNvSpPr txBox="1">
            <a:spLocks/>
          </p:cNvSpPr>
          <p:nvPr/>
        </p:nvSpPr>
        <p:spPr>
          <a:xfrm>
            <a:off x="480613" y="1548857"/>
            <a:ext cx="5436000" cy="501301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3000"/>
              </a:spcBef>
              <a:buNone/>
            </a:pPr>
            <a:r>
              <a:rPr lang="en-US" sz="2000" dirty="0"/>
              <a:t>13% earnings growth (ex SELP fee) driven by lettings, capture of reversion and development</a:t>
            </a:r>
          </a:p>
          <a:p>
            <a:pPr marL="0" lvl="1" indent="0">
              <a:spcBef>
                <a:spcPts val="4500"/>
              </a:spcBef>
              <a:buNone/>
            </a:pPr>
            <a:r>
              <a:rPr lang="en-US" sz="2000" dirty="0"/>
              <a:t>Significant rental growth</a:t>
            </a:r>
          </a:p>
          <a:p>
            <a:pPr lvl="1">
              <a:spcBef>
                <a:spcPts val="0"/>
              </a:spcBef>
              <a:buClrTx/>
            </a:pPr>
            <a:r>
              <a:rPr lang="en-US" sz="2000" dirty="0"/>
              <a:t>7.1% like-for-like (vs H1 21)</a:t>
            </a:r>
          </a:p>
          <a:p>
            <a:pPr lvl="1">
              <a:spcBef>
                <a:spcPts val="0"/>
              </a:spcBef>
              <a:buClrTx/>
            </a:pPr>
            <a:r>
              <a:rPr lang="en-US" sz="2000" dirty="0"/>
              <a:t>5.9% ERV growth (vs Dec 21)</a:t>
            </a:r>
          </a:p>
          <a:p>
            <a:pPr marL="0" lvl="1" indent="0">
              <a:spcBef>
                <a:spcPts val="4500"/>
              </a:spcBef>
              <a:buNone/>
            </a:pPr>
            <a:r>
              <a:rPr lang="en-US" sz="2000" dirty="0"/>
              <a:t>Low leverage and attractive debt profile</a:t>
            </a:r>
          </a:p>
          <a:p>
            <a:pPr marL="0" lvl="1" indent="0">
              <a:spcBef>
                <a:spcPts val="4500"/>
              </a:spcBef>
              <a:buNone/>
            </a:pPr>
            <a:r>
              <a:rPr lang="en-GB" sz="2000" dirty="0"/>
              <a:t>2022 interim dividend increased by 9.5%</a:t>
            </a:r>
          </a:p>
        </p:txBody>
      </p:sp>
      <p:cxnSp>
        <p:nvCxnSpPr>
          <p:cNvPr id="20" name="Straight Connector 19">
            <a:extLst>
              <a:ext uri="{FF2B5EF4-FFF2-40B4-BE49-F238E27FC236}">
                <a16:creationId xmlns:a16="http://schemas.microsoft.com/office/drawing/2014/main" id="{07C6ACDB-3306-7E45-8394-4BA187CDA6F3}"/>
              </a:ext>
            </a:extLst>
          </p:cNvPr>
          <p:cNvCxnSpPr>
            <a:cxnSpLocks/>
          </p:cNvCxnSpPr>
          <p:nvPr/>
        </p:nvCxnSpPr>
        <p:spPr>
          <a:xfrm>
            <a:off x="478833" y="2340519"/>
            <a:ext cx="543778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9F2265E-3C3F-2747-BB19-4905C83F8268}"/>
              </a:ext>
            </a:extLst>
          </p:cNvPr>
          <p:cNvCxnSpPr>
            <a:cxnSpLocks/>
          </p:cNvCxnSpPr>
          <p:nvPr/>
        </p:nvCxnSpPr>
        <p:spPr>
          <a:xfrm>
            <a:off x="478833" y="3729110"/>
            <a:ext cx="543778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1C97BF-0D64-B641-A347-601B62963F49}"/>
              </a:ext>
            </a:extLst>
          </p:cNvPr>
          <p:cNvCxnSpPr>
            <a:cxnSpLocks/>
          </p:cNvCxnSpPr>
          <p:nvPr/>
        </p:nvCxnSpPr>
        <p:spPr>
          <a:xfrm>
            <a:off x="478833" y="4610538"/>
            <a:ext cx="543778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03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B5CDC5-A647-4738-A218-E3929B9CCDD9}"/>
              </a:ext>
            </a:extLst>
          </p:cNvPr>
          <p:cNvSpPr>
            <a:spLocks noGrp="1"/>
          </p:cNvSpPr>
          <p:nvPr>
            <p:ph type="title"/>
          </p:nvPr>
        </p:nvSpPr>
        <p:spPr/>
        <p:txBody>
          <a:bodyPr/>
          <a:lstStyle/>
          <a:p>
            <a:r>
              <a:rPr lang="en-US" sz="4800" b="0" dirty="0"/>
              <a:t>WE CREATE THE SPACE THAT ENABLES EXTRAORDINARY </a:t>
            </a:r>
            <a:br>
              <a:rPr lang="en-US" sz="4800" b="0" dirty="0"/>
            </a:br>
            <a:r>
              <a:rPr lang="en-US" sz="4800" b="0" dirty="0"/>
              <a:t>THINGS TO HAPPEN</a:t>
            </a:r>
            <a:endParaRPr lang="en-GB" b="0" dirty="0"/>
          </a:p>
        </p:txBody>
      </p:sp>
      <p:grpSp>
        <p:nvGrpSpPr>
          <p:cNvPr id="8" name="Group 7">
            <a:extLst>
              <a:ext uri="{FF2B5EF4-FFF2-40B4-BE49-F238E27FC236}">
                <a16:creationId xmlns:a16="http://schemas.microsoft.com/office/drawing/2014/main" id="{8D937C6D-F980-4E20-AF13-BDB004E12EEA}"/>
              </a:ext>
            </a:extLst>
          </p:cNvPr>
          <p:cNvGrpSpPr/>
          <p:nvPr/>
        </p:nvGrpSpPr>
        <p:grpSpPr>
          <a:xfrm>
            <a:off x="479425" y="3658738"/>
            <a:ext cx="2752423" cy="2399161"/>
            <a:chOff x="479425" y="3658738"/>
            <a:chExt cx="2752423" cy="2399161"/>
          </a:xfrm>
          <a:noFill/>
        </p:grpSpPr>
        <p:sp>
          <p:nvSpPr>
            <p:cNvPr id="6" name="Rectangle 5">
              <a:extLst>
                <a:ext uri="{FF2B5EF4-FFF2-40B4-BE49-F238E27FC236}">
                  <a16:creationId xmlns:a16="http://schemas.microsoft.com/office/drawing/2014/main" id="{D00E9181-C7C7-4763-9502-294067FE91FE}"/>
                </a:ext>
              </a:extLst>
            </p:cNvPr>
            <p:cNvSpPr/>
            <p:nvPr/>
          </p:nvSpPr>
          <p:spPr>
            <a:xfrm>
              <a:off x="479425" y="3716338"/>
              <a:ext cx="2752423" cy="2341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Delta BQ Book"/>
                  <a:ea typeface="+mn-ea"/>
                  <a:cs typeface="+mn-cs"/>
                </a:rPr>
                <a:t>Inflation-beating earnings growth</a:t>
              </a:r>
            </a:p>
          </p:txBody>
        </p:sp>
        <p:sp>
          <p:nvSpPr>
            <p:cNvPr id="7" name="Rectangle 6">
              <a:extLst>
                <a:ext uri="{FF2B5EF4-FFF2-40B4-BE49-F238E27FC236}">
                  <a16:creationId xmlns:a16="http://schemas.microsoft.com/office/drawing/2014/main" id="{91EA80AF-7145-4648-A18B-9F6985DD6C1B}"/>
                </a:ext>
              </a:extLst>
            </p:cNvPr>
            <p:cNvSpPr/>
            <p:nvPr/>
          </p:nvSpPr>
          <p:spPr>
            <a:xfrm rot="16200000" flipH="1" flipV="1">
              <a:off x="1117008" y="3321192"/>
              <a:ext cx="57600" cy="732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FR" sz="2600" b="0" i="0" u="none" strike="noStrike" kern="1200" cap="none" spc="0" normalizeH="0" baseline="0" noProof="0" dirty="0">
                <a:ln>
                  <a:noFill/>
                </a:ln>
                <a:solidFill>
                  <a:srgbClr val="CC171E"/>
                </a:solidFill>
                <a:effectLst/>
                <a:uLnTx/>
                <a:uFillTx/>
                <a:latin typeface="Delta BQ Book"/>
                <a:ea typeface="+mn-ea"/>
                <a:cs typeface="+mn-cs"/>
              </a:endParaRPr>
            </a:p>
          </p:txBody>
        </p:sp>
      </p:grpSp>
      <p:grpSp>
        <p:nvGrpSpPr>
          <p:cNvPr id="9" name="Group 8">
            <a:extLst>
              <a:ext uri="{FF2B5EF4-FFF2-40B4-BE49-F238E27FC236}">
                <a16:creationId xmlns:a16="http://schemas.microsoft.com/office/drawing/2014/main" id="{E91A3AA7-225F-4D4B-A2D5-28DBAFA1DB4E}"/>
              </a:ext>
            </a:extLst>
          </p:cNvPr>
          <p:cNvGrpSpPr/>
          <p:nvPr/>
        </p:nvGrpSpPr>
        <p:grpSpPr>
          <a:xfrm>
            <a:off x="3306335" y="3658738"/>
            <a:ext cx="2752423" cy="2399161"/>
            <a:chOff x="479426" y="3658738"/>
            <a:chExt cx="2752423" cy="2399161"/>
          </a:xfrm>
          <a:solidFill>
            <a:schemeClr val="bg2"/>
          </a:solidFill>
        </p:grpSpPr>
        <p:sp>
          <p:nvSpPr>
            <p:cNvPr id="10" name="Rectangle 9">
              <a:extLst>
                <a:ext uri="{FF2B5EF4-FFF2-40B4-BE49-F238E27FC236}">
                  <a16:creationId xmlns:a16="http://schemas.microsoft.com/office/drawing/2014/main" id="{CE1EDEA5-42C9-4A2F-B972-2384F5E18038}"/>
                </a:ext>
              </a:extLst>
            </p:cNvPr>
            <p:cNvSpPr/>
            <p:nvPr/>
          </p:nvSpPr>
          <p:spPr>
            <a:xfrm>
              <a:off x="479426" y="3716338"/>
              <a:ext cx="2752423" cy="2341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Delta BQ Book"/>
                  <a:ea typeface="+mn-ea"/>
                  <a:cs typeface="+mn-cs"/>
                </a:rPr>
                <a:t>Delivering strong operational metrics</a:t>
              </a:r>
            </a:p>
          </p:txBody>
        </p:sp>
        <p:sp>
          <p:nvSpPr>
            <p:cNvPr id="11" name="Rectangle 10">
              <a:extLst>
                <a:ext uri="{FF2B5EF4-FFF2-40B4-BE49-F238E27FC236}">
                  <a16:creationId xmlns:a16="http://schemas.microsoft.com/office/drawing/2014/main" id="{4ED42D36-BB1D-4DCC-9AC3-6A1F1E437E69}"/>
                </a:ext>
              </a:extLst>
            </p:cNvPr>
            <p:cNvSpPr/>
            <p:nvPr/>
          </p:nvSpPr>
          <p:spPr>
            <a:xfrm rot="16200000" flipH="1" flipV="1">
              <a:off x="1117008" y="3321192"/>
              <a:ext cx="57600" cy="732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FR" sz="2600" b="0" i="0" u="none" strike="noStrike" kern="1200" cap="none" spc="0" normalizeH="0" baseline="0" noProof="0">
                <a:ln>
                  <a:noFill/>
                </a:ln>
                <a:solidFill>
                  <a:srgbClr val="CC171E"/>
                </a:solidFill>
                <a:effectLst/>
                <a:uLnTx/>
                <a:uFillTx/>
                <a:latin typeface="Delta BQ Book"/>
                <a:ea typeface="+mn-ea"/>
                <a:cs typeface="+mn-cs"/>
              </a:endParaRPr>
            </a:p>
          </p:txBody>
        </p:sp>
      </p:grpSp>
      <p:grpSp>
        <p:nvGrpSpPr>
          <p:cNvPr id="12" name="Group 11">
            <a:extLst>
              <a:ext uri="{FF2B5EF4-FFF2-40B4-BE49-F238E27FC236}">
                <a16:creationId xmlns:a16="http://schemas.microsoft.com/office/drawing/2014/main" id="{003DF052-8DC6-4641-A37B-DA357B02D4D1}"/>
              </a:ext>
            </a:extLst>
          </p:cNvPr>
          <p:cNvGrpSpPr/>
          <p:nvPr/>
        </p:nvGrpSpPr>
        <p:grpSpPr>
          <a:xfrm>
            <a:off x="6133243" y="3658738"/>
            <a:ext cx="2752423" cy="2399161"/>
            <a:chOff x="479425" y="3658738"/>
            <a:chExt cx="2752423" cy="2399161"/>
          </a:xfrm>
        </p:grpSpPr>
        <p:sp>
          <p:nvSpPr>
            <p:cNvPr id="13" name="Rectangle 12">
              <a:extLst>
                <a:ext uri="{FF2B5EF4-FFF2-40B4-BE49-F238E27FC236}">
                  <a16:creationId xmlns:a16="http://schemas.microsoft.com/office/drawing/2014/main" id="{02B1B7EF-D06E-4440-BE60-38CAE3EEB318}"/>
                </a:ext>
              </a:extLst>
            </p:cNvPr>
            <p:cNvSpPr/>
            <p:nvPr/>
          </p:nvSpPr>
          <p:spPr>
            <a:xfrm>
              <a:off x="479425" y="3716338"/>
              <a:ext cx="2752423" cy="234156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Delta BQ Book"/>
                  <a:ea typeface="+mn-ea"/>
                  <a:cs typeface="+mn-cs"/>
                </a:rPr>
                <a:t>Disciplined approach to capital allocation</a:t>
              </a:r>
            </a:p>
          </p:txBody>
        </p:sp>
        <p:sp>
          <p:nvSpPr>
            <p:cNvPr id="14" name="Rectangle 13">
              <a:extLst>
                <a:ext uri="{FF2B5EF4-FFF2-40B4-BE49-F238E27FC236}">
                  <a16:creationId xmlns:a16="http://schemas.microsoft.com/office/drawing/2014/main" id="{3C4F476E-1FA3-4564-A29D-97ADA57A7D29}"/>
                </a:ext>
              </a:extLst>
            </p:cNvPr>
            <p:cNvSpPr/>
            <p:nvPr/>
          </p:nvSpPr>
          <p:spPr>
            <a:xfrm rot="16200000" flipH="1" flipV="1">
              <a:off x="1117008" y="3321192"/>
              <a:ext cx="57600" cy="732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FR" sz="2600" b="0" i="0" u="none" strike="noStrike" kern="1200" cap="none" spc="0" normalizeH="0" baseline="0" noProof="0">
                <a:ln>
                  <a:noFill/>
                </a:ln>
                <a:solidFill>
                  <a:srgbClr val="CC171E"/>
                </a:solidFill>
                <a:effectLst/>
                <a:uLnTx/>
                <a:uFillTx/>
                <a:latin typeface="Delta BQ Book"/>
                <a:ea typeface="+mn-ea"/>
                <a:cs typeface="+mn-cs"/>
              </a:endParaRPr>
            </a:p>
          </p:txBody>
        </p:sp>
      </p:grpSp>
      <p:grpSp>
        <p:nvGrpSpPr>
          <p:cNvPr id="15" name="Group 14">
            <a:extLst>
              <a:ext uri="{FF2B5EF4-FFF2-40B4-BE49-F238E27FC236}">
                <a16:creationId xmlns:a16="http://schemas.microsoft.com/office/drawing/2014/main" id="{B7FE9B39-47C5-4D95-98E1-21602F255D1B}"/>
              </a:ext>
            </a:extLst>
          </p:cNvPr>
          <p:cNvGrpSpPr/>
          <p:nvPr/>
        </p:nvGrpSpPr>
        <p:grpSpPr>
          <a:xfrm>
            <a:off x="8960152" y="3658738"/>
            <a:ext cx="2752423" cy="2399161"/>
            <a:chOff x="479425" y="3658738"/>
            <a:chExt cx="2752423" cy="2399161"/>
          </a:xfrm>
        </p:grpSpPr>
        <p:sp>
          <p:nvSpPr>
            <p:cNvPr id="16" name="Rectangle 15">
              <a:extLst>
                <a:ext uri="{FF2B5EF4-FFF2-40B4-BE49-F238E27FC236}">
                  <a16:creationId xmlns:a16="http://schemas.microsoft.com/office/drawing/2014/main" id="{E98E3437-BF01-4CE8-A5A9-4EF487CF9347}"/>
                </a:ext>
              </a:extLst>
            </p:cNvPr>
            <p:cNvSpPr/>
            <p:nvPr/>
          </p:nvSpPr>
          <p:spPr>
            <a:xfrm>
              <a:off x="479425" y="3716338"/>
              <a:ext cx="2752423" cy="234156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Delta BQ Book"/>
                  <a:ea typeface="+mn-ea"/>
                  <a:cs typeface="+mn-cs"/>
                </a:rPr>
                <a:t>Confident outlook</a:t>
              </a:r>
            </a:p>
          </p:txBody>
        </p:sp>
        <p:sp>
          <p:nvSpPr>
            <p:cNvPr id="17" name="Rectangle 16">
              <a:extLst>
                <a:ext uri="{FF2B5EF4-FFF2-40B4-BE49-F238E27FC236}">
                  <a16:creationId xmlns:a16="http://schemas.microsoft.com/office/drawing/2014/main" id="{58D15F61-1834-4542-870A-724796AF4A2C}"/>
                </a:ext>
              </a:extLst>
            </p:cNvPr>
            <p:cNvSpPr/>
            <p:nvPr/>
          </p:nvSpPr>
          <p:spPr>
            <a:xfrm rot="16200000" flipH="1" flipV="1">
              <a:off x="1117008" y="3321192"/>
              <a:ext cx="57600" cy="732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FR" sz="2600" b="0" i="0" u="none" strike="noStrike" kern="1200" cap="none" spc="0" normalizeH="0" baseline="0" noProof="0">
                <a:ln>
                  <a:noFill/>
                </a:ln>
                <a:solidFill>
                  <a:srgbClr val="CC171E"/>
                </a:solidFill>
                <a:effectLst/>
                <a:uLnTx/>
                <a:uFillTx/>
                <a:latin typeface="Delta BQ Book"/>
                <a:ea typeface="+mn-ea"/>
                <a:cs typeface="+mn-cs"/>
              </a:endParaRPr>
            </a:p>
          </p:txBody>
        </p:sp>
      </p:grpSp>
    </p:spTree>
    <p:extLst>
      <p:ext uri="{BB962C8B-B14F-4D97-AF65-F5344CB8AC3E}">
        <p14:creationId xmlns:p14="http://schemas.microsoft.com/office/powerpoint/2010/main" val="2000489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1177-49A7-4C40-847D-20AC3B131C0A}"/>
              </a:ext>
            </a:extLst>
          </p:cNvPr>
          <p:cNvSpPr>
            <a:spLocks noGrp="1"/>
          </p:cNvSpPr>
          <p:nvPr>
            <p:ph type="title"/>
          </p:nvPr>
        </p:nvSpPr>
        <p:spPr>
          <a:xfrm>
            <a:off x="480971" y="292931"/>
            <a:ext cx="11233150" cy="688144"/>
          </a:xfrm>
        </p:spPr>
        <p:txBody>
          <a:bodyPr>
            <a:normAutofit/>
          </a:bodyPr>
          <a:lstStyle/>
          <a:p>
            <a:r>
              <a:rPr lang="en-GB" dirty="0"/>
              <a:t>European vacancy at historic lows</a:t>
            </a:r>
          </a:p>
        </p:txBody>
      </p:sp>
      <p:sp>
        <p:nvSpPr>
          <p:cNvPr id="3" name="Slide Number Placeholder 2">
            <a:extLst>
              <a:ext uri="{FF2B5EF4-FFF2-40B4-BE49-F238E27FC236}">
                <a16:creationId xmlns:a16="http://schemas.microsoft.com/office/drawing/2014/main" id="{DF18FFF9-3A82-44F4-82CC-3DB2207C1364}"/>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graphicFrame>
        <p:nvGraphicFramePr>
          <p:cNvPr id="11" name="Chart 10">
            <a:extLst>
              <a:ext uri="{FF2B5EF4-FFF2-40B4-BE49-F238E27FC236}">
                <a16:creationId xmlns:a16="http://schemas.microsoft.com/office/drawing/2014/main" id="{99271540-377E-4971-9CFD-A646F7E96178}"/>
              </a:ext>
            </a:extLst>
          </p:cNvPr>
          <p:cNvGraphicFramePr/>
          <p:nvPr>
            <p:extLst>
              <p:ext uri="{D42A27DB-BD31-4B8C-83A1-F6EECF244321}">
                <p14:modId xmlns:p14="http://schemas.microsoft.com/office/powerpoint/2010/main" val="1396572771"/>
              </p:ext>
            </p:extLst>
          </p:nvPr>
        </p:nvGraphicFramePr>
        <p:xfrm>
          <a:off x="636788" y="1508454"/>
          <a:ext cx="10671586" cy="421998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C302F589-EE58-49F7-AF10-380F9E809E5F}"/>
              </a:ext>
            </a:extLst>
          </p:cNvPr>
          <p:cNvSpPr txBox="1"/>
          <p:nvPr/>
        </p:nvSpPr>
        <p:spPr>
          <a:xfrm>
            <a:off x="1696764" y="6361631"/>
            <a:ext cx="10577854" cy="230832"/>
          </a:xfrm>
          <a:prstGeom prst="rect">
            <a:avLst/>
          </a:prstGeom>
          <a:noFill/>
        </p:spPr>
        <p:txBody>
          <a:bodyPr wrap="square">
            <a:spAutoFit/>
          </a:bodyPr>
          <a:lstStyle/>
          <a:p>
            <a:pPr>
              <a:defRPr/>
            </a:pPr>
            <a:r>
              <a:rPr kumimoji="0" lang="en-GB" sz="900" b="0" i="0" u="none" strike="noStrike" kern="1200" cap="none" spc="0" normalizeH="0" baseline="0" noProof="0" dirty="0">
                <a:ln>
                  <a:noFill/>
                </a:ln>
                <a:solidFill>
                  <a:srgbClr val="6D6E71"/>
                </a:solidFill>
                <a:effectLst/>
                <a:uLnTx/>
                <a:uFillTx/>
                <a:latin typeface="Delta BQ Book"/>
                <a:ea typeface="+mn-ea"/>
                <a:cs typeface="+mn-cs"/>
              </a:rPr>
              <a:t>Source: CBRE</a:t>
            </a:r>
          </a:p>
        </p:txBody>
      </p:sp>
    </p:spTree>
    <p:extLst>
      <p:ext uri="{BB962C8B-B14F-4D97-AF65-F5344CB8AC3E}">
        <p14:creationId xmlns:p14="http://schemas.microsoft.com/office/powerpoint/2010/main" val="1407041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5BC0D05-4E47-0C99-4482-14E1646998DE}"/>
              </a:ext>
            </a:extLst>
          </p:cNvPr>
          <p:cNvPicPr>
            <a:picLocks noChangeAspect="1"/>
          </p:cNvPicPr>
          <p:nvPr/>
        </p:nvPicPr>
        <p:blipFill rotWithShape="1">
          <a:blip r:embed="rId3">
            <a:extLst>
              <a:ext uri="{28A0092B-C50C-407E-A947-70E740481C1C}">
                <a14:useLocalDpi xmlns:a14="http://schemas.microsoft.com/office/drawing/2010/main"/>
              </a:ext>
            </a:extLst>
          </a:blip>
          <a:srcRect t="12330"/>
          <a:stretch/>
        </p:blipFill>
        <p:spPr>
          <a:xfrm>
            <a:off x="3792353" y="920134"/>
            <a:ext cx="4724366" cy="4032210"/>
          </a:xfrm>
          <a:prstGeom prst="rect">
            <a:avLst/>
          </a:prstGeom>
        </p:spPr>
      </p:pic>
      <p:sp>
        <p:nvSpPr>
          <p:cNvPr id="33" name="Arrow: Pentagon 32">
            <a:extLst>
              <a:ext uri="{FF2B5EF4-FFF2-40B4-BE49-F238E27FC236}">
                <a16:creationId xmlns:a16="http://schemas.microsoft.com/office/drawing/2014/main" id="{186F5D95-0FD5-8D90-4665-C13117DA066B}"/>
              </a:ext>
            </a:extLst>
          </p:cNvPr>
          <p:cNvSpPr/>
          <p:nvPr/>
        </p:nvSpPr>
        <p:spPr>
          <a:xfrm rot="16200000">
            <a:off x="5325237" y="3824934"/>
            <a:ext cx="1658595" cy="3986266"/>
          </a:xfrm>
          <a:prstGeom prst="homePlate">
            <a:avLst>
              <a:gd name="adj" fmla="val 27778"/>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F93D8901-693C-4CE8-8F19-7EDCAF2765D6}"/>
              </a:ext>
            </a:extLst>
          </p:cNvPr>
          <p:cNvSpPr>
            <a:spLocks noGrp="1"/>
          </p:cNvSpPr>
          <p:nvPr>
            <p:ph type="title"/>
          </p:nvPr>
        </p:nvSpPr>
        <p:spPr>
          <a:xfrm>
            <a:off x="480971" y="292931"/>
            <a:ext cx="11233150" cy="1008000"/>
          </a:xfrm>
        </p:spPr>
        <p:txBody>
          <a:bodyPr/>
          <a:lstStyle/>
          <a:p>
            <a:r>
              <a:rPr lang="en-GB" dirty="0"/>
              <a:t>CLEAR &amp; CONSISTENT STRATEGY CONTINUES TO DELIVER</a:t>
            </a:r>
          </a:p>
        </p:txBody>
      </p:sp>
      <p:sp>
        <p:nvSpPr>
          <p:cNvPr id="5" name="Slide Number Placeholder 4">
            <a:extLst>
              <a:ext uri="{FF2B5EF4-FFF2-40B4-BE49-F238E27FC236}">
                <a16:creationId xmlns:a16="http://schemas.microsoft.com/office/drawing/2014/main" id="{90990BE6-5B82-44E7-81C5-2E114149D603}"/>
              </a:ext>
            </a:extLst>
          </p:cNvPr>
          <p:cNvSpPr>
            <a:spLocks noGrp="1"/>
          </p:cNvSpPr>
          <p:nvPr>
            <p:ph type="sldNum" sz="quarter" idx="12"/>
          </p:nvPr>
        </p:nvSpPr>
        <p:spPr>
          <a:xfrm>
            <a:off x="10903669" y="6308725"/>
            <a:ext cx="809411" cy="215900"/>
          </a:xfrm>
        </p:spPr>
        <p:txBody>
          <a:bodyPr/>
          <a:lstStyle/>
          <a:p>
            <a:fld id="{A9127C4A-68AE-42AA-98AE-96759E14B5F4}" type="slidenum">
              <a:rPr lang="en-GB" smtClean="0"/>
              <a:pPr/>
              <a:t>2</a:t>
            </a:fld>
            <a:endParaRPr lang="en-GB"/>
          </a:p>
        </p:txBody>
      </p:sp>
      <p:pic>
        <p:nvPicPr>
          <p:cNvPr id="3" name="Picture 2">
            <a:extLst>
              <a:ext uri="{FF2B5EF4-FFF2-40B4-BE49-F238E27FC236}">
                <a16:creationId xmlns:a16="http://schemas.microsoft.com/office/drawing/2014/main" id="{D065B547-645D-42D6-AEEF-DE121C099494}"/>
              </a:ext>
            </a:extLst>
          </p:cNvPr>
          <p:cNvPicPr>
            <a:picLocks noChangeAspect="1"/>
          </p:cNvPicPr>
          <p:nvPr/>
        </p:nvPicPr>
        <p:blipFill rotWithShape="1">
          <a:blip r:embed="rId3">
            <a:extLst>
              <a:ext uri="{28A0092B-C50C-407E-A947-70E740481C1C}">
                <a14:useLocalDpi xmlns:a14="http://schemas.microsoft.com/office/drawing/2010/main"/>
              </a:ext>
            </a:extLst>
          </a:blip>
          <a:srcRect t="12330"/>
          <a:stretch/>
        </p:blipFill>
        <p:spPr>
          <a:xfrm>
            <a:off x="3792352" y="920134"/>
            <a:ext cx="4724366" cy="4032210"/>
          </a:xfrm>
          <a:prstGeom prst="rect">
            <a:avLst/>
          </a:prstGeom>
        </p:spPr>
      </p:pic>
      <p:graphicFrame>
        <p:nvGraphicFramePr>
          <p:cNvPr id="2" name="Table 5">
            <a:extLst>
              <a:ext uri="{FF2B5EF4-FFF2-40B4-BE49-F238E27FC236}">
                <a16:creationId xmlns:a16="http://schemas.microsoft.com/office/drawing/2014/main" id="{ED3FF4BE-428F-7FA9-67DC-C8BE0DC8A7A6}"/>
              </a:ext>
            </a:extLst>
          </p:cNvPr>
          <p:cNvGraphicFramePr>
            <a:graphicFrameLocks noGrp="1"/>
          </p:cNvGraphicFramePr>
          <p:nvPr>
            <p:extLst>
              <p:ext uri="{D42A27DB-BD31-4B8C-83A1-F6EECF244321}">
                <p14:modId xmlns:p14="http://schemas.microsoft.com/office/powerpoint/2010/main" val="94499301"/>
              </p:ext>
            </p:extLst>
          </p:nvPr>
        </p:nvGraphicFramePr>
        <p:xfrm>
          <a:off x="5062330" y="5330995"/>
          <a:ext cx="3159794" cy="1340487"/>
        </p:xfrm>
        <a:graphic>
          <a:graphicData uri="http://schemas.openxmlformats.org/drawingml/2006/table">
            <a:tbl>
              <a:tblPr firstRow="1" bandRow="1">
                <a:tableStyleId>{5C22544A-7EE6-4342-B048-85BDC9FD1C3A}</a:tableStyleId>
              </a:tblPr>
              <a:tblGrid>
                <a:gridCol w="1579897">
                  <a:extLst>
                    <a:ext uri="{9D8B030D-6E8A-4147-A177-3AD203B41FA5}">
                      <a16:colId xmlns:a16="http://schemas.microsoft.com/office/drawing/2014/main" val="179368554"/>
                    </a:ext>
                  </a:extLst>
                </a:gridCol>
                <a:gridCol w="1579897">
                  <a:extLst>
                    <a:ext uri="{9D8B030D-6E8A-4147-A177-3AD203B41FA5}">
                      <a16:colId xmlns:a16="http://schemas.microsoft.com/office/drawing/2014/main" val="2567268076"/>
                    </a:ext>
                  </a:extLst>
                </a:gridCol>
              </a:tblGrid>
              <a:tr h="446829">
                <a:tc>
                  <a:txBody>
                    <a:bodyPr/>
                    <a:lstStyle/>
                    <a:p>
                      <a:r>
                        <a:rPr lang="en-GB" sz="1400" b="0" i="0" kern="1200" dirty="0">
                          <a:solidFill>
                            <a:schemeClr val="tx1"/>
                          </a:solidFill>
                          <a:latin typeface="+mn-lt"/>
                          <a:ea typeface="+mn-ea"/>
                          <a:cs typeface="+mn-cs"/>
                        </a:rPr>
                        <a:t>LTV ratio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b="0" i="0" dirty="0">
                          <a:solidFill>
                            <a:schemeClr val="tx1"/>
                          </a:solidFill>
                        </a:rPr>
                        <a:t>23%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9162128"/>
                  </a:ext>
                </a:extLst>
              </a:tr>
              <a:tr h="446829">
                <a:tc>
                  <a:txBody>
                    <a:bodyPr/>
                    <a:lstStyle/>
                    <a:p>
                      <a:r>
                        <a:rPr lang="en-GB" sz="1400" dirty="0"/>
                        <a:t>Cost of Debt</a:t>
                      </a:r>
                      <a:r>
                        <a:rPr lang="en-GB" sz="1400" baseline="30000" dirty="0"/>
                        <a:t>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400" dirty="0"/>
                        <a:t>1.8%</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6679941"/>
                  </a:ext>
                </a:extLst>
              </a:tr>
              <a:tr h="446829">
                <a:tc>
                  <a:txBody>
                    <a:bodyPr/>
                    <a:lstStyle/>
                    <a:p>
                      <a:r>
                        <a:rPr lang="en-GB" sz="1400" dirty="0"/>
                        <a:t>Debt Maturity</a:t>
                      </a:r>
                      <a:r>
                        <a:rPr lang="en-GB" sz="1400" baseline="30000" dirty="0"/>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400" dirty="0"/>
                        <a:t>8.7 years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0944477"/>
                  </a:ext>
                </a:extLst>
              </a:tr>
            </a:tbl>
          </a:graphicData>
        </a:graphic>
      </p:graphicFrame>
      <p:sp>
        <p:nvSpPr>
          <p:cNvPr id="6" name="Arrow: Pentagon 5">
            <a:extLst>
              <a:ext uri="{FF2B5EF4-FFF2-40B4-BE49-F238E27FC236}">
                <a16:creationId xmlns:a16="http://schemas.microsoft.com/office/drawing/2014/main" id="{F10FB60B-58BD-EA97-8B3D-ABFC8692334A}"/>
              </a:ext>
            </a:extLst>
          </p:cNvPr>
          <p:cNvSpPr/>
          <p:nvPr/>
        </p:nvSpPr>
        <p:spPr>
          <a:xfrm>
            <a:off x="149975" y="1245847"/>
            <a:ext cx="3903865" cy="1894391"/>
          </a:xfrm>
          <a:prstGeom prst="homePlate">
            <a:avLst>
              <a:gd name="adj" fmla="val 27778"/>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Pentagon 31">
            <a:extLst>
              <a:ext uri="{FF2B5EF4-FFF2-40B4-BE49-F238E27FC236}">
                <a16:creationId xmlns:a16="http://schemas.microsoft.com/office/drawing/2014/main" id="{5752491E-30C3-D6BC-D619-36B4E81ACC41}"/>
              </a:ext>
            </a:extLst>
          </p:cNvPr>
          <p:cNvSpPr/>
          <p:nvPr/>
        </p:nvSpPr>
        <p:spPr>
          <a:xfrm rot="10800000">
            <a:off x="8126865" y="1245846"/>
            <a:ext cx="3915159" cy="1894391"/>
          </a:xfrm>
          <a:prstGeom prst="homePlate">
            <a:avLst>
              <a:gd name="adj" fmla="val 27778"/>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1" name="Table 5">
            <a:extLst>
              <a:ext uri="{FF2B5EF4-FFF2-40B4-BE49-F238E27FC236}">
                <a16:creationId xmlns:a16="http://schemas.microsoft.com/office/drawing/2014/main" id="{6444BD3A-8FF6-28D5-B91F-71DCBB7BB533}"/>
              </a:ext>
            </a:extLst>
          </p:cNvPr>
          <p:cNvGraphicFramePr>
            <a:graphicFrameLocks noGrp="1"/>
          </p:cNvGraphicFramePr>
          <p:nvPr>
            <p:extLst>
              <p:ext uri="{D42A27DB-BD31-4B8C-83A1-F6EECF244321}">
                <p14:modId xmlns:p14="http://schemas.microsoft.com/office/powerpoint/2010/main" val="1300790580"/>
              </p:ext>
            </p:extLst>
          </p:nvPr>
        </p:nvGraphicFramePr>
        <p:xfrm>
          <a:off x="8638638" y="1566104"/>
          <a:ext cx="3553362" cy="1432350"/>
        </p:xfrm>
        <a:graphic>
          <a:graphicData uri="http://schemas.openxmlformats.org/drawingml/2006/table">
            <a:tbl>
              <a:tblPr firstRow="1" bandRow="1">
                <a:tableStyleId>{5C22544A-7EE6-4342-B048-85BDC9FD1C3A}</a:tableStyleId>
              </a:tblPr>
              <a:tblGrid>
                <a:gridCol w="2598322">
                  <a:extLst>
                    <a:ext uri="{9D8B030D-6E8A-4147-A177-3AD203B41FA5}">
                      <a16:colId xmlns:a16="http://schemas.microsoft.com/office/drawing/2014/main" val="179368554"/>
                    </a:ext>
                  </a:extLst>
                </a:gridCol>
                <a:gridCol w="955040">
                  <a:extLst>
                    <a:ext uri="{9D8B030D-6E8A-4147-A177-3AD203B41FA5}">
                      <a16:colId xmlns:a16="http://schemas.microsoft.com/office/drawing/2014/main" val="2567268076"/>
                    </a:ext>
                  </a:extLst>
                </a:gridCol>
              </a:tblGrid>
              <a:tr h="467361">
                <a:tc>
                  <a:txBody>
                    <a:bodyPr/>
                    <a:lstStyle/>
                    <a:p>
                      <a:r>
                        <a:rPr lang="en-GB" sz="1400" b="0" i="0" kern="1200" dirty="0">
                          <a:solidFill>
                            <a:schemeClr val="tx1"/>
                          </a:solidFill>
                          <a:latin typeface="+mn-lt"/>
                          <a:ea typeface="+mn-ea"/>
                          <a:cs typeface="+mn-cs"/>
                        </a:rPr>
                        <a:t>Like-for-like rental growth</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b="0" i="0" dirty="0">
                          <a:solidFill>
                            <a:schemeClr val="tx1"/>
                          </a:solidFill>
                        </a:rPr>
                        <a:t>+7.1%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9162128"/>
                  </a:ext>
                </a:extLst>
              </a:tr>
              <a:tr h="446829">
                <a:tc>
                  <a:txBody>
                    <a:bodyPr/>
                    <a:lstStyle/>
                    <a:p>
                      <a:r>
                        <a:rPr lang="en-GB" sz="1400" dirty="0"/>
                        <a:t>Uplift on rent reviews and renewals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400" dirty="0"/>
                        <a:t>+24%</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6679941"/>
                  </a:ext>
                </a:extLst>
              </a:tr>
              <a:tr h="446829">
                <a:tc>
                  <a:txBody>
                    <a:bodyPr/>
                    <a:lstStyle/>
                    <a:p>
                      <a:r>
                        <a:rPr lang="en-GB" sz="1400" dirty="0"/>
                        <a:t>Occupancy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400" dirty="0"/>
                        <a:t>97%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0944477"/>
                  </a:ext>
                </a:extLst>
              </a:tr>
            </a:tbl>
          </a:graphicData>
        </a:graphic>
      </p:graphicFrame>
      <p:sp>
        <p:nvSpPr>
          <p:cNvPr id="11" name="TextBox 10">
            <a:extLst>
              <a:ext uri="{FF2B5EF4-FFF2-40B4-BE49-F238E27FC236}">
                <a16:creationId xmlns:a16="http://schemas.microsoft.com/office/drawing/2014/main" id="{71970F71-DC39-7535-3FA1-35F0E39F6C41}"/>
              </a:ext>
            </a:extLst>
          </p:cNvPr>
          <p:cNvSpPr txBox="1"/>
          <p:nvPr/>
        </p:nvSpPr>
        <p:spPr>
          <a:xfrm>
            <a:off x="8516718" y="6440650"/>
            <a:ext cx="6329516" cy="230832"/>
          </a:xfrm>
          <a:prstGeom prst="rect">
            <a:avLst/>
          </a:prstGeom>
          <a:noFill/>
        </p:spPr>
        <p:txBody>
          <a:bodyPr wrap="square" rtlCol="0">
            <a:spAutoFit/>
          </a:bodyPr>
          <a:lstStyle/>
          <a:p>
            <a:r>
              <a:rPr lang="en-GB" sz="900" dirty="0">
                <a:solidFill>
                  <a:srgbClr val="6D6E71"/>
                </a:solidFill>
                <a:latin typeface="Delta BQ Book"/>
              </a:rPr>
              <a:t>1 Proforma for US Private Placement signed in early July</a:t>
            </a:r>
          </a:p>
        </p:txBody>
      </p:sp>
      <p:graphicFrame>
        <p:nvGraphicFramePr>
          <p:cNvPr id="12" name="Table 5">
            <a:extLst>
              <a:ext uri="{FF2B5EF4-FFF2-40B4-BE49-F238E27FC236}">
                <a16:creationId xmlns:a16="http://schemas.microsoft.com/office/drawing/2014/main" id="{8244D5A0-FB23-4508-16F4-E28B40A7627E}"/>
              </a:ext>
            </a:extLst>
          </p:cNvPr>
          <p:cNvGraphicFramePr>
            <a:graphicFrameLocks noGrp="1"/>
          </p:cNvGraphicFramePr>
          <p:nvPr>
            <p:extLst>
              <p:ext uri="{D42A27DB-BD31-4B8C-83A1-F6EECF244321}">
                <p14:modId xmlns:p14="http://schemas.microsoft.com/office/powerpoint/2010/main" val="571053790"/>
              </p:ext>
            </p:extLst>
          </p:nvPr>
        </p:nvGraphicFramePr>
        <p:xfrm>
          <a:off x="480971" y="1566104"/>
          <a:ext cx="3159794" cy="1361019"/>
        </p:xfrm>
        <a:graphic>
          <a:graphicData uri="http://schemas.openxmlformats.org/drawingml/2006/table">
            <a:tbl>
              <a:tblPr firstRow="1" bandRow="1">
                <a:tableStyleId>{5C22544A-7EE6-4342-B048-85BDC9FD1C3A}</a:tableStyleId>
              </a:tblPr>
              <a:tblGrid>
                <a:gridCol w="2171602">
                  <a:extLst>
                    <a:ext uri="{9D8B030D-6E8A-4147-A177-3AD203B41FA5}">
                      <a16:colId xmlns:a16="http://schemas.microsoft.com/office/drawing/2014/main" val="179368554"/>
                    </a:ext>
                  </a:extLst>
                </a:gridCol>
                <a:gridCol w="988192">
                  <a:extLst>
                    <a:ext uri="{9D8B030D-6E8A-4147-A177-3AD203B41FA5}">
                      <a16:colId xmlns:a16="http://schemas.microsoft.com/office/drawing/2014/main" val="2567268076"/>
                    </a:ext>
                  </a:extLst>
                </a:gridCol>
              </a:tblGrid>
              <a:tr h="467361">
                <a:tc>
                  <a:txBody>
                    <a:bodyPr/>
                    <a:lstStyle/>
                    <a:p>
                      <a:r>
                        <a:rPr lang="en-GB" sz="1400" b="0" i="0" kern="1200" dirty="0">
                          <a:solidFill>
                            <a:schemeClr val="tx1"/>
                          </a:solidFill>
                          <a:latin typeface="+mn-lt"/>
                          <a:ea typeface="+mn-ea"/>
                          <a:cs typeface="+mn-cs"/>
                        </a:rPr>
                        <a:t>Portfolio valuation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b="0" i="0" dirty="0">
                          <a:solidFill>
                            <a:schemeClr val="tx1"/>
                          </a:solidFill>
                        </a:rPr>
                        <a:t>+7.2%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9162128"/>
                  </a:ext>
                </a:extLst>
              </a:tr>
              <a:tr h="446829">
                <a:tc>
                  <a:txBody>
                    <a:bodyPr/>
                    <a:lstStyle/>
                    <a:p>
                      <a:r>
                        <a:rPr lang="en-GB" sz="1400" dirty="0"/>
                        <a:t>ERV growth</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GB" sz="1400" dirty="0"/>
                        <a:t>+5.9%</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6679941"/>
                  </a:ext>
                </a:extLst>
              </a:tr>
              <a:tr h="446829">
                <a:tc>
                  <a:txBody>
                    <a:bodyPr/>
                    <a:lstStyle/>
                    <a:p>
                      <a:r>
                        <a:rPr lang="en-GB" sz="1400" kern="1200" dirty="0">
                          <a:solidFill>
                            <a:schemeClr val="dk1"/>
                          </a:solidFill>
                          <a:latin typeface="+mn-lt"/>
                          <a:ea typeface="+mn-ea"/>
                          <a:cs typeface="+mn-cs"/>
                        </a:rPr>
                        <a:t>Net investment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400" kern="1200" dirty="0">
                          <a:solidFill>
                            <a:schemeClr val="dk1"/>
                          </a:solidFill>
                          <a:latin typeface="+mn-lt"/>
                          <a:ea typeface="+mn-ea"/>
                          <a:cs typeface="+mn-cs"/>
                        </a:rPr>
                        <a:t>£548m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0944477"/>
                  </a:ext>
                </a:extLst>
              </a:tr>
            </a:tbl>
          </a:graphicData>
        </a:graphic>
      </p:graphicFrame>
      <p:sp>
        <p:nvSpPr>
          <p:cNvPr id="13" name="Arrow: Pentagon 12">
            <a:extLst>
              <a:ext uri="{FF2B5EF4-FFF2-40B4-BE49-F238E27FC236}">
                <a16:creationId xmlns:a16="http://schemas.microsoft.com/office/drawing/2014/main" id="{FEA72B5F-0215-0A9D-4D47-F779615F7177}"/>
              </a:ext>
            </a:extLst>
          </p:cNvPr>
          <p:cNvSpPr/>
          <p:nvPr/>
        </p:nvSpPr>
        <p:spPr>
          <a:xfrm rot="16200000">
            <a:off x="5325239" y="3824934"/>
            <a:ext cx="1658595" cy="3986266"/>
          </a:xfrm>
          <a:prstGeom prst="homePlate">
            <a:avLst>
              <a:gd name="adj" fmla="val 27778"/>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836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1177-49A7-4C40-847D-20AC3B131C0A}"/>
              </a:ext>
            </a:extLst>
          </p:cNvPr>
          <p:cNvSpPr>
            <a:spLocks noGrp="1"/>
          </p:cNvSpPr>
          <p:nvPr>
            <p:ph type="title"/>
          </p:nvPr>
        </p:nvSpPr>
        <p:spPr>
          <a:xfrm>
            <a:off x="480971" y="292931"/>
            <a:ext cx="11233150" cy="1008000"/>
          </a:xfrm>
        </p:spPr>
        <p:txBody>
          <a:bodyPr/>
          <a:lstStyle/>
          <a:p>
            <a:r>
              <a:rPr lang="en-GB" dirty="0"/>
              <a:t>Supply-demand dynamics point to further rental growth</a:t>
            </a:r>
          </a:p>
        </p:txBody>
      </p:sp>
      <p:sp>
        <p:nvSpPr>
          <p:cNvPr id="3" name="Slide Number Placeholder 2">
            <a:extLst>
              <a:ext uri="{FF2B5EF4-FFF2-40B4-BE49-F238E27FC236}">
                <a16:creationId xmlns:a16="http://schemas.microsoft.com/office/drawing/2014/main" id="{DF18FFF9-3A82-44F4-82CC-3DB2207C1364}"/>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sp>
        <p:nvSpPr>
          <p:cNvPr id="14" name="Text Box 52">
            <a:extLst>
              <a:ext uri="{FF2B5EF4-FFF2-40B4-BE49-F238E27FC236}">
                <a16:creationId xmlns:a16="http://schemas.microsoft.com/office/drawing/2014/main" id="{C0FF9897-83D1-48F7-A910-AF6C0C26A23D}"/>
              </a:ext>
            </a:extLst>
          </p:cNvPr>
          <p:cNvSpPr txBox="1">
            <a:spLocks noChangeArrowheads="1"/>
          </p:cNvSpPr>
          <p:nvPr/>
        </p:nvSpPr>
        <p:spPr bwMode="auto">
          <a:xfrm>
            <a:off x="1593512" y="6381840"/>
            <a:ext cx="9360238" cy="2308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lvl="0">
              <a:defRPr/>
            </a:pPr>
            <a:r>
              <a:rPr kumimoji="0" lang="fr-FR" sz="900" b="0" i="0" u="none" strike="noStrike" kern="1200" cap="none" spc="0" normalizeH="0" baseline="0" noProof="0" dirty="0">
                <a:ln>
                  <a:noFill/>
                </a:ln>
                <a:solidFill>
                  <a:srgbClr val="6D6E71"/>
                </a:solidFill>
                <a:effectLst/>
                <a:uLnTx/>
                <a:uFillTx/>
                <a:latin typeface="Delta BQ Book"/>
                <a:ea typeface="+mn-ea"/>
                <a:cs typeface="+mn-cs"/>
              </a:rPr>
              <a:t>Source: </a:t>
            </a:r>
            <a:r>
              <a:rPr kumimoji="0" lang="fr-FR" sz="900" b="0" i="0" u="none" strike="noStrike" kern="1200" cap="none" spc="0" normalizeH="0" baseline="0" noProof="0" dirty="0" err="1">
                <a:ln>
                  <a:noFill/>
                </a:ln>
                <a:solidFill>
                  <a:srgbClr val="6D6E71"/>
                </a:solidFill>
                <a:effectLst/>
                <a:uLnTx/>
                <a:uFillTx/>
                <a:latin typeface="Delta BQ Book"/>
                <a:ea typeface="+mn-ea"/>
                <a:cs typeface="+mn-cs"/>
              </a:rPr>
              <a:t>Savills</a:t>
            </a:r>
            <a:endParaRPr kumimoji="0" lang="fr-FR" sz="900" b="0" i="0" u="none" strike="noStrike" kern="1200" cap="none" spc="0" normalizeH="0" baseline="0" noProof="0" dirty="0">
              <a:ln>
                <a:noFill/>
              </a:ln>
              <a:solidFill>
                <a:srgbClr val="6D6E71"/>
              </a:solidFill>
              <a:effectLst/>
              <a:uLnTx/>
              <a:uFillTx/>
              <a:latin typeface="Delta BQ Book"/>
              <a:ea typeface="+mn-ea"/>
              <a:cs typeface="+mn-cs"/>
            </a:endParaRPr>
          </a:p>
        </p:txBody>
      </p:sp>
      <p:graphicFrame>
        <p:nvGraphicFramePr>
          <p:cNvPr id="6" name="Chart 5">
            <a:extLst>
              <a:ext uri="{FF2B5EF4-FFF2-40B4-BE49-F238E27FC236}">
                <a16:creationId xmlns:a16="http://schemas.microsoft.com/office/drawing/2014/main" id="{A4622AB6-ED9A-148D-49DF-FD1C8B890FE3}"/>
              </a:ext>
            </a:extLst>
          </p:cNvPr>
          <p:cNvGraphicFramePr/>
          <p:nvPr>
            <p:extLst>
              <p:ext uri="{D42A27DB-BD31-4B8C-83A1-F6EECF244321}">
                <p14:modId xmlns:p14="http://schemas.microsoft.com/office/powerpoint/2010/main" val="2871121144"/>
              </p:ext>
            </p:extLst>
          </p:nvPr>
        </p:nvGraphicFramePr>
        <p:xfrm>
          <a:off x="6273631" y="645614"/>
          <a:ext cx="5765241" cy="53316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62D199D3-BF8A-7508-75F5-FA495DDB1E2D}"/>
              </a:ext>
            </a:extLst>
          </p:cNvPr>
          <p:cNvGraphicFramePr/>
          <p:nvPr>
            <p:extLst>
              <p:ext uri="{D42A27DB-BD31-4B8C-83A1-F6EECF244321}">
                <p14:modId xmlns:p14="http://schemas.microsoft.com/office/powerpoint/2010/main" val="3035493661"/>
              </p:ext>
            </p:extLst>
          </p:nvPr>
        </p:nvGraphicFramePr>
        <p:xfrm>
          <a:off x="203957" y="1714448"/>
          <a:ext cx="5646118" cy="4172591"/>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8">
            <a:extLst>
              <a:ext uri="{FF2B5EF4-FFF2-40B4-BE49-F238E27FC236}">
                <a16:creationId xmlns:a16="http://schemas.microsoft.com/office/drawing/2014/main" id="{2240A3EE-A78E-8AB1-D3AB-FB0911548522}"/>
              </a:ext>
            </a:extLst>
          </p:cNvPr>
          <p:cNvSpPr txBox="1">
            <a:spLocks/>
          </p:cNvSpPr>
          <p:nvPr/>
        </p:nvSpPr>
        <p:spPr>
          <a:xfrm>
            <a:off x="513479" y="1267288"/>
            <a:ext cx="4962526" cy="431800"/>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800" dirty="0">
                <a:solidFill>
                  <a:schemeClr val="tx2"/>
                </a:solidFill>
                <a:latin typeface="Delta BQ Book"/>
              </a:rPr>
              <a:t>Take-up continues to outpace supply in the UK</a:t>
            </a:r>
            <a:endParaRPr kumimoji="0" lang="en-GB" sz="1800" b="0" i="0" u="none" strike="noStrike" kern="1200" cap="none" spc="0" normalizeH="0" baseline="30000" noProof="0" dirty="0">
              <a:ln>
                <a:noFill/>
              </a:ln>
              <a:solidFill>
                <a:schemeClr val="tx2"/>
              </a:solidFill>
              <a:effectLst/>
              <a:uLnTx/>
              <a:uFillTx/>
              <a:latin typeface="Delta BQ Book"/>
              <a:ea typeface="+mn-ea"/>
              <a:cs typeface="+mn-cs"/>
            </a:endParaRPr>
          </a:p>
        </p:txBody>
      </p:sp>
      <p:sp>
        <p:nvSpPr>
          <p:cNvPr id="9" name="Content Placeholder 8">
            <a:extLst>
              <a:ext uri="{FF2B5EF4-FFF2-40B4-BE49-F238E27FC236}">
                <a16:creationId xmlns:a16="http://schemas.microsoft.com/office/drawing/2014/main" id="{7AA12E45-50DC-ACA8-FB47-E73B2D39ED24}"/>
              </a:ext>
            </a:extLst>
          </p:cNvPr>
          <p:cNvSpPr txBox="1">
            <a:spLocks/>
          </p:cNvSpPr>
          <p:nvPr/>
        </p:nvSpPr>
        <p:spPr>
          <a:xfrm>
            <a:off x="6345848" y="1273756"/>
            <a:ext cx="4962526" cy="431800"/>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30000" noProof="0" dirty="0">
              <a:ln>
                <a:noFill/>
              </a:ln>
              <a:solidFill>
                <a:schemeClr val="tx2"/>
              </a:solidFill>
              <a:effectLst/>
              <a:uLnTx/>
              <a:uFillTx/>
              <a:latin typeface="Delta BQ Book"/>
              <a:ea typeface="+mn-ea"/>
              <a:cs typeface="+mn-cs"/>
            </a:endParaRPr>
          </a:p>
        </p:txBody>
      </p:sp>
      <p:sp>
        <p:nvSpPr>
          <p:cNvPr id="10" name="Content Placeholder 8">
            <a:extLst>
              <a:ext uri="{FF2B5EF4-FFF2-40B4-BE49-F238E27FC236}">
                <a16:creationId xmlns:a16="http://schemas.microsoft.com/office/drawing/2014/main" id="{0D4817B6-A31C-B1EE-28C1-AC6DD021DC3F}"/>
              </a:ext>
            </a:extLst>
          </p:cNvPr>
          <p:cNvSpPr txBox="1">
            <a:spLocks/>
          </p:cNvSpPr>
          <p:nvPr/>
        </p:nvSpPr>
        <p:spPr>
          <a:xfrm>
            <a:off x="6414880" y="1282648"/>
            <a:ext cx="5462689" cy="431800"/>
          </a:xfrm>
          <a:prstGeom prst="rect">
            <a:avLst/>
          </a:prstGeom>
        </p:spPr>
        <p:txBody>
          <a:bodyPr lIns="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800" dirty="0">
                <a:solidFill>
                  <a:schemeClr val="tx2"/>
                </a:solidFill>
                <a:latin typeface="Delta BQ Book"/>
              </a:rPr>
              <a:t>Breakdown of UK take-up by sector</a:t>
            </a:r>
            <a:endParaRPr kumimoji="0" lang="en-GB" sz="1800" b="0" i="0" u="none" strike="noStrike" kern="1200" cap="none" spc="0" normalizeH="0" baseline="30000" noProof="0" dirty="0">
              <a:ln>
                <a:noFill/>
              </a:ln>
              <a:solidFill>
                <a:schemeClr val="tx2"/>
              </a:solidFill>
              <a:effectLst/>
              <a:uLnTx/>
              <a:uFillTx/>
              <a:latin typeface="Delta BQ Book"/>
              <a:ea typeface="+mn-ea"/>
              <a:cs typeface="+mn-cs"/>
            </a:endParaRPr>
          </a:p>
        </p:txBody>
      </p:sp>
    </p:spTree>
    <p:extLst>
      <p:ext uri="{BB962C8B-B14F-4D97-AF65-F5344CB8AC3E}">
        <p14:creationId xmlns:p14="http://schemas.microsoft.com/office/powerpoint/2010/main" val="2242963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C83E7E92-437F-43D0-8C0A-C683B2B0C8C8}"/>
              </a:ext>
            </a:extLst>
          </p:cNvPr>
          <p:cNvGraphicFramePr/>
          <p:nvPr>
            <p:extLst>
              <p:ext uri="{D42A27DB-BD31-4B8C-83A1-F6EECF244321}">
                <p14:modId xmlns:p14="http://schemas.microsoft.com/office/powerpoint/2010/main" val="2912285921"/>
              </p:ext>
            </p:extLst>
          </p:nvPr>
        </p:nvGraphicFramePr>
        <p:xfrm>
          <a:off x="393168" y="1376364"/>
          <a:ext cx="7315388" cy="4681536"/>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6">
            <a:extLst>
              <a:ext uri="{FF2B5EF4-FFF2-40B4-BE49-F238E27FC236}">
                <a16:creationId xmlns:a16="http://schemas.microsoft.com/office/drawing/2014/main" id="{086CD639-1173-4247-AA75-7C18A62FE84A}"/>
              </a:ext>
            </a:extLst>
          </p:cNvPr>
          <p:cNvSpPr>
            <a:spLocks noGrp="1"/>
          </p:cNvSpPr>
          <p:nvPr>
            <p:ph type="title"/>
          </p:nvPr>
        </p:nvSpPr>
        <p:spPr/>
        <p:txBody>
          <a:bodyPr/>
          <a:lstStyle/>
          <a:p>
            <a:r>
              <a:rPr lang="en-US" dirty="0"/>
              <a:t>strong, deep and diverse occupier demand</a:t>
            </a:r>
            <a:endParaRPr lang="en-GB" dirty="0"/>
          </a:p>
        </p:txBody>
      </p:sp>
      <p:sp>
        <p:nvSpPr>
          <p:cNvPr id="3" name="Slide Number Placeholder 2">
            <a:extLst>
              <a:ext uri="{FF2B5EF4-FFF2-40B4-BE49-F238E27FC236}">
                <a16:creationId xmlns:a16="http://schemas.microsoft.com/office/drawing/2014/main" id="{3DFB9B34-DBA7-4AFD-BB49-5AEC83DF4A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sp>
        <p:nvSpPr>
          <p:cNvPr id="19" name="Content Placeholder 8">
            <a:extLst>
              <a:ext uri="{FF2B5EF4-FFF2-40B4-BE49-F238E27FC236}">
                <a16:creationId xmlns:a16="http://schemas.microsoft.com/office/drawing/2014/main" id="{A05FE5EA-58B8-4319-A7E7-4526B3F8198B}"/>
              </a:ext>
            </a:extLst>
          </p:cNvPr>
          <p:cNvSpPr txBox="1">
            <a:spLocks/>
          </p:cNvSpPr>
          <p:nvPr/>
        </p:nvSpPr>
        <p:spPr>
          <a:xfrm>
            <a:off x="481012" y="1376364"/>
            <a:ext cx="7277099" cy="431800"/>
          </a:xfrm>
          <a:prstGeom prst="rect">
            <a:avLst/>
          </a:prstGeom>
        </p:spPr>
        <p:txBody>
          <a:bodyPr lIns="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chemeClr val="tx2"/>
                </a:solidFill>
                <a:effectLst/>
                <a:uLnTx/>
                <a:uFillTx/>
                <a:latin typeface="Delta BQ Book"/>
                <a:ea typeface="+mn-ea"/>
                <a:cs typeface="+mn-cs"/>
              </a:rPr>
              <a:t>Contracted rent</a:t>
            </a:r>
            <a:r>
              <a:rPr lang="en-GB" baseline="30000" dirty="0">
                <a:solidFill>
                  <a:schemeClr val="tx2"/>
                </a:solidFill>
                <a:latin typeface="Delta BQ Book"/>
              </a:rPr>
              <a:t>1</a:t>
            </a:r>
            <a:endParaRPr kumimoji="0" lang="en-GB" sz="2000" b="0" i="0" u="none" strike="noStrike" kern="1200" cap="none" spc="0" normalizeH="0" baseline="30000" noProof="0" dirty="0">
              <a:ln>
                <a:noFill/>
              </a:ln>
              <a:solidFill>
                <a:schemeClr val="tx2"/>
              </a:solidFill>
              <a:effectLst/>
              <a:uLnTx/>
              <a:uFillTx/>
              <a:latin typeface="Delta BQ Book"/>
              <a:ea typeface="+mn-ea"/>
              <a:cs typeface="+mn-cs"/>
            </a:endParaRPr>
          </a:p>
        </p:txBody>
      </p:sp>
      <p:cxnSp>
        <p:nvCxnSpPr>
          <p:cNvPr id="10" name="Straight Connector 9">
            <a:extLst>
              <a:ext uri="{FF2B5EF4-FFF2-40B4-BE49-F238E27FC236}">
                <a16:creationId xmlns:a16="http://schemas.microsoft.com/office/drawing/2014/main" id="{D392C2C4-AB9E-4001-90A4-41196738B1DC}"/>
              </a:ext>
            </a:extLst>
          </p:cNvPr>
          <p:cNvCxnSpPr>
            <a:cxnSpLocks/>
          </p:cNvCxnSpPr>
          <p:nvPr/>
        </p:nvCxnSpPr>
        <p:spPr>
          <a:xfrm>
            <a:off x="7968707" y="1376363"/>
            <a:ext cx="0" cy="468153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2D1CEC0-6B52-42CC-965F-0AFC0414BAD0}"/>
              </a:ext>
            </a:extLst>
          </p:cNvPr>
          <p:cNvSpPr txBox="1"/>
          <p:nvPr/>
        </p:nvSpPr>
        <p:spPr>
          <a:xfrm>
            <a:off x="1518908" y="6262499"/>
            <a:ext cx="762509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2"/>
                </a:solidFill>
                <a:effectLst/>
                <a:uLnTx/>
                <a:uFillTx/>
                <a:latin typeface="Delta BQ Book"/>
                <a:ea typeface="+mn-ea"/>
                <a:cs typeface="+mn-cs"/>
              </a:rPr>
              <a:t>1 Net new rent on existing space reflects headline rent agreed on new leases less passing rent lost from space taken back during the year; new rent contracted is total headline rent secured or (in the case of developments) agreed in the year</a:t>
            </a:r>
          </a:p>
        </p:txBody>
      </p:sp>
      <p:pic>
        <p:nvPicPr>
          <p:cNvPr id="4" name="Picture 3">
            <a:extLst>
              <a:ext uri="{FF2B5EF4-FFF2-40B4-BE49-F238E27FC236}">
                <a16:creationId xmlns:a16="http://schemas.microsoft.com/office/drawing/2014/main" id="{CDF26999-FFF7-4500-9F41-4DC18F9CFD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43329" y="1176909"/>
            <a:ext cx="800672" cy="783036"/>
          </a:xfrm>
          <a:prstGeom prst="rect">
            <a:avLst/>
          </a:prstGeom>
        </p:spPr>
      </p:pic>
      <p:pic>
        <p:nvPicPr>
          <p:cNvPr id="6" name="Picture 5">
            <a:extLst>
              <a:ext uri="{FF2B5EF4-FFF2-40B4-BE49-F238E27FC236}">
                <a16:creationId xmlns:a16="http://schemas.microsoft.com/office/drawing/2014/main" id="{BC7A984D-19D4-45F8-B3AF-D0DB3EA4EE3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01312" y="1038041"/>
            <a:ext cx="851823" cy="616213"/>
          </a:xfrm>
          <a:prstGeom prst="rect">
            <a:avLst/>
          </a:prstGeom>
        </p:spPr>
      </p:pic>
      <p:pic>
        <p:nvPicPr>
          <p:cNvPr id="9" name="Picture 8">
            <a:extLst>
              <a:ext uri="{FF2B5EF4-FFF2-40B4-BE49-F238E27FC236}">
                <a16:creationId xmlns:a16="http://schemas.microsoft.com/office/drawing/2014/main" id="{BBCB58CE-12F8-4ED3-813F-E129C632EDD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34004" y="2996576"/>
            <a:ext cx="1646994" cy="925401"/>
          </a:xfrm>
          <a:prstGeom prst="rect">
            <a:avLst/>
          </a:prstGeom>
        </p:spPr>
      </p:pic>
      <p:pic>
        <p:nvPicPr>
          <p:cNvPr id="12" name="Picture 11">
            <a:extLst>
              <a:ext uri="{FF2B5EF4-FFF2-40B4-BE49-F238E27FC236}">
                <a16:creationId xmlns:a16="http://schemas.microsoft.com/office/drawing/2014/main" id="{4B69E311-FBF1-4A7C-A384-A80C6EA7C6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83217" y="3199835"/>
            <a:ext cx="1288999" cy="538631"/>
          </a:xfrm>
          <a:prstGeom prst="rect">
            <a:avLst/>
          </a:prstGeom>
        </p:spPr>
      </p:pic>
      <p:pic>
        <p:nvPicPr>
          <p:cNvPr id="14" name="Picture 13">
            <a:extLst>
              <a:ext uri="{FF2B5EF4-FFF2-40B4-BE49-F238E27FC236}">
                <a16:creationId xmlns:a16="http://schemas.microsoft.com/office/drawing/2014/main" id="{323F7922-826F-40B4-A255-E78D0A3C3CF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880997" y="4050631"/>
            <a:ext cx="955738" cy="564529"/>
          </a:xfrm>
          <a:prstGeom prst="rect">
            <a:avLst/>
          </a:prstGeom>
        </p:spPr>
      </p:pic>
      <p:pic>
        <p:nvPicPr>
          <p:cNvPr id="16" name="Picture 15">
            <a:extLst>
              <a:ext uri="{FF2B5EF4-FFF2-40B4-BE49-F238E27FC236}">
                <a16:creationId xmlns:a16="http://schemas.microsoft.com/office/drawing/2014/main" id="{1402CE64-4B79-4981-8E63-76DB48D399E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88115" y="4306600"/>
            <a:ext cx="1240229" cy="925402"/>
          </a:xfrm>
          <a:prstGeom prst="rect">
            <a:avLst/>
          </a:prstGeom>
        </p:spPr>
      </p:pic>
      <p:pic>
        <p:nvPicPr>
          <p:cNvPr id="18" name="Picture 17">
            <a:extLst>
              <a:ext uri="{FF2B5EF4-FFF2-40B4-BE49-F238E27FC236}">
                <a16:creationId xmlns:a16="http://schemas.microsoft.com/office/drawing/2014/main" id="{263E8FD2-B858-41C2-9415-860A6534E74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452289" y="4831951"/>
            <a:ext cx="1428752" cy="800101"/>
          </a:xfrm>
          <a:prstGeom prst="rect">
            <a:avLst/>
          </a:prstGeom>
        </p:spPr>
      </p:pic>
      <p:pic>
        <p:nvPicPr>
          <p:cNvPr id="22" name="Picture 21">
            <a:extLst>
              <a:ext uri="{FF2B5EF4-FFF2-40B4-BE49-F238E27FC236}">
                <a16:creationId xmlns:a16="http://schemas.microsoft.com/office/drawing/2014/main" id="{1732CB17-25AB-4826-918B-1DD95518BA7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682573" y="5321808"/>
            <a:ext cx="1602937" cy="736092"/>
          </a:xfrm>
          <a:prstGeom prst="rect">
            <a:avLst/>
          </a:prstGeom>
        </p:spPr>
      </p:pic>
      <p:pic>
        <p:nvPicPr>
          <p:cNvPr id="24" name="Picture 23">
            <a:extLst>
              <a:ext uri="{FF2B5EF4-FFF2-40B4-BE49-F238E27FC236}">
                <a16:creationId xmlns:a16="http://schemas.microsoft.com/office/drawing/2014/main" id="{54F4DA04-DE3C-437D-A208-D3C36A746F5B}"/>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292469" y="2052925"/>
            <a:ext cx="1670493" cy="647837"/>
          </a:xfrm>
          <a:prstGeom prst="rect">
            <a:avLst/>
          </a:prstGeom>
        </p:spPr>
      </p:pic>
      <p:pic>
        <p:nvPicPr>
          <p:cNvPr id="26" name="Picture 25">
            <a:extLst>
              <a:ext uri="{FF2B5EF4-FFF2-40B4-BE49-F238E27FC236}">
                <a16:creationId xmlns:a16="http://schemas.microsoft.com/office/drawing/2014/main" id="{4C80AB9A-C582-4D84-B55E-6C485FC9720C}"/>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608387" y="2276547"/>
            <a:ext cx="1592925" cy="455121"/>
          </a:xfrm>
          <a:prstGeom prst="rect">
            <a:avLst/>
          </a:prstGeom>
        </p:spPr>
      </p:pic>
    </p:spTree>
    <p:extLst>
      <p:ext uri="{BB962C8B-B14F-4D97-AF65-F5344CB8AC3E}">
        <p14:creationId xmlns:p14="http://schemas.microsoft.com/office/powerpoint/2010/main" val="30090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Content Placeholder 47">
            <a:extLst>
              <a:ext uri="{FF2B5EF4-FFF2-40B4-BE49-F238E27FC236}">
                <a16:creationId xmlns:a16="http://schemas.microsoft.com/office/drawing/2014/main" id="{1ECD5523-41C3-4894-B49E-8A5BE52DEA24}"/>
              </a:ext>
            </a:extLst>
          </p:cNvPr>
          <p:cNvGraphicFramePr>
            <a:graphicFrameLocks noGrp="1"/>
          </p:cNvGraphicFramePr>
          <p:nvPr>
            <p:ph sz="half" idx="1"/>
            <p:extLst>
              <p:ext uri="{D42A27DB-BD31-4B8C-83A1-F6EECF244321}">
                <p14:modId xmlns:p14="http://schemas.microsoft.com/office/powerpoint/2010/main" val="838792537"/>
              </p:ext>
            </p:extLst>
          </p:nvPr>
        </p:nvGraphicFramePr>
        <p:xfrm>
          <a:off x="481013" y="1997568"/>
          <a:ext cx="5435600" cy="4060332"/>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6B9A57BA-BC79-4EB6-A905-144F33036F20}"/>
              </a:ext>
            </a:extLst>
          </p:cNvPr>
          <p:cNvSpPr>
            <a:spLocks noGrp="1"/>
          </p:cNvSpPr>
          <p:nvPr>
            <p:ph type="title"/>
          </p:nvPr>
        </p:nvSpPr>
        <p:spPr>
          <a:xfrm>
            <a:off x="480971" y="292931"/>
            <a:ext cx="11233150" cy="1008000"/>
          </a:xfrm>
        </p:spPr>
        <p:txBody>
          <a:bodyPr>
            <a:normAutofit/>
          </a:bodyPr>
          <a:lstStyle/>
          <a:p>
            <a:r>
              <a:rPr lang="en-US" dirty="0"/>
              <a:t>Portfolio Delivering strong operating metrics</a:t>
            </a:r>
            <a:endParaRPr lang="en-GB" dirty="0"/>
          </a:p>
        </p:txBody>
      </p:sp>
      <p:sp>
        <p:nvSpPr>
          <p:cNvPr id="3" name="Slide Number Placeholder 2">
            <a:extLst>
              <a:ext uri="{FF2B5EF4-FFF2-40B4-BE49-F238E27FC236}">
                <a16:creationId xmlns:a16="http://schemas.microsoft.com/office/drawing/2014/main" id="{27396E51-2849-4FEA-A523-0CF7EC101EE7}"/>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sp>
        <p:nvSpPr>
          <p:cNvPr id="7" name="TextBox 6">
            <a:extLst>
              <a:ext uri="{FF2B5EF4-FFF2-40B4-BE49-F238E27FC236}">
                <a16:creationId xmlns:a16="http://schemas.microsoft.com/office/drawing/2014/main" id="{2947C5A0-1D16-4A42-B7BC-250A82CEBDBB}"/>
              </a:ext>
            </a:extLst>
          </p:cNvPr>
          <p:cNvSpPr txBox="1"/>
          <p:nvPr/>
        </p:nvSpPr>
        <p:spPr>
          <a:xfrm>
            <a:off x="477879" y="1117403"/>
            <a:ext cx="504253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Delta BQ Book"/>
                <a:ea typeface="+mn-ea"/>
                <a:cs typeface="+mn-cs"/>
              </a:rPr>
              <a:t>High levels of customer retention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Delta BQ Book"/>
                <a:ea typeface="+mn-ea"/>
                <a:cs typeface="+mn-cs"/>
              </a:rPr>
              <a:t>occupancy</a:t>
            </a:r>
            <a:endParaRPr kumimoji="0" lang="en-US" sz="1800" b="0" i="0" u="none" strike="noStrike" kern="1200" cap="none" spc="0" normalizeH="0" baseline="30000" noProof="0" dirty="0">
              <a:ln>
                <a:noFill/>
              </a:ln>
              <a:solidFill>
                <a:schemeClr val="tx2"/>
              </a:solidFill>
              <a:effectLst/>
              <a:uLnTx/>
              <a:uFillTx/>
              <a:latin typeface="Delta BQ Book"/>
              <a:ea typeface="+mn-ea"/>
              <a:cs typeface="+mn-cs"/>
            </a:endParaRPr>
          </a:p>
        </p:txBody>
      </p:sp>
      <p:sp>
        <p:nvSpPr>
          <p:cNvPr id="8" name="TextBox 7">
            <a:extLst>
              <a:ext uri="{FF2B5EF4-FFF2-40B4-BE49-F238E27FC236}">
                <a16:creationId xmlns:a16="http://schemas.microsoft.com/office/drawing/2014/main" id="{BB9D1C77-BD59-48CE-B0E9-F024364DF3F7}"/>
              </a:ext>
            </a:extLst>
          </p:cNvPr>
          <p:cNvSpPr txBox="1"/>
          <p:nvPr/>
        </p:nvSpPr>
        <p:spPr>
          <a:xfrm>
            <a:off x="6500337" y="1117403"/>
            <a:ext cx="553561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Delta BQ Book"/>
                <a:ea typeface="+mn-ea"/>
                <a:cs typeface="+mn-cs"/>
              </a:rPr>
              <a:t>Consistently capturing reversion from </a:t>
            </a:r>
            <a:br>
              <a:rPr kumimoji="0" lang="en-US" sz="1800" b="0" i="0" u="none" strike="noStrike" kern="1200" cap="none" spc="0" normalizeH="0" baseline="0" noProof="0" dirty="0">
                <a:ln>
                  <a:noFill/>
                </a:ln>
                <a:solidFill>
                  <a:schemeClr val="tx2"/>
                </a:solidFill>
                <a:effectLst/>
                <a:uLnTx/>
                <a:uFillTx/>
                <a:latin typeface="Delta BQ Book"/>
                <a:ea typeface="+mn-ea"/>
                <a:cs typeface="+mn-cs"/>
              </a:rPr>
            </a:br>
            <a:r>
              <a:rPr kumimoji="0" lang="en-US" sz="1800" b="0" i="0" u="none" strike="noStrike" kern="1200" cap="none" spc="0" normalizeH="0" baseline="0" noProof="0" dirty="0">
                <a:ln>
                  <a:noFill/>
                </a:ln>
                <a:solidFill>
                  <a:schemeClr val="tx2"/>
                </a:solidFill>
                <a:effectLst/>
                <a:uLnTx/>
                <a:uFillTx/>
                <a:latin typeface="Delta BQ Book"/>
                <a:ea typeface="+mn-ea"/>
                <a:cs typeface="+mn-cs"/>
              </a:rPr>
              <a:t>renewals and reviews</a:t>
            </a:r>
            <a:r>
              <a:rPr kumimoji="0" lang="en-US" sz="1800" b="0" i="0" u="none" strike="noStrike" kern="1200" cap="none" spc="0" normalizeH="0" baseline="30000" noProof="0" dirty="0">
                <a:ln>
                  <a:noFill/>
                </a:ln>
                <a:solidFill>
                  <a:schemeClr val="tx2"/>
                </a:solidFill>
                <a:effectLst/>
                <a:uLnTx/>
                <a:uFillTx/>
                <a:latin typeface="Delta BQ Book"/>
                <a:ea typeface="+mn-ea"/>
                <a:cs typeface="+mn-cs"/>
              </a:rPr>
              <a:t>2</a:t>
            </a:r>
          </a:p>
        </p:txBody>
      </p:sp>
      <p:sp>
        <p:nvSpPr>
          <p:cNvPr id="11" name="TextBox 10">
            <a:extLst>
              <a:ext uri="{FF2B5EF4-FFF2-40B4-BE49-F238E27FC236}">
                <a16:creationId xmlns:a16="http://schemas.microsoft.com/office/drawing/2014/main" id="{3000752D-08FC-426D-B3BE-607A068DC033}"/>
              </a:ext>
            </a:extLst>
          </p:cNvPr>
          <p:cNvSpPr txBox="1"/>
          <p:nvPr/>
        </p:nvSpPr>
        <p:spPr>
          <a:xfrm>
            <a:off x="1553363" y="6249240"/>
            <a:ext cx="101652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2"/>
                </a:solidFill>
                <a:effectLst/>
                <a:uLnTx/>
                <a:uFillTx/>
                <a:latin typeface="Delta BQ Book"/>
                <a:ea typeface="+mn-ea"/>
                <a:cs typeface="+mn-cs"/>
              </a:rPr>
              <a:t>1 Occupancy rate based on ERV at 30 June 2022; customer retention rate based on headline rent retained in the same or alternative SEGRO premises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2"/>
                </a:solidFill>
                <a:effectLst/>
                <a:uLnTx/>
                <a:uFillTx/>
                <a:latin typeface="Delta BQ Book"/>
                <a:ea typeface="+mn-ea"/>
                <a:cs typeface="+mn-cs"/>
              </a:rPr>
              <a:t>2 Uplift in 2019 and 2020 included re-gears on the peppercorn leases in the Heathrow portfolio so capture of reversion was higher – all of the re-gears have now been completed</a:t>
            </a:r>
          </a:p>
        </p:txBody>
      </p:sp>
      <p:graphicFrame>
        <p:nvGraphicFramePr>
          <p:cNvPr id="40" name="Chart 39">
            <a:extLst>
              <a:ext uri="{FF2B5EF4-FFF2-40B4-BE49-F238E27FC236}">
                <a16:creationId xmlns:a16="http://schemas.microsoft.com/office/drawing/2014/main" id="{BEAE3827-C71A-4E32-B2BD-505A154B8CAB}"/>
              </a:ext>
            </a:extLst>
          </p:cNvPr>
          <p:cNvGraphicFramePr/>
          <p:nvPr>
            <p:extLst>
              <p:ext uri="{D42A27DB-BD31-4B8C-83A1-F6EECF244321}">
                <p14:modId xmlns:p14="http://schemas.microsoft.com/office/powerpoint/2010/main" val="1451007126"/>
              </p:ext>
            </p:extLst>
          </p:nvPr>
        </p:nvGraphicFramePr>
        <p:xfrm>
          <a:off x="6176963" y="2047875"/>
          <a:ext cx="5535612" cy="3680606"/>
        </p:xfrm>
        <a:graphic>
          <a:graphicData uri="http://schemas.openxmlformats.org/drawingml/2006/chart">
            <c:chart xmlns:c="http://schemas.openxmlformats.org/drawingml/2006/chart" xmlns:r="http://schemas.openxmlformats.org/officeDocument/2006/relationships" r:id="rId3"/>
          </a:graphicData>
        </a:graphic>
      </p:graphicFrame>
      <p:sp>
        <p:nvSpPr>
          <p:cNvPr id="41" name="TextBox 1">
            <a:extLst>
              <a:ext uri="{FF2B5EF4-FFF2-40B4-BE49-F238E27FC236}">
                <a16:creationId xmlns:a16="http://schemas.microsoft.com/office/drawing/2014/main" id="{714CE8DE-4073-4E32-B5B2-FB61A3FAE5BE}"/>
              </a:ext>
            </a:extLst>
          </p:cNvPr>
          <p:cNvSpPr txBox="1"/>
          <p:nvPr/>
        </p:nvSpPr>
        <p:spPr>
          <a:xfrm>
            <a:off x="7858561" y="4136098"/>
            <a:ext cx="1008976" cy="394251"/>
          </a:xfrm>
          <a:prstGeom prst="rect">
            <a:avLst/>
          </a:prstGeom>
        </p:spPr>
        <p:txBody>
          <a:bodyPr vert="horz"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Delta BQ Book"/>
                <a:ea typeface="+mn-ea"/>
                <a:cs typeface="+mn-cs"/>
              </a:rPr>
              <a:t>+</a:t>
            </a:r>
            <a:r>
              <a:rPr lang="en-GB" sz="800" dirty="0">
                <a:solidFill>
                  <a:srgbClr val="FFFFFF"/>
                </a:solidFill>
                <a:latin typeface="Delta BQ Book"/>
              </a:rPr>
              <a:t>10</a:t>
            </a:r>
            <a:r>
              <a:rPr kumimoji="0" lang="en-GB" sz="800" b="0" i="0" u="none" strike="noStrike" kern="1200" cap="none" spc="0" normalizeH="0" baseline="0" noProof="0" dirty="0">
                <a:ln>
                  <a:noFill/>
                </a:ln>
                <a:solidFill>
                  <a:srgbClr val="FFFFFF"/>
                </a:solidFill>
                <a:effectLst/>
                <a:uLnTx/>
                <a:uFillTx/>
                <a:latin typeface="Delta BQ Book"/>
                <a:ea typeface="+mn-ea"/>
                <a:cs typeface="+mn-cs"/>
              </a:rPr>
              <a:t>%</a:t>
            </a:r>
          </a:p>
        </p:txBody>
      </p:sp>
      <p:sp>
        <p:nvSpPr>
          <p:cNvPr id="42" name="TextBox 1">
            <a:extLst>
              <a:ext uri="{FF2B5EF4-FFF2-40B4-BE49-F238E27FC236}">
                <a16:creationId xmlns:a16="http://schemas.microsoft.com/office/drawing/2014/main" id="{43700A3E-B816-4C74-9B2E-336670A03AC9}"/>
              </a:ext>
            </a:extLst>
          </p:cNvPr>
          <p:cNvSpPr txBox="1"/>
          <p:nvPr/>
        </p:nvSpPr>
        <p:spPr>
          <a:xfrm>
            <a:off x="7246850" y="4658366"/>
            <a:ext cx="1008976" cy="303778"/>
          </a:xfrm>
          <a:prstGeom prst="rect">
            <a:avLst/>
          </a:prstGeom>
        </p:spPr>
        <p:txBody>
          <a:bodyPr vert="horz"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Delta BQ Book"/>
                <a:ea typeface="+mn-ea"/>
                <a:cs typeface="+mn-cs"/>
              </a:rPr>
              <a:t>+</a:t>
            </a:r>
            <a:r>
              <a:rPr lang="en-GB" sz="800" dirty="0">
                <a:solidFill>
                  <a:srgbClr val="FFFFFF"/>
                </a:solidFill>
                <a:latin typeface="Delta BQ Book"/>
              </a:rPr>
              <a:t>5</a:t>
            </a:r>
            <a:r>
              <a:rPr kumimoji="0" lang="en-GB" sz="800" b="0" i="0" u="none" strike="noStrike" kern="1200" cap="none" spc="0" normalizeH="0" baseline="0" noProof="0" dirty="0">
                <a:ln>
                  <a:noFill/>
                </a:ln>
                <a:solidFill>
                  <a:srgbClr val="FFFFFF"/>
                </a:solidFill>
                <a:effectLst/>
                <a:uLnTx/>
                <a:uFillTx/>
                <a:latin typeface="Delta BQ Book"/>
                <a:ea typeface="+mn-ea"/>
                <a:cs typeface="+mn-cs"/>
              </a:rPr>
              <a:t>%</a:t>
            </a:r>
          </a:p>
        </p:txBody>
      </p:sp>
      <p:sp>
        <p:nvSpPr>
          <p:cNvPr id="43" name="TextBox 1">
            <a:extLst>
              <a:ext uri="{FF2B5EF4-FFF2-40B4-BE49-F238E27FC236}">
                <a16:creationId xmlns:a16="http://schemas.microsoft.com/office/drawing/2014/main" id="{A47A416B-3E41-4A18-B4BF-6A3B1953DEF7}"/>
              </a:ext>
            </a:extLst>
          </p:cNvPr>
          <p:cNvSpPr txBox="1"/>
          <p:nvPr/>
        </p:nvSpPr>
        <p:spPr>
          <a:xfrm>
            <a:off x="6636011" y="4937761"/>
            <a:ext cx="1008976" cy="303778"/>
          </a:xfrm>
          <a:prstGeom prst="rect">
            <a:avLst/>
          </a:prstGeom>
        </p:spPr>
        <p:txBody>
          <a:bodyPr vert="horz"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Delta BQ Book"/>
                <a:ea typeface="+mn-ea"/>
                <a:cs typeface="+mn-cs"/>
              </a:rPr>
              <a:t>+3%</a:t>
            </a:r>
          </a:p>
        </p:txBody>
      </p:sp>
      <p:sp>
        <p:nvSpPr>
          <p:cNvPr id="46" name="Rectangle 45">
            <a:extLst>
              <a:ext uri="{FF2B5EF4-FFF2-40B4-BE49-F238E27FC236}">
                <a16:creationId xmlns:a16="http://schemas.microsoft.com/office/drawing/2014/main" id="{5058D887-82A2-44D6-AA4E-EE9C0DD09469}"/>
              </a:ext>
            </a:extLst>
          </p:cNvPr>
          <p:cNvSpPr/>
          <p:nvPr/>
        </p:nvSpPr>
        <p:spPr>
          <a:xfrm>
            <a:off x="2979896" y="4664981"/>
            <a:ext cx="1476194" cy="220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Delta BQ Book"/>
                <a:ea typeface="+mn-ea"/>
                <a:cs typeface="+mn-cs"/>
              </a:rPr>
              <a:t>Occupancy</a:t>
            </a:r>
            <a:endParaRPr kumimoji="0" lang="en-GB" sz="1400" b="0" i="0" u="none" strike="noStrike" kern="1200" cap="none" spc="0" normalizeH="0" baseline="0" noProof="0" dirty="0">
              <a:ln>
                <a:noFill/>
              </a:ln>
              <a:solidFill>
                <a:srgbClr val="000000"/>
              </a:solidFill>
              <a:effectLst/>
              <a:uLnTx/>
              <a:uFillTx/>
              <a:latin typeface="Delta BQ Book"/>
              <a:ea typeface="+mn-ea"/>
              <a:cs typeface="+mn-cs"/>
            </a:endParaRPr>
          </a:p>
        </p:txBody>
      </p:sp>
      <p:sp>
        <p:nvSpPr>
          <p:cNvPr id="47" name="Rectangle 46">
            <a:extLst>
              <a:ext uri="{FF2B5EF4-FFF2-40B4-BE49-F238E27FC236}">
                <a16:creationId xmlns:a16="http://schemas.microsoft.com/office/drawing/2014/main" id="{290F63F7-9845-49E8-B8E3-C797B67A8078}"/>
              </a:ext>
            </a:extLst>
          </p:cNvPr>
          <p:cNvSpPr/>
          <p:nvPr/>
        </p:nvSpPr>
        <p:spPr>
          <a:xfrm>
            <a:off x="2979896" y="4343510"/>
            <a:ext cx="1230811" cy="220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Delta BQ Book"/>
                <a:ea typeface="+mn-ea"/>
                <a:cs typeface="+mn-cs"/>
              </a:rPr>
              <a:t>Retention</a:t>
            </a:r>
            <a:endParaRPr kumimoji="0" lang="en-GB" sz="1400" b="0" i="0" u="none" strike="noStrike" kern="1200" cap="none" spc="0" normalizeH="0" baseline="0" noProof="0" dirty="0">
              <a:ln>
                <a:noFill/>
              </a:ln>
              <a:solidFill>
                <a:srgbClr val="000000"/>
              </a:solidFill>
              <a:effectLst/>
              <a:uLnTx/>
              <a:uFillTx/>
              <a:latin typeface="Delta BQ Book"/>
              <a:ea typeface="+mn-ea"/>
              <a:cs typeface="+mn-cs"/>
            </a:endParaRPr>
          </a:p>
        </p:txBody>
      </p:sp>
      <p:sp>
        <p:nvSpPr>
          <p:cNvPr id="53" name="TextBox 1">
            <a:extLst>
              <a:ext uri="{FF2B5EF4-FFF2-40B4-BE49-F238E27FC236}">
                <a16:creationId xmlns:a16="http://schemas.microsoft.com/office/drawing/2014/main" id="{A1796408-34F5-4E40-86EC-390295011EFB}"/>
              </a:ext>
            </a:extLst>
          </p:cNvPr>
          <p:cNvSpPr txBox="1"/>
          <p:nvPr/>
        </p:nvSpPr>
        <p:spPr>
          <a:xfrm>
            <a:off x="10391450" y="3673617"/>
            <a:ext cx="782790" cy="336614"/>
          </a:xfrm>
          <a:prstGeom prst="rect">
            <a:avLst/>
          </a:prstGeom>
        </p:spPr>
        <p:txBody>
          <a:bodyPr vert="horz"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Delta BQ Book"/>
                <a:ea typeface="+mn-ea"/>
                <a:cs typeface="+mn-cs"/>
              </a:rPr>
              <a:t>+12%</a:t>
            </a:r>
          </a:p>
        </p:txBody>
      </p:sp>
      <p:cxnSp>
        <p:nvCxnSpPr>
          <p:cNvPr id="58" name="Straight Connector 57">
            <a:extLst>
              <a:ext uri="{FF2B5EF4-FFF2-40B4-BE49-F238E27FC236}">
                <a16:creationId xmlns:a16="http://schemas.microsoft.com/office/drawing/2014/main" id="{32137F4E-E80D-460B-8AD3-48A70489A794}"/>
              </a:ext>
            </a:extLst>
          </p:cNvPr>
          <p:cNvCxnSpPr>
            <a:cxnSpLocks/>
          </p:cNvCxnSpPr>
          <p:nvPr/>
        </p:nvCxnSpPr>
        <p:spPr>
          <a:xfrm>
            <a:off x="6096000" y="1383333"/>
            <a:ext cx="0" cy="424973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8C520E8-B415-4818-84B9-E984DA0758D3}"/>
              </a:ext>
            </a:extLst>
          </p:cNvPr>
          <p:cNvCxnSpPr/>
          <p:nvPr/>
        </p:nvCxnSpPr>
        <p:spPr>
          <a:xfrm>
            <a:off x="2357120" y="4453841"/>
            <a:ext cx="407642" cy="0"/>
          </a:xfrm>
          <a:prstGeom prst="line">
            <a:avLst/>
          </a:prstGeom>
          <a:ln w="34925">
            <a:solidFill>
              <a:schemeClr val="tx2"/>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4438000-5370-48C1-918E-D2C4EF8DBCDE}"/>
              </a:ext>
            </a:extLst>
          </p:cNvPr>
          <p:cNvCxnSpPr/>
          <p:nvPr/>
        </p:nvCxnSpPr>
        <p:spPr>
          <a:xfrm>
            <a:off x="2357120" y="4810125"/>
            <a:ext cx="407642" cy="0"/>
          </a:xfrm>
          <a:prstGeom prst="line">
            <a:avLst/>
          </a:prstGeom>
          <a:ln w="34925">
            <a:solidFill>
              <a:schemeClr val="bg2"/>
            </a:solidFill>
          </a:ln>
        </p:spPr>
        <p:style>
          <a:lnRef idx="1">
            <a:schemeClr val="dk1"/>
          </a:lnRef>
          <a:fillRef idx="0">
            <a:schemeClr val="dk1"/>
          </a:fillRef>
          <a:effectRef idx="0">
            <a:schemeClr val="dk1"/>
          </a:effectRef>
          <a:fontRef idx="minor">
            <a:schemeClr val="tx1"/>
          </a:fontRef>
        </p:style>
      </p:cxnSp>
      <p:sp>
        <p:nvSpPr>
          <p:cNvPr id="21" name="TextBox 1">
            <a:extLst>
              <a:ext uri="{FF2B5EF4-FFF2-40B4-BE49-F238E27FC236}">
                <a16:creationId xmlns:a16="http://schemas.microsoft.com/office/drawing/2014/main" id="{2B86B0B9-2A0A-4C4F-90C8-5F7B0799BE07}"/>
              </a:ext>
            </a:extLst>
          </p:cNvPr>
          <p:cNvSpPr txBox="1"/>
          <p:nvPr/>
        </p:nvSpPr>
        <p:spPr>
          <a:xfrm>
            <a:off x="11010747" y="2335468"/>
            <a:ext cx="782790" cy="336614"/>
          </a:xfrm>
          <a:prstGeom prst="rect">
            <a:avLst/>
          </a:prstGeom>
        </p:spPr>
        <p:txBody>
          <a:bodyPr vert="horz" wrap="square" lIns="0" tIns="0" rIns="0" bIns="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Delta BQ Book"/>
                <a:ea typeface="+mn-ea"/>
                <a:cs typeface="+mn-cs"/>
              </a:rPr>
              <a:t>+</a:t>
            </a:r>
            <a:r>
              <a:rPr lang="en-GB" sz="800" dirty="0">
                <a:solidFill>
                  <a:srgbClr val="FFFFFF"/>
                </a:solidFill>
                <a:latin typeface="Delta BQ Book"/>
              </a:rPr>
              <a:t>24</a:t>
            </a:r>
            <a:r>
              <a:rPr kumimoji="0" lang="en-GB" sz="800" b="0" i="0" u="none" strike="noStrike" kern="1200" cap="none" spc="0" normalizeH="0" baseline="0" noProof="0" dirty="0">
                <a:ln>
                  <a:noFill/>
                </a:ln>
                <a:solidFill>
                  <a:srgbClr val="FFFFFF"/>
                </a:solidFill>
                <a:effectLst/>
                <a:uLnTx/>
                <a:uFillTx/>
                <a:latin typeface="Delta BQ Book"/>
                <a:ea typeface="+mn-ea"/>
                <a:cs typeface="+mn-cs"/>
              </a:rPr>
              <a:t>%</a:t>
            </a:r>
          </a:p>
        </p:txBody>
      </p:sp>
      <p:sp>
        <p:nvSpPr>
          <p:cNvPr id="2" name="TextBox 1">
            <a:extLst>
              <a:ext uri="{FF2B5EF4-FFF2-40B4-BE49-F238E27FC236}">
                <a16:creationId xmlns:a16="http://schemas.microsoft.com/office/drawing/2014/main" id="{914EE660-5328-617B-CBD0-7A28642E75F2}"/>
              </a:ext>
            </a:extLst>
          </p:cNvPr>
          <p:cNvSpPr txBox="1"/>
          <p:nvPr/>
        </p:nvSpPr>
        <p:spPr>
          <a:xfrm>
            <a:off x="3707833" y="2141030"/>
            <a:ext cx="1476194" cy="286925"/>
          </a:xfrm>
          <a:prstGeom prst="rect">
            <a:avLst/>
          </a:prstGeom>
          <a:noFill/>
        </p:spPr>
        <p:txBody>
          <a:bodyPr wrap="square" rtlCol="0">
            <a:spAutoFit/>
          </a:bodyPr>
          <a:lstStyle/>
          <a:p>
            <a:r>
              <a:rPr lang="en-GB" sz="1200" dirty="0">
                <a:solidFill>
                  <a:schemeClr val="bg2"/>
                </a:solidFill>
              </a:rPr>
              <a:t>Occupancy = 97%</a:t>
            </a:r>
          </a:p>
        </p:txBody>
      </p:sp>
      <p:sp>
        <p:nvSpPr>
          <p:cNvPr id="22" name="TextBox 21">
            <a:extLst>
              <a:ext uri="{FF2B5EF4-FFF2-40B4-BE49-F238E27FC236}">
                <a16:creationId xmlns:a16="http://schemas.microsoft.com/office/drawing/2014/main" id="{EF8D157E-BCB8-7AB3-DFD1-AE3A9B16477F}"/>
              </a:ext>
            </a:extLst>
          </p:cNvPr>
          <p:cNvSpPr txBox="1"/>
          <p:nvPr/>
        </p:nvSpPr>
        <p:spPr>
          <a:xfrm>
            <a:off x="3707833" y="3030082"/>
            <a:ext cx="1351847" cy="276999"/>
          </a:xfrm>
          <a:prstGeom prst="rect">
            <a:avLst/>
          </a:prstGeom>
          <a:noFill/>
        </p:spPr>
        <p:txBody>
          <a:bodyPr wrap="square" rtlCol="0">
            <a:spAutoFit/>
          </a:bodyPr>
          <a:lstStyle/>
          <a:p>
            <a:r>
              <a:rPr lang="en-GB" sz="1200" dirty="0">
                <a:solidFill>
                  <a:schemeClr val="tx2"/>
                </a:solidFill>
              </a:rPr>
              <a:t>Retention = 79%</a:t>
            </a:r>
          </a:p>
        </p:txBody>
      </p:sp>
    </p:spTree>
    <p:extLst>
      <p:ext uri="{BB962C8B-B14F-4D97-AF65-F5344CB8AC3E}">
        <p14:creationId xmlns:p14="http://schemas.microsoft.com/office/powerpoint/2010/main" val="161781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2605E2-757F-FE45-5E7B-98797C7F0575}"/>
              </a:ext>
            </a:extLst>
          </p:cNvPr>
          <p:cNvSpPr txBox="1"/>
          <p:nvPr/>
        </p:nvSpPr>
        <p:spPr>
          <a:xfrm>
            <a:off x="1486544" y="2483069"/>
            <a:ext cx="2495333" cy="1137157"/>
          </a:xfrm>
          <a:prstGeom prst="rect">
            <a:avLst/>
          </a:prstGeom>
          <a:noFill/>
          <a:ln>
            <a:solidFill>
              <a:schemeClr val="tx1"/>
            </a:solidFill>
          </a:ln>
        </p:spPr>
        <p:txBody>
          <a:bodyPr wrap="square" rtlCol="0">
            <a:spAutoFit/>
          </a:bodyPr>
          <a:lstStyle/>
          <a:p>
            <a:endParaRPr lang="en-GB" dirty="0">
              <a:highlight>
                <a:srgbClr val="FFFF00"/>
              </a:highlight>
            </a:endParaRPr>
          </a:p>
        </p:txBody>
      </p:sp>
      <p:sp>
        <p:nvSpPr>
          <p:cNvPr id="6" name="Title 5">
            <a:extLst>
              <a:ext uri="{FF2B5EF4-FFF2-40B4-BE49-F238E27FC236}">
                <a16:creationId xmlns:a16="http://schemas.microsoft.com/office/drawing/2014/main" id="{9199B7B3-5175-4037-8A43-28B8AE43C69E}"/>
              </a:ext>
            </a:extLst>
          </p:cNvPr>
          <p:cNvSpPr>
            <a:spLocks noGrp="1"/>
          </p:cNvSpPr>
          <p:nvPr>
            <p:ph type="title"/>
          </p:nvPr>
        </p:nvSpPr>
        <p:spPr/>
        <p:txBody>
          <a:bodyPr>
            <a:normAutofit/>
          </a:bodyPr>
          <a:lstStyle/>
          <a:p>
            <a:r>
              <a:rPr lang="en-GB" dirty="0"/>
              <a:t>SIGNIFICANT Reversionary potential already being captured </a:t>
            </a:r>
          </a:p>
        </p:txBody>
      </p:sp>
      <p:sp>
        <p:nvSpPr>
          <p:cNvPr id="17" name="Slide Number Placeholder 2">
            <a:extLst>
              <a:ext uri="{FF2B5EF4-FFF2-40B4-BE49-F238E27FC236}">
                <a16:creationId xmlns:a16="http://schemas.microsoft.com/office/drawing/2014/main" id="{8A021C89-5673-457B-A5DC-363898DB10BB}"/>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graphicFrame>
        <p:nvGraphicFramePr>
          <p:cNvPr id="16" name="Content Placeholder 10">
            <a:extLst>
              <a:ext uri="{FF2B5EF4-FFF2-40B4-BE49-F238E27FC236}">
                <a16:creationId xmlns:a16="http://schemas.microsoft.com/office/drawing/2014/main" id="{462DE575-65C0-44A7-A77B-F8906EC11F76}"/>
              </a:ext>
            </a:extLst>
          </p:cNvPr>
          <p:cNvGraphicFramePr>
            <a:graphicFrameLocks/>
          </p:cNvGraphicFramePr>
          <p:nvPr>
            <p:extLst>
              <p:ext uri="{D42A27DB-BD31-4B8C-83A1-F6EECF244321}">
                <p14:modId xmlns:p14="http://schemas.microsoft.com/office/powerpoint/2010/main" val="1653900310"/>
              </p:ext>
            </p:extLst>
          </p:nvPr>
        </p:nvGraphicFramePr>
        <p:xfrm>
          <a:off x="477879" y="1027631"/>
          <a:ext cx="10680191" cy="5082251"/>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F82B1209-898F-4FC0-8CEA-8744B5D5C250}"/>
              </a:ext>
            </a:extLst>
          </p:cNvPr>
          <p:cNvSpPr txBox="1"/>
          <p:nvPr/>
        </p:nvSpPr>
        <p:spPr>
          <a:xfrm>
            <a:off x="3023200" y="1566648"/>
            <a:ext cx="5245362" cy="338554"/>
          </a:xfrm>
          <a:prstGeom prst="rect">
            <a:avLst/>
          </a:prstGeom>
          <a:noFill/>
        </p:spPr>
        <p:txBody>
          <a:bodyPr wrap="square">
            <a:spAutoFit/>
          </a:bodyPr>
          <a:lstStyle/>
          <a:p>
            <a:pPr algn="ctr">
              <a:defRPr/>
            </a:pPr>
            <a:r>
              <a:rPr lang="en-US" sz="1600" b="1" dirty="0">
                <a:solidFill>
                  <a:schemeClr val="tx2"/>
                </a:solidFill>
              </a:rPr>
              <a:t>Lease event uplift opportunity</a:t>
            </a:r>
            <a:r>
              <a:rPr lang="en-US" sz="1600" b="1" baseline="30000" dirty="0">
                <a:solidFill>
                  <a:schemeClr val="tx2"/>
                </a:solidFill>
              </a:rPr>
              <a:t>1</a:t>
            </a:r>
          </a:p>
        </p:txBody>
      </p:sp>
      <p:sp>
        <p:nvSpPr>
          <p:cNvPr id="9" name="TextBox 8">
            <a:extLst>
              <a:ext uri="{FF2B5EF4-FFF2-40B4-BE49-F238E27FC236}">
                <a16:creationId xmlns:a16="http://schemas.microsoft.com/office/drawing/2014/main" id="{FDA559B4-F94B-436F-9A64-982CDAE004A5}"/>
              </a:ext>
            </a:extLst>
          </p:cNvPr>
          <p:cNvSpPr txBox="1"/>
          <p:nvPr/>
        </p:nvSpPr>
        <p:spPr>
          <a:xfrm>
            <a:off x="1595804" y="6293793"/>
            <a:ext cx="9000392" cy="369332"/>
          </a:xfrm>
          <a:prstGeom prst="rect">
            <a:avLst/>
          </a:prstGeom>
          <a:noFill/>
        </p:spPr>
        <p:txBody>
          <a:bodyPr wrap="square">
            <a:spAutoFit/>
          </a:bodyPr>
          <a:lstStyle/>
          <a:p>
            <a:r>
              <a:rPr lang="en-GB" sz="900" dirty="0">
                <a:solidFill>
                  <a:schemeClr val="tx2"/>
                </a:solidFill>
              </a:rPr>
              <a:t>1 Reversion on let space only, excludes vacancy</a:t>
            </a:r>
          </a:p>
          <a:p>
            <a:r>
              <a:rPr lang="en-GB" sz="900" dirty="0">
                <a:solidFill>
                  <a:schemeClr val="tx2"/>
                </a:solidFill>
              </a:rPr>
              <a:t>2 Includes UK rent reviews, and UK and CE rent subject to break/ expiry – see p.14 of the Half Year 2022 Property Analysis Report for further detail  .</a:t>
            </a:r>
          </a:p>
        </p:txBody>
      </p:sp>
      <p:sp>
        <p:nvSpPr>
          <p:cNvPr id="11" name="Content Placeholder 10">
            <a:extLst>
              <a:ext uri="{FF2B5EF4-FFF2-40B4-BE49-F238E27FC236}">
                <a16:creationId xmlns:a16="http://schemas.microsoft.com/office/drawing/2014/main" id="{F00CBB35-B82C-91FB-5C8E-ECDA409184A4}"/>
              </a:ext>
            </a:extLst>
          </p:cNvPr>
          <p:cNvSpPr txBox="1">
            <a:spLocks/>
          </p:cNvSpPr>
          <p:nvPr/>
        </p:nvSpPr>
        <p:spPr>
          <a:xfrm>
            <a:off x="1508760" y="2694652"/>
            <a:ext cx="2264545" cy="659750"/>
          </a:xfrm>
          <a:prstGeom prst="rect">
            <a:avLst/>
          </a:prstGeom>
          <a:solidFill>
            <a:schemeClr val="bg1"/>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90000"/>
              </a:lnSpc>
              <a:spcBef>
                <a:spcPts val="500"/>
              </a:spcBef>
              <a:spcAft>
                <a:spcPts val="2600"/>
              </a:spcAft>
              <a:buClr>
                <a:srgbClr val="CC171E"/>
              </a:buClr>
              <a:buSzTx/>
              <a:buFont typeface="Delta Jaeger" panose="02000503040000020003" pitchFamily="2" charset="0"/>
              <a:buNone/>
              <a:tabLst/>
              <a:defRPr/>
            </a:pPr>
            <a:r>
              <a:rPr kumimoji="0" lang="nl-NL" sz="1600" b="0" i="0" u="none" strike="noStrike" kern="1200" cap="none" spc="0" normalizeH="0" baseline="0" noProof="0" dirty="0">
                <a:ln>
                  <a:noFill/>
                </a:ln>
                <a:solidFill>
                  <a:srgbClr val="CC171E"/>
                </a:solidFill>
                <a:effectLst/>
                <a:uLnTx/>
                <a:uFillTx/>
                <a:latin typeface="Delta BQ Book"/>
                <a:ea typeface="+mn-ea"/>
                <a:cs typeface="+mn-cs"/>
              </a:rPr>
              <a:t>Reversion captured so far in 2022</a:t>
            </a:r>
            <a:br>
              <a:rPr kumimoji="0" lang="nl-NL" sz="1600" b="0" i="0" u="none" strike="noStrike" kern="1200" cap="none" spc="0" normalizeH="0" baseline="0" noProof="0" dirty="0">
                <a:ln>
                  <a:noFill/>
                </a:ln>
                <a:solidFill>
                  <a:srgbClr val="CC171E"/>
                </a:solidFill>
                <a:effectLst/>
                <a:uLnTx/>
                <a:uFillTx/>
                <a:latin typeface="Delta BQ Book"/>
                <a:ea typeface="+mn-ea"/>
                <a:cs typeface="+mn-cs"/>
              </a:rPr>
            </a:br>
            <a:r>
              <a:rPr kumimoji="0" lang="en-GB" sz="1600" b="0" i="0" u="none" strike="noStrike" kern="1200" cap="none" spc="0" normalizeH="0" baseline="0" noProof="0" dirty="0">
                <a:ln>
                  <a:noFill/>
                </a:ln>
                <a:solidFill>
                  <a:srgbClr val="000000"/>
                </a:solidFill>
                <a:effectLst/>
                <a:uLnTx/>
                <a:uFillTx/>
                <a:latin typeface="Delta BQ Book"/>
                <a:ea typeface="+mn-ea"/>
                <a:cs typeface="+mn-cs"/>
              </a:rPr>
              <a:t>£</a:t>
            </a:r>
            <a:r>
              <a:rPr lang="en-GB" sz="1600" dirty="0">
                <a:solidFill>
                  <a:srgbClr val="000000"/>
                </a:solidFill>
                <a:latin typeface="Delta BQ Book"/>
              </a:rPr>
              <a:t>13</a:t>
            </a:r>
            <a:r>
              <a:rPr kumimoji="0" lang="en-GB" sz="1600" b="0" i="0" u="none" strike="noStrike" kern="1200" cap="none" spc="0" normalizeH="0" baseline="0" noProof="0" dirty="0">
                <a:ln>
                  <a:noFill/>
                </a:ln>
                <a:solidFill>
                  <a:srgbClr val="000000"/>
                </a:solidFill>
                <a:effectLst/>
                <a:uLnTx/>
                <a:uFillTx/>
                <a:latin typeface="Delta BQ Book"/>
                <a:ea typeface="+mn-ea"/>
                <a:cs typeface="+mn-cs"/>
              </a:rPr>
              <a:t> million</a:t>
            </a:r>
            <a:endParaRPr kumimoji="0" lang="en-US" sz="1600" b="0" i="0" u="none" strike="noStrike" kern="1200" cap="none" spc="0" normalizeH="0" baseline="0" noProof="0" dirty="0">
              <a:ln>
                <a:noFill/>
              </a:ln>
              <a:solidFill>
                <a:srgbClr val="000000"/>
              </a:solidFill>
              <a:effectLst/>
              <a:uLnTx/>
              <a:uFillTx/>
              <a:latin typeface="Delta BQ Book"/>
              <a:ea typeface="+mn-ea"/>
              <a:cs typeface="+mn-cs"/>
            </a:endParaRPr>
          </a:p>
          <a:p>
            <a:pPr marL="0" marR="0" lvl="1" indent="0" algn="ctr" defTabSz="914400" rtl="0" eaLnBrk="1" fontAlgn="auto" latinLnBrk="0" hangingPunct="1">
              <a:lnSpc>
                <a:spcPct val="90000"/>
              </a:lnSpc>
              <a:spcBef>
                <a:spcPts val="500"/>
              </a:spcBef>
              <a:spcAft>
                <a:spcPts val="2600"/>
              </a:spcAft>
              <a:buClr>
                <a:srgbClr val="CC171E"/>
              </a:buClr>
              <a:buSzTx/>
              <a:buFont typeface="Delta Jaeger" panose="02000503040000020003" pitchFamily="2" charset="0"/>
              <a:buNone/>
              <a:tabLst/>
              <a:defRPr/>
            </a:pPr>
            <a:br>
              <a:rPr kumimoji="0" lang="en-US" sz="1800" b="0" i="0" u="none" strike="noStrike" kern="1200" cap="none" spc="0" normalizeH="0" baseline="0" noProof="0" dirty="0">
                <a:ln>
                  <a:noFill/>
                </a:ln>
                <a:solidFill>
                  <a:srgbClr val="000000"/>
                </a:solidFill>
                <a:effectLst/>
                <a:uLnTx/>
                <a:uFillTx/>
                <a:latin typeface="Delta BQ Book"/>
                <a:ea typeface="+mn-ea"/>
                <a:cs typeface="+mn-cs"/>
              </a:rPr>
            </a:br>
            <a:endParaRPr kumimoji="0" lang="en-US" sz="1800" b="0" i="0" u="none" strike="noStrike" kern="1200" cap="none" spc="0" normalizeH="0" baseline="0" noProof="0" dirty="0">
              <a:ln>
                <a:noFill/>
              </a:ln>
              <a:solidFill>
                <a:srgbClr val="000000"/>
              </a:solidFill>
              <a:effectLst/>
              <a:uLnTx/>
              <a:uFillTx/>
              <a:latin typeface="Delta BQ Book"/>
              <a:ea typeface="+mn-ea"/>
              <a:cs typeface="+mn-cs"/>
            </a:endParaRPr>
          </a:p>
        </p:txBody>
      </p:sp>
      <p:sp>
        <p:nvSpPr>
          <p:cNvPr id="8" name="TextBox 7">
            <a:extLst>
              <a:ext uri="{FF2B5EF4-FFF2-40B4-BE49-F238E27FC236}">
                <a16:creationId xmlns:a16="http://schemas.microsoft.com/office/drawing/2014/main" id="{D8FFDA22-1DA1-A056-3933-B710BA82F0AD}"/>
              </a:ext>
            </a:extLst>
          </p:cNvPr>
          <p:cNvSpPr txBox="1"/>
          <p:nvPr/>
        </p:nvSpPr>
        <p:spPr>
          <a:xfrm>
            <a:off x="2517288" y="4505903"/>
            <a:ext cx="893331" cy="246221"/>
          </a:xfrm>
          <a:prstGeom prst="rect">
            <a:avLst/>
          </a:prstGeom>
          <a:noFill/>
        </p:spPr>
        <p:txBody>
          <a:bodyPr wrap="square" rtlCol="0">
            <a:spAutoFit/>
          </a:bodyPr>
          <a:lstStyle/>
          <a:p>
            <a:pPr algn="ctr"/>
            <a:r>
              <a:rPr lang="en-GB" sz="1000" dirty="0">
                <a:solidFill>
                  <a:schemeClr val="tx2"/>
                </a:solidFill>
              </a:rPr>
              <a:t>20</a:t>
            </a:r>
          </a:p>
        </p:txBody>
      </p:sp>
      <p:sp>
        <p:nvSpPr>
          <p:cNvPr id="20" name="TextBox 19">
            <a:extLst>
              <a:ext uri="{FF2B5EF4-FFF2-40B4-BE49-F238E27FC236}">
                <a16:creationId xmlns:a16="http://schemas.microsoft.com/office/drawing/2014/main" id="{1EE16681-F711-5719-B8CD-10FD82C5BA44}"/>
              </a:ext>
            </a:extLst>
          </p:cNvPr>
          <p:cNvSpPr txBox="1"/>
          <p:nvPr/>
        </p:nvSpPr>
        <p:spPr>
          <a:xfrm>
            <a:off x="3528507" y="3916683"/>
            <a:ext cx="927417" cy="246221"/>
          </a:xfrm>
          <a:prstGeom prst="rect">
            <a:avLst/>
          </a:prstGeom>
          <a:noFill/>
        </p:spPr>
        <p:txBody>
          <a:bodyPr wrap="square" rtlCol="0">
            <a:spAutoFit/>
          </a:bodyPr>
          <a:lstStyle/>
          <a:p>
            <a:pPr algn="ctr"/>
            <a:r>
              <a:rPr lang="en-GB" sz="1000" dirty="0">
                <a:solidFill>
                  <a:schemeClr val="tx2"/>
                </a:solidFill>
              </a:rPr>
              <a:t>23</a:t>
            </a:r>
          </a:p>
        </p:txBody>
      </p:sp>
      <p:sp>
        <p:nvSpPr>
          <p:cNvPr id="21" name="TextBox 20">
            <a:extLst>
              <a:ext uri="{FF2B5EF4-FFF2-40B4-BE49-F238E27FC236}">
                <a16:creationId xmlns:a16="http://schemas.microsoft.com/office/drawing/2014/main" id="{3ECDE285-7C80-A5AD-FF55-12487AFC7E5A}"/>
              </a:ext>
            </a:extLst>
          </p:cNvPr>
          <p:cNvSpPr txBox="1"/>
          <p:nvPr/>
        </p:nvSpPr>
        <p:spPr>
          <a:xfrm>
            <a:off x="4587599" y="3295131"/>
            <a:ext cx="876980" cy="246221"/>
          </a:xfrm>
          <a:prstGeom prst="rect">
            <a:avLst/>
          </a:prstGeom>
          <a:noFill/>
        </p:spPr>
        <p:txBody>
          <a:bodyPr wrap="square" rtlCol="0">
            <a:spAutoFit/>
          </a:bodyPr>
          <a:lstStyle/>
          <a:p>
            <a:pPr algn="ctr"/>
            <a:r>
              <a:rPr lang="en-GB" sz="1000" dirty="0">
                <a:solidFill>
                  <a:schemeClr val="tx2"/>
                </a:solidFill>
              </a:rPr>
              <a:t>22</a:t>
            </a:r>
          </a:p>
        </p:txBody>
      </p:sp>
      <p:sp>
        <p:nvSpPr>
          <p:cNvPr id="22" name="TextBox 21">
            <a:extLst>
              <a:ext uri="{FF2B5EF4-FFF2-40B4-BE49-F238E27FC236}">
                <a16:creationId xmlns:a16="http://schemas.microsoft.com/office/drawing/2014/main" id="{50B9BCFD-69F3-C75F-F251-D9F870664CD0}"/>
              </a:ext>
            </a:extLst>
          </p:cNvPr>
          <p:cNvSpPr txBox="1"/>
          <p:nvPr/>
        </p:nvSpPr>
        <p:spPr>
          <a:xfrm>
            <a:off x="5602224" y="2805731"/>
            <a:ext cx="841607" cy="246221"/>
          </a:xfrm>
          <a:prstGeom prst="rect">
            <a:avLst/>
          </a:prstGeom>
          <a:noFill/>
        </p:spPr>
        <p:txBody>
          <a:bodyPr wrap="square" rtlCol="0">
            <a:spAutoFit/>
          </a:bodyPr>
          <a:lstStyle/>
          <a:p>
            <a:pPr algn="ctr"/>
            <a:r>
              <a:rPr lang="en-GB" sz="1000" dirty="0">
                <a:solidFill>
                  <a:schemeClr val="tx2"/>
                </a:solidFill>
              </a:rPr>
              <a:t>18</a:t>
            </a:r>
          </a:p>
        </p:txBody>
      </p:sp>
      <p:sp>
        <p:nvSpPr>
          <p:cNvPr id="23" name="TextBox 22">
            <a:extLst>
              <a:ext uri="{FF2B5EF4-FFF2-40B4-BE49-F238E27FC236}">
                <a16:creationId xmlns:a16="http://schemas.microsoft.com/office/drawing/2014/main" id="{9457F0E4-CB74-5FDC-2902-84AACE8A4E1F}"/>
              </a:ext>
            </a:extLst>
          </p:cNvPr>
          <p:cNvSpPr txBox="1"/>
          <p:nvPr/>
        </p:nvSpPr>
        <p:spPr>
          <a:xfrm>
            <a:off x="6605195" y="2392233"/>
            <a:ext cx="892885" cy="246221"/>
          </a:xfrm>
          <a:prstGeom prst="rect">
            <a:avLst/>
          </a:prstGeom>
          <a:noFill/>
        </p:spPr>
        <p:txBody>
          <a:bodyPr wrap="square" rtlCol="0">
            <a:spAutoFit/>
          </a:bodyPr>
          <a:lstStyle/>
          <a:p>
            <a:pPr algn="ctr"/>
            <a:r>
              <a:rPr lang="en-GB" sz="1000" dirty="0">
                <a:solidFill>
                  <a:schemeClr val="tx2"/>
                </a:solidFill>
              </a:rPr>
              <a:t>16</a:t>
            </a:r>
          </a:p>
        </p:txBody>
      </p:sp>
      <p:sp>
        <p:nvSpPr>
          <p:cNvPr id="24" name="TextBox 23">
            <a:extLst>
              <a:ext uri="{FF2B5EF4-FFF2-40B4-BE49-F238E27FC236}">
                <a16:creationId xmlns:a16="http://schemas.microsoft.com/office/drawing/2014/main" id="{8F21AF86-B678-2D7A-CB79-3C7B02DC4D34}"/>
              </a:ext>
            </a:extLst>
          </p:cNvPr>
          <p:cNvSpPr txBox="1"/>
          <p:nvPr/>
        </p:nvSpPr>
        <p:spPr>
          <a:xfrm>
            <a:off x="7627062" y="2001749"/>
            <a:ext cx="967539" cy="246221"/>
          </a:xfrm>
          <a:prstGeom prst="rect">
            <a:avLst/>
          </a:prstGeom>
          <a:noFill/>
        </p:spPr>
        <p:txBody>
          <a:bodyPr wrap="square" rtlCol="0">
            <a:spAutoFit/>
          </a:bodyPr>
          <a:lstStyle/>
          <a:p>
            <a:pPr algn="ctr"/>
            <a:r>
              <a:rPr lang="en-GB" sz="1000" dirty="0">
                <a:solidFill>
                  <a:schemeClr val="tx2"/>
                </a:solidFill>
              </a:rPr>
              <a:t>14</a:t>
            </a:r>
          </a:p>
        </p:txBody>
      </p:sp>
      <p:sp>
        <p:nvSpPr>
          <p:cNvPr id="25" name="TextBox 24">
            <a:extLst>
              <a:ext uri="{FF2B5EF4-FFF2-40B4-BE49-F238E27FC236}">
                <a16:creationId xmlns:a16="http://schemas.microsoft.com/office/drawing/2014/main" id="{AA8C038E-E816-3919-8C45-FFBAC605DC00}"/>
              </a:ext>
            </a:extLst>
          </p:cNvPr>
          <p:cNvSpPr txBox="1"/>
          <p:nvPr/>
        </p:nvSpPr>
        <p:spPr>
          <a:xfrm>
            <a:off x="8594601" y="2323703"/>
            <a:ext cx="1010702" cy="246221"/>
          </a:xfrm>
          <a:prstGeom prst="rect">
            <a:avLst/>
          </a:prstGeom>
          <a:noFill/>
        </p:spPr>
        <p:txBody>
          <a:bodyPr wrap="square" rtlCol="0">
            <a:spAutoFit/>
          </a:bodyPr>
          <a:lstStyle/>
          <a:p>
            <a:pPr algn="ctr"/>
            <a:r>
              <a:rPr lang="en-GB" sz="1000" dirty="0">
                <a:solidFill>
                  <a:schemeClr val="bg1"/>
                </a:solidFill>
              </a:rPr>
              <a:t>113</a:t>
            </a:r>
          </a:p>
        </p:txBody>
      </p:sp>
      <p:sp>
        <p:nvSpPr>
          <p:cNvPr id="26" name="TextBox 25">
            <a:extLst>
              <a:ext uri="{FF2B5EF4-FFF2-40B4-BE49-F238E27FC236}">
                <a16:creationId xmlns:a16="http://schemas.microsoft.com/office/drawing/2014/main" id="{DDFF3EB5-08C9-4317-D984-E5486F855B2C}"/>
              </a:ext>
            </a:extLst>
          </p:cNvPr>
          <p:cNvSpPr txBox="1"/>
          <p:nvPr/>
        </p:nvSpPr>
        <p:spPr>
          <a:xfrm>
            <a:off x="9608644" y="2972786"/>
            <a:ext cx="987552" cy="246221"/>
          </a:xfrm>
          <a:prstGeom prst="rect">
            <a:avLst/>
          </a:prstGeom>
          <a:noFill/>
        </p:spPr>
        <p:txBody>
          <a:bodyPr wrap="square" rtlCol="0">
            <a:spAutoFit/>
          </a:bodyPr>
          <a:lstStyle/>
          <a:p>
            <a:pPr algn="ctr"/>
            <a:r>
              <a:rPr lang="en-GB" sz="1000" dirty="0">
                <a:solidFill>
                  <a:schemeClr val="bg1"/>
                </a:solidFill>
              </a:rPr>
              <a:t>89</a:t>
            </a:r>
          </a:p>
        </p:txBody>
      </p:sp>
      <p:cxnSp>
        <p:nvCxnSpPr>
          <p:cNvPr id="18" name="Straight Arrow Connector 17">
            <a:extLst>
              <a:ext uri="{FF2B5EF4-FFF2-40B4-BE49-F238E27FC236}">
                <a16:creationId xmlns:a16="http://schemas.microsoft.com/office/drawing/2014/main" id="{C3096734-5B79-4A87-2469-E10CB007276A}"/>
              </a:ext>
            </a:extLst>
          </p:cNvPr>
          <p:cNvCxnSpPr>
            <a:cxnSpLocks/>
          </p:cNvCxnSpPr>
          <p:nvPr/>
        </p:nvCxnSpPr>
        <p:spPr>
          <a:xfrm>
            <a:off x="1960581" y="3610258"/>
            <a:ext cx="0" cy="1241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D4300B8-210E-B9C0-F519-D9676DF7FD87}"/>
              </a:ext>
            </a:extLst>
          </p:cNvPr>
          <p:cNvSpPr txBox="1"/>
          <p:nvPr/>
        </p:nvSpPr>
        <p:spPr>
          <a:xfrm>
            <a:off x="1465531" y="4861334"/>
            <a:ext cx="987552" cy="246221"/>
          </a:xfrm>
          <a:prstGeom prst="rect">
            <a:avLst/>
          </a:prstGeom>
          <a:noFill/>
        </p:spPr>
        <p:txBody>
          <a:bodyPr wrap="square" rtlCol="0">
            <a:spAutoFit/>
          </a:bodyPr>
          <a:lstStyle/>
          <a:p>
            <a:pPr algn="ctr"/>
            <a:r>
              <a:rPr lang="en-GB" sz="1000" dirty="0">
                <a:solidFill>
                  <a:schemeClr val="bg1"/>
                </a:solidFill>
              </a:rPr>
              <a:t>13</a:t>
            </a:r>
          </a:p>
        </p:txBody>
      </p:sp>
    </p:spTree>
    <p:extLst>
      <p:ext uri="{BB962C8B-B14F-4D97-AF65-F5344CB8AC3E}">
        <p14:creationId xmlns:p14="http://schemas.microsoft.com/office/powerpoint/2010/main" val="3673892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0">
            <a:extLst>
              <a:ext uri="{FF2B5EF4-FFF2-40B4-BE49-F238E27FC236}">
                <a16:creationId xmlns:a16="http://schemas.microsoft.com/office/drawing/2014/main" id="{01E705C4-7488-F87F-AE63-13675C7BC13D}"/>
              </a:ext>
            </a:extLst>
          </p:cNvPr>
          <p:cNvSpPr txBox="1">
            <a:spLocks/>
          </p:cNvSpPr>
          <p:nvPr/>
        </p:nvSpPr>
        <p:spPr>
          <a:xfrm>
            <a:off x="522670" y="670560"/>
            <a:ext cx="4899722" cy="3187819"/>
          </a:xfrm>
          <a:prstGeom prst="rect">
            <a:avLst/>
          </a:prstGeom>
          <a:solidFill>
            <a:schemeClr val="bg1"/>
          </a:solidFill>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2200"/>
              </a:spcAft>
              <a:buClr>
                <a:srgbClr val="CC171E"/>
              </a:buClr>
              <a:buNone/>
              <a:defRPr/>
            </a:pPr>
            <a:r>
              <a:rPr kumimoji="0" lang="nl-NL" sz="1600" b="0" i="0" u="none" strike="noStrike" kern="1200" cap="none" spc="0" normalizeH="0" baseline="0" noProof="0" dirty="0">
                <a:ln>
                  <a:noFill/>
                </a:ln>
                <a:effectLst/>
                <a:uLnTx/>
                <a:uFillTx/>
                <a:latin typeface="Delta BQ Book"/>
                <a:ea typeface="+mn-ea"/>
                <a:cs typeface="+mn-cs"/>
              </a:rPr>
              <a:t>             </a:t>
            </a:r>
            <a:endParaRPr lang="nl-NL" sz="1600" dirty="0">
              <a:solidFill>
                <a:srgbClr val="CC171E"/>
              </a:solidFill>
              <a:latin typeface="Delta BQ Book"/>
            </a:endParaRPr>
          </a:p>
          <a:p>
            <a:pPr marL="0" marR="0" lvl="1" indent="0" algn="l" defTabSz="914400" rtl="0" eaLnBrk="1" fontAlgn="auto" latinLnBrk="0" hangingPunct="1">
              <a:lnSpc>
                <a:spcPct val="90000"/>
              </a:lnSpc>
              <a:spcBef>
                <a:spcPts val="500"/>
              </a:spcBef>
              <a:spcAft>
                <a:spcPts val="600"/>
              </a:spcAft>
              <a:buClr>
                <a:srgbClr val="CC171E"/>
              </a:buClr>
              <a:buSzTx/>
              <a:buFont typeface="Delta Jaeger" panose="02000503040000020003" pitchFamily="2" charset="0"/>
              <a:buNone/>
              <a:tabLst/>
              <a:defRPr/>
            </a:pPr>
            <a:r>
              <a:rPr kumimoji="0" lang="nl-NL" sz="2000" b="0" i="0" u="none" strike="noStrike" kern="1200" cap="none" spc="0" normalizeH="0" baseline="0" noProof="0" dirty="0">
                <a:ln>
                  <a:noFill/>
                </a:ln>
                <a:solidFill>
                  <a:srgbClr val="CC171E"/>
                </a:solidFill>
                <a:effectLst/>
                <a:uLnTx/>
                <a:uFillTx/>
                <a:latin typeface="Delta BQ Book"/>
                <a:ea typeface="+mn-ea"/>
                <a:cs typeface="+mn-cs"/>
              </a:rPr>
              <a:t>Space completed</a:t>
            </a:r>
            <a:br>
              <a:rPr kumimoji="0" lang="nl-NL" sz="2000" b="0" i="0" u="none" strike="noStrike" kern="1200" cap="none" spc="0" normalizeH="0" baseline="0" noProof="0" dirty="0">
                <a:ln>
                  <a:noFill/>
                </a:ln>
                <a:solidFill>
                  <a:srgbClr val="CC171E"/>
                </a:solidFill>
                <a:effectLst/>
                <a:uLnTx/>
                <a:uFillTx/>
                <a:latin typeface="Delta BQ Book"/>
                <a:ea typeface="+mn-ea"/>
                <a:cs typeface="+mn-cs"/>
              </a:rPr>
            </a:br>
            <a:r>
              <a:rPr lang="nl-NL" sz="2000" dirty="0">
                <a:solidFill>
                  <a:srgbClr val="000000"/>
                </a:solidFill>
                <a:latin typeface="Delta BQ Book"/>
              </a:rPr>
              <a:t>329,900 sq m</a:t>
            </a:r>
          </a:p>
          <a:p>
            <a:pPr marL="0" lvl="1" indent="0">
              <a:spcAft>
                <a:spcPts val="600"/>
              </a:spcAft>
              <a:buClr>
                <a:srgbClr val="CC171E"/>
              </a:buClr>
              <a:buNone/>
              <a:defRPr/>
            </a:pPr>
            <a:r>
              <a:rPr kumimoji="0" lang="en-US" sz="2000" b="0" i="0" u="none" strike="noStrike" kern="1200" cap="none" spc="0" normalizeH="0" baseline="0" noProof="0" dirty="0">
                <a:ln>
                  <a:noFill/>
                </a:ln>
                <a:solidFill>
                  <a:srgbClr val="CC171E"/>
                </a:solidFill>
                <a:effectLst/>
                <a:uLnTx/>
                <a:uFillTx/>
                <a:latin typeface="Delta BQ Book"/>
                <a:ea typeface="+mn-ea"/>
                <a:cs typeface="+mn-cs"/>
              </a:rPr>
              <a:t>Number of projects</a:t>
            </a:r>
            <a:br>
              <a:rPr kumimoji="0" lang="en-US" sz="2000" b="0" i="0" u="none" strike="noStrike" kern="1200" cap="none" spc="0" normalizeH="0" baseline="0" noProof="0" dirty="0">
                <a:ln>
                  <a:noFill/>
                </a:ln>
                <a:solidFill>
                  <a:srgbClr val="000000"/>
                </a:solidFill>
                <a:effectLst/>
                <a:uLnTx/>
                <a:uFillTx/>
                <a:latin typeface="Delta BQ Book"/>
                <a:ea typeface="+mn-ea"/>
                <a:cs typeface="+mn-cs"/>
              </a:rPr>
            </a:br>
            <a:r>
              <a:rPr kumimoji="0" lang="en-US" sz="2000" b="0" i="0" u="none" strike="noStrike" kern="1200" cap="none" spc="0" normalizeH="0" baseline="0" noProof="0" dirty="0">
                <a:ln>
                  <a:noFill/>
                </a:ln>
                <a:solidFill>
                  <a:srgbClr val="000000"/>
                </a:solidFill>
                <a:effectLst/>
                <a:uLnTx/>
                <a:uFillTx/>
                <a:latin typeface="Delta BQ Book"/>
                <a:ea typeface="+mn-ea"/>
                <a:cs typeface="+mn-cs"/>
              </a:rPr>
              <a:t>15</a:t>
            </a:r>
            <a:endParaRPr lang="en-US" sz="2000" dirty="0">
              <a:solidFill>
                <a:srgbClr val="CC171E"/>
              </a:solidFill>
              <a:latin typeface="Delta BQ Book"/>
            </a:endParaRPr>
          </a:p>
          <a:p>
            <a:pPr marL="0" lvl="1" indent="0">
              <a:spcAft>
                <a:spcPts val="600"/>
              </a:spcAft>
              <a:buClr>
                <a:srgbClr val="CC171E"/>
              </a:buClr>
              <a:buNone/>
              <a:defRPr/>
            </a:pPr>
            <a:r>
              <a:rPr kumimoji="0" lang="en-US" sz="2000" b="0" i="0" u="none" strike="noStrike" kern="1200" cap="none" spc="0" normalizeH="0" baseline="0" noProof="0" dirty="0">
                <a:ln>
                  <a:noFill/>
                </a:ln>
                <a:solidFill>
                  <a:srgbClr val="CC171E"/>
                </a:solidFill>
                <a:effectLst/>
                <a:uLnTx/>
                <a:uFillTx/>
                <a:latin typeface="Delta BQ Book"/>
                <a:ea typeface="+mn-ea"/>
                <a:cs typeface="+mn-cs"/>
              </a:rPr>
              <a:t>Potential rent</a:t>
            </a:r>
            <a:br>
              <a:rPr kumimoji="0" lang="en-US" sz="2000" b="0" i="0" u="none" strike="noStrike" kern="1200" cap="none" spc="0" normalizeH="0" baseline="0" noProof="0" dirty="0">
                <a:ln>
                  <a:noFill/>
                </a:ln>
                <a:solidFill>
                  <a:srgbClr val="000000"/>
                </a:solidFill>
                <a:effectLst/>
                <a:uLnTx/>
                <a:uFillTx/>
                <a:latin typeface="Delta BQ Book"/>
                <a:ea typeface="+mn-ea"/>
                <a:cs typeface="+mn-cs"/>
              </a:rPr>
            </a:br>
            <a:r>
              <a:rPr kumimoji="0" lang="en-US" sz="2000" b="0" i="0" u="none" strike="noStrike" kern="1200" cap="none" spc="0" normalizeH="0" baseline="0" noProof="0" dirty="0">
                <a:ln>
                  <a:noFill/>
                </a:ln>
                <a:solidFill>
                  <a:srgbClr val="000000"/>
                </a:solidFill>
                <a:effectLst/>
                <a:uLnTx/>
                <a:uFillTx/>
                <a:latin typeface="Delta BQ Book"/>
                <a:ea typeface="+mn-ea"/>
                <a:cs typeface="+mn-cs"/>
              </a:rPr>
              <a:t>£</a:t>
            </a:r>
            <a:r>
              <a:rPr lang="en-US" sz="2000" dirty="0">
                <a:solidFill>
                  <a:srgbClr val="000000"/>
                </a:solidFill>
                <a:latin typeface="Delta BQ Book"/>
              </a:rPr>
              <a:t>15</a:t>
            </a:r>
            <a:r>
              <a:rPr kumimoji="0" lang="en-US" sz="2000" b="0" i="0" u="none" strike="noStrike" kern="1200" cap="none" spc="0" normalizeH="0" baseline="0" noProof="0" dirty="0">
                <a:ln>
                  <a:noFill/>
                </a:ln>
                <a:solidFill>
                  <a:srgbClr val="000000"/>
                </a:solidFill>
                <a:effectLst/>
                <a:uLnTx/>
                <a:uFillTx/>
                <a:latin typeface="Delta BQ Book"/>
                <a:ea typeface="+mn-ea"/>
                <a:cs typeface="+mn-cs"/>
              </a:rPr>
              <a:t> million (87% leased)</a:t>
            </a:r>
            <a:endParaRPr kumimoji="0" lang="en-US" sz="2000" b="0" i="0" u="none" strike="noStrike" kern="1200" cap="none" spc="0" normalizeH="0" baseline="0" noProof="0" dirty="0">
              <a:ln>
                <a:noFill/>
              </a:ln>
              <a:solidFill>
                <a:srgbClr val="CC171E"/>
              </a:solidFill>
              <a:effectLst/>
              <a:uLnTx/>
              <a:uFillTx/>
              <a:latin typeface="Delta BQ Book"/>
              <a:ea typeface="+mn-ea"/>
              <a:cs typeface="+mn-cs"/>
            </a:endParaRPr>
          </a:p>
          <a:p>
            <a:pPr marL="0" marR="0" lvl="1" indent="0" algn="l" defTabSz="914400" rtl="0" eaLnBrk="1" fontAlgn="auto" latinLnBrk="0" hangingPunct="1">
              <a:lnSpc>
                <a:spcPct val="90000"/>
              </a:lnSpc>
              <a:spcBef>
                <a:spcPts val="500"/>
              </a:spcBef>
              <a:spcAft>
                <a:spcPts val="2600"/>
              </a:spcAft>
              <a:buClr>
                <a:srgbClr val="CC171E"/>
              </a:buClr>
              <a:buSzTx/>
              <a:buFont typeface="Delta Jaeger" panose="02000503040000020003" pitchFamily="2" charset="0"/>
              <a:buNone/>
              <a:tabLst/>
              <a:defRPr/>
            </a:pPr>
            <a:r>
              <a:rPr kumimoji="0" lang="nl-NL" sz="2000" b="0" i="0" u="none" strike="noStrike" kern="1200" cap="none" spc="0" normalizeH="0" baseline="0" noProof="0" dirty="0">
                <a:ln>
                  <a:noFill/>
                </a:ln>
                <a:solidFill>
                  <a:srgbClr val="CC171E"/>
                </a:solidFill>
                <a:effectLst/>
                <a:uLnTx/>
                <a:uFillTx/>
                <a:latin typeface="Delta BQ Book"/>
                <a:ea typeface="+mn-ea"/>
                <a:cs typeface="+mn-cs"/>
              </a:rPr>
              <a:t>Yield on Cost</a:t>
            </a:r>
            <a:br>
              <a:rPr kumimoji="0" lang="nl-NL" sz="2000" b="0" i="0" u="none" strike="noStrike" kern="1200" cap="none" spc="0" normalizeH="0" baseline="0" noProof="0" dirty="0">
                <a:ln>
                  <a:noFill/>
                </a:ln>
                <a:solidFill>
                  <a:srgbClr val="CC171E"/>
                </a:solidFill>
                <a:effectLst/>
                <a:uLnTx/>
                <a:uFillTx/>
                <a:latin typeface="Delta BQ Book"/>
                <a:ea typeface="+mn-ea"/>
                <a:cs typeface="+mn-cs"/>
              </a:rPr>
            </a:br>
            <a:r>
              <a:rPr kumimoji="0" lang="en-GB" sz="2000" b="0" i="0" u="none" strike="noStrike" kern="1200" cap="none" spc="0" normalizeH="0" baseline="0" noProof="0" dirty="0">
                <a:ln>
                  <a:noFill/>
                </a:ln>
                <a:solidFill>
                  <a:srgbClr val="000000"/>
                </a:solidFill>
                <a:effectLst/>
                <a:uLnTx/>
                <a:uFillTx/>
                <a:latin typeface="Delta BQ Book"/>
                <a:ea typeface="+mn-ea"/>
                <a:cs typeface="+mn-cs"/>
              </a:rPr>
              <a:t>7.3%</a:t>
            </a:r>
            <a:endParaRPr kumimoji="0" lang="en-US" sz="2000" b="0" i="0" u="none" strike="noStrike" kern="1200" cap="none" spc="0" normalizeH="0" baseline="0" noProof="0" dirty="0">
              <a:ln>
                <a:noFill/>
              </a:ln>
              <a:solidFill>
                <a:srgbClr val="000000"/>
              </a:solidFill>
              <a:effectLst/>
              <a:uLnTx/>
              <a:uFillTx/>
              <a:latin typeface="Delta BQ Book"/>
              <a:ea typeface="+mn-ea"/>
              <a:cs typeface="+mn-cs"/>
            </a:endParaRPr>
          </a:p>
          <a:p>
            <a:pPr marL="0" marR="0" lvl="1" indent="0" algn="l" defTabSz="914400" rtl="0" eaLnBrk="1" fontAlgn="auto" latinLnBrk="0" hangingPunct="1">
              <a:lnSpc>
                <a:spcPct val="90000"/>
              </a:lnSpc>
              <a:spcBef>
                <a:spcPts val="500"/>
              </a:spcBef>
              <a:spcAft>
                <a:spcPts val="2600"/>
              </a:spcAft>
              <a:buClr>
                <a:srgbClr val="CC171E"/>
              </a:buClr>
              <a:buSzTx/>
              <a:buFont typeface="Delta Jaeger" panose="02000503040000020003" pitchFamily="2" charset="0"/>
              <a:buNone/>
              <a:tabLst/>
              <a:defRPr/>
            </a:pPr>
            <a:br>
              <a:rPr kumimoji="0" lang="en-US" sz="1800" b="0" i="0" u="none" strike="noStrike" kern="1200" cap="none" spc="0" normalizeH="0" baseline="0" noProof="0" dirty="0">
                <a:ln>
                  <a:noFill/>
                </a:ln>
                <a:solidFill>
                  <a:srgbClr val="000000"/>
                </a:solidFill>
                <a:effectLst/>
                <a:uLnTx/>
                <a:uFillTx/>
                <a:latin typeface="Delta BQ Book"/>
                <a:ea typeface="+mn-ea"/>
                <a:cs typeface="+mn-cs"/>
              </a:rPr>
            </a:br>
            <a:endParaRPr kumimoji="0" lang="en-US" sz="1800" b="0" i="0" u="none" strike="noStrike" kern="1200" cap="none" spc="0" normalizeH="0" baseline="0" noProof="0" dirty="0">
              <a:ln>
                <a:noFill/>
              </a:ln>
              <a:solidFill>
                <a:srgbClr val="000000"/>
              </a:solidFill>
              <a:effectLst/>
              <a:uLnTx/>
              <a:uFillTx/>
              <a:latin typeface="Delta BQ Book"/>
              <a:ea typeface="+mn-ea"/>
              <a:cs typeface="+mn-cs"/>
            </a:endParaRPr>
          </a:p>
        </p:txBody>
      </p:sp>
      <p:pic>
        <p:nvPicPr>
          <p:cNvPr id="6" name="Picture 5">
            <a:extLst>
              <a:ext uri="{FF2B5EF4-FFF2-40B4-BE49-F238E27FC236}">
                <a16:creationId xmlns:a16="http://schemas.microsoft.com/office/drawing/2014/main" id="{DF28E599-2746-90A2-FFF8-CC133E0C19A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1092" t="13041" r="23509" b="16410"/>
          <a:stretch/>
        </p:blipFill>
        <p:spPr>
          <a:xfrm>
            <a:off x="4405499" y="3657339"/>
            <a:ext cx="3362400" cy="2007572"/>
          </a:xfrm>
          <a:prstGeom prst="rect">
            <a:avLst/>
          </a:prstGeom>
        </p:spPr>
      </p:pic>
      <p:pic>
        <p:nvPicPr>
          <p:cNvPr id="8" name="Picture 7">
            <a:extLst>
              <a:ext uri="{FF2B5EF4-FFF2-40B4-BE49-F238E27FC236}">
                <a16:creationId xmlns:a16="http://schemas.microsoft.com/office/drawing/2014/main" id="{CEAEE157-A339-3C4E-9C92-AE72616CE6E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 t="16811" r="1122" b="3499"/>
          <a:stretch/>
        </p:blipFill>
        <p:spPr>
          <a:xfrm>
            <a:off x="8010164" y="3684452"/>
            <a:ext cx="3362400" cy="1970246"/>
          </a:xfrm>
          <a:prstGeom prst="rect">
            <a:avLst/>
          </a:prstGeom>
        </p:spPr>
      </p:pic>
      <p:sp>
        <p:nvSpPr>
          <p:cNvPr id="4" name="Title 3">
            <a:extLst>
              <a:ext uri="{FF2B5EF4-FFF2-40B4-BE49-F238E27FC236}">
                <a16:creationId xmlns:a16="http://schemas.microsoft.com/office/drawing/2014/main" id="{C6ED454D-8AD8-49FD-A5EE-A11EFF29B19A}"/>
              </a:ext>
            </a:extLst>
          </p:cNvPr>
          <p:cNvSpPr>
            <a:spLocks noGrp="1"/>
          </p:cNvSpPr>
          <p:nvPr>
            <p:ph type="title"/>
          </p:nvPr>
        </p:nvSpPr>
        <p:spPr/>
        <p:txBody>
          <a:bodyPr/>
          <a:lstStyle/>
          <a:p>
            <a:r>
              <a:rPr lang="en-US" dirty="0"/>
              <a:t>£15 million of new rent from development </a:t>
            </a:r>
            <a:endParaRPr lang="en-GB" dirty="0"/>
          </a:p>
        </p:txBody>
      </p:sp>
      <p:sp>
        <p:nvSpPr>
          <p:cNvPr id="5" name="Slide Number Placeholder 4">
            <a:extLst>
              <a:ext uri="{FF2B5EF4-FFF2-40B4-BE49-F238E27FC236}">
                <a16:creationId xmlns:a16="http://schemas.microsoft.com/office/drawing/2014/main" id="{82D456D9-381F-4A84-ADC1-D6DD03A1D3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sp>
        <p:nvSpPr>
          <p:cNvPr id="10" name="TextBox 9">
            <a:extLst>
              <a:ext uri="{FF2B5EF4-FFF2-40B4-BE49-F238E27FC236}">
                <a16:creationId xmlns:a16="http://schemas.microsoft.com/office/drawing/2014/main" id="{38FB5B12-4C46-4777-B0C8-FA1B2A3D4BD8}"/>
              </a:ext>
            </a:extLst>
          </p:cNvPr>
          <p:cNvSpPr txBox="1"/>
          <p:nvPr/>
        </p:nvSpPr>
        <p:spPr>
          <a:xfrm>
            <a:off x="480971" y="4490315"/>
            <a:ext cx="3133598" cy="1286927"/>
          </a:xfrm>
          <a:prstGeom prst="rect">
            <a:avLst/>
          </a:prstGeom>
          <a:solidFill>
            <a:schemeClr val="bg1">
              <a:lumMod val="95000"/>
            </a:schemeClr>
          </a:solidFill>
          <a:ln>
            <a:noFill/>
          </a:ln>
        </p:spPr>
        <p:txBody>
          <a:bodyPr wrap="square" tIns="108000" bIns="108000" rtlCol="0" anchor="ctr">
            <a:noAutofit/>
          </a:bodyPr>
          <a:lstStyle/>
          <a:p>
            <a:pPr marL="0" marR="0" lvl="1" indent="0" algn="ctr" defTabSz="914400" rtl="0" eaLnBrk="1" fontAlgn="auto" latinLnBrk="0" hangingPunct="1">
              <a:lnSpc>
                <a:spcPct val="100000"/>
              </a:lnSpc>
              <a:spcBef>
                <a:spcPts val="0"/>
              </a:spcBef>
              <a:spcAft>
                <a:spcPts val="600"/>
              </a:spcAft>
              <a:buClr>
                <a:srgbClr val="CC171E"/>
              </a:buClr>
              <a:buSzTx/>
              <a:buFontTx/>
              <a:buNone/>
              <a:tabLst/>
              <a:defRPr/>
            </a:pPr>
            <a:r>
              <a:rPr kumimoji="0" lang="nl-NL" sz="1800" b="0" i="0" u="none" strike="noStrike" kern="1200" cap="none" spc="0" normalizeH="0" baseline="0" noProof="0" dirty="0">
                <a:ln>
                  <a:noFill/>
                </a:ln>
                <a:solidFill>
                  <a:srgbClr val="000000"/>
                </a:solidFill>
                <a:effectLst/>
                <a:uLnTx/>
                <a:uFillTx/>
                <a:latin typeface="Delta BQ Book"/>
                <a:ea typeface="+mn-ea"/>
                <a:cs typeface="+mn-cs"/>
              </a:rPr>
              <a:t>We target at least BREEAM ‘Excellent’ </a:t>
            </a:r>
            <a:r>
              <a:rPr lang="nl-NL" dirty="0">
                <a:solidFill>
                  <a:srgbClr val="000000"/>
                </a:solidFill>
                <a:latin typeface="Delta BQ Book"/>
              </a:rPr>
              <a:t>(or local equivalent)</a:t>
            </a:r>
            <a:r>
              <a:rPr kumimoji="0" lang="nl-NL" sz="1800" b="0" i="0" u="none" strike="noStrike" kern="1200" cap="none" spc="0" normalizeH="0" baseline="0" noProof="0" dirty="0">
                <a:ln>
                  <a:noFill/>
                </a:ln>
                <a:solidFill>
                  <a:srgbClr val="000000"/>
                </a:solidFill>
                <a:effectLst/>
                <a:uLnTx/>
                <a:uFillTx/>
                <a:latin typeface="Delta BQ Book"/>
                <a:ea typeface="+mn-ea"/>
                <a:cs typeface="+mn-cs"/>
              </a:rPr>
              <a:t> on all of our developments.</a:t>
            </a:r>
            <a:endParaRPr kumimoji="0" lang="en-GB" sz="1800" b="0" i="0" u="none" strike="noStrike" kern="1200" cap="none" spc="0" normalizeH="0" baseline="0" noProof="0" dirty="0">
              <a:ln>
                <a:noFill/>
              </a:ln>
              <a:solidFill>
                <a:srgbClr val="000000"/>
              </a:solidFill>
              <a:effectLst/>
              <a:uLnTx/>
              <a:uFillTx/>
              <a:latin typeface="Delta BQ Book"/>
              <a:ea typeface="+mn-ea"/>
              <a:cs typeface="+mn-cs"/>
            </a:endParaRPr>
          </a:p>
        </p:txBody>
      </p:sp>
      <p:sp>
        <p:nvSpPr>
          <p:cNvPr id="24" name="Rectangle 23">
            <a:extLst>
              <a:ext uri="{FF2B5EF4-FFF2-40B4-BE49-F238E27FC236}">
                <a16:creationId xmlns:a16="http://schemas.microsoft.com/office/drawing/2014/main" id="{797FBC2F-659F-313F-D4A1-281D7979E19D}"/>
              </a:ext>
            </a:extLst>
          </p:cNvPr>
          <p:cNvSpPr/>
          <p:nvPr/>
        </p:nvSpPr>
        <p:spPr>
          <a:xfrm>
            <a:off x="8008033" y="5349543"/>
            <a:ext cx="3358440" cy="3289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Delta BQ Book"/>
                <a:ea typeface="+mn-ea"/>
                <a:cs typeface="+mn-cs"/>
              </a:rPr>
              <a:t>SEGRO </a:t>
            </a:r>
            <a:r>
              <a:rPr kumimoji="0" lang="en-GB" sz="1400" b="0" i="0" u="none" strike="noStrike" kern="1200" cap="none" spc="0" normalizeH="0" baseline="0" noProof="0" dirty="0" err="1">
                <a:ln>
                  <a:noFill/>
                </a:ln>
                <a:solidFill>
                  <a:srgbClr val="FFFFFF"/>
                </a:solidFill>
                <a:effectLst/>
                <a:uLnTx/>
                <a:uFillTx/>
                <a:latin typeface="Delta BQ Book"/>
                <a:ea typeface="+mn-ea"/>
                <a:cs typeface="+mn-cs"/>
              </a:rPr>
              <a:t>CityPark</a:t>
            </a:r>
            <a:r>
              <a:rPr kumimoji="0" lang="en-GB" sz="1400" b="0" i="0" u="none" strike="noStrike" kern="1200" cap="none" spc="0" normalizeH="0" baseline="0" noProof="0" dirty="0">
                <a:ln>
                  <a:noFill/>
                </a:ln>
                <a:solidFill>
                  <a:srgbClr val="FFFFFF"/>
                </a:solidFill>
                <a:effectLst/>
                <a:uLnTx/>
                <a:uFillTx/>
                <a:latin typeface="Delta BQ Book"/>
                <a:ea typeface="+mn-ea"/>
                <a:cs typeface="+mn-cs"/>
              </a:rPr>
              <a:t> Frankfurt</a:t>
            </a:r>
          </a:p>
        </p:txBody>
      </p:sp>
      <p:sp>
        <p:nvSpPr>
          <p:cNvPr id="26" name="Rectangle 25">
            <a:extLst>
              <a:ext uri="{FF2B5EF4-FFF2-40B4-BE49-F238E27FC236}">
                <a16:creationId xmlns:a16="http://schemas.microsoft.com/office/drawing/2014/main" id="{C55D3145-04DA-669C-AAAE-526A193932E9}"/>
              </a:ext>
            </a:extLst>
          </p:cNvPr>
          <p:cNvSpPr/>
          <p:nvPr/>
        </p:nvSpPr>
        <p:spPr>
          <a:xfrm>
            <a:off x="4409460" y="5349543"/>
            <a:ext cx="3358440" cy="3289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Delta BQ Book"/>
                <a:ea typeface="+mn-ea"/>
                <a:cs typeface="+mn-cs"/>
              </a:rPr>
              <a:t>Slough Trading Estate</a:t>
            </a:r>
          </a:p>
        </p:txBody>
      </p:sp>
      <p:pic>
        <p:nvPicPr>
          <p:cNvPr id="3" name="Picture 2">
            <a:extLst>
              <a:ext uri="{FF2B5EF4-FFF2-40B4-BE49-F238E27FC236}">
                <a16:creationId xmlns:a16="http://schemas.microsoft.com/office/drawing/2014/main" id="{E60DB946-1866-70C5-AD5B-F072A819A19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14328" b="12859"/>
          <a:stretch/>
        </p:blipFill>
        <p:spPr>
          <a:xfrm>
            <a:off x="6298774" y="1485308"/>
            <a:ext cx="3360907" cy="1983958"/>
          </a:xfrm>
          <a:prstGeom prst="rect">
            <a:avLst/>
          </a:prstGeom>
        </p:spPr>
      </p:pic>
      <p:sp>
        <p:nvSpPr>
          <p:cNvPr id="23" name="Rectangle 22">
            <a:extLst>
              <a:ext uri="{FF2B5EF4-FFF2-40B4-BE49-F238E27FC236}">
                <a16:creationId xmlns:a16="http://schemas.microsoft.com/office/drawing/2014/main" id="{FC7AD151-D0A5-C5FB-5662-32DF3500094A}"/>
              </a:ext>
            </a:extLst>
          </p:cNvPr>
          <p:cNvSpPr/>
          <p:nvPr/>
        </p:nvSpPr>
        <p:spPr>
          <a:xfrm>
            <a:off x="6298774" y="3155557"/>
            <a:ext cx="3360908" cy="3289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FFFFFF"/>
                </a:solidFill>
                <a:effectLst/>
                <a:uLnTx/>
                <a:uFillTx/>
                <a:latin typeface="Delta BQ Book"/>
                <a:ea typeface="+mn-ea"/>
                <a:cs typeface="+mn-cs"/>
              </a:rPr>
              <a:t>SmartParc</a:t>
            </a:r>
            <a:r>
              <a:rPr kumimoji="0" lang="en-GB" sz="1400" b="0" i="0" u="none" strike="noStrike" kern="1200" cap="none" spc="0" normalizeH="0" baseline="0" noProof="0" dirty="0">
                <a:ln>
                  <a:noFill/>
                </a:ln>
                <a:solidFill>
                  <a:srgbClr val="FFFFFF"/>
                </a:solidFill>
                <a:effectLst/>
                <a:uLnTx/>
                <a:uFillTx/>
                <a:latin typeface="Delta BQ Book"/>
                <a:ea typeface="+mn-ea"/>
                <a:cs typeface="+mn-cs"/>
              </a:rPr>
              <a:t> SEGRO Derby</a:t>
            </a:r>
          </a:p>
        </p:txBody>
      </p:sp>
      <p:sp>
        <p:nvSpPr>
          <p:cNvPr id="2" name="TextBox 1">
            <a:extLst>
              <a:ext uri="{FF2B5EF4-FFF2-40B4-BE49-F238E27FC236}">
                <a16:creationId xmlns:a16="http://schemas.microsoft.com/office/drawing/2014/main" id="{0C95071F-93BF-E892-D329-38286F17A2D6}"/>
              </a:ext>
            </a:extLst>
          </p:cNvPr>
          <p:cNvSpPr txBox="1"/>
          <p:nvPr/>
        </p:nvSpPr>
        <p:spPr>
          <a:xfrm>
            <a:off x="480971" y="1118795"/>
            <a:ext cx="3133598" cy="2883050"/>
          </a:xfrm>
          <a:prstGeom prst="rect">
            <a:avLst/>
          </a:prstGeom>
          <a:noFill/>
          <a:ln>
            <a:solidFill>
              <a:schemeClr val="tx1"/>
            </a:solidFill>
          </a:ln>
        </p:spPr>
        <p:txBody>
          <a:bodyPr wrap="square" rtlCol="0">
            <a:spAutoFit/>
          </a:bodyPr>
          <a:lstStyle/>
          <a:p>
            <a:endParaRPr lang="en-GB" dirty="0"/>
          </a:p>
        </p:txBody>
      </p:sp>
    </p:spTree>
    <p:extLst>
      <p:ext uri="{BB962C8B-B14F-4D97-AF65-F5344CB8AC3E}">
        <p14:creationId xmlns:p14="http://schemas.microsoft.com/office/powerpoint/2010/main" val="182183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B5CDC5-A647-4738-A218-E3929B9CCDD9}"/>
              </a:ext>
            </a:extLst>
          </p:cNvPr>
          <p:cNvSpPr>
            <a:spLocks noGrp="1"/>
          </p:cNvSpPr>
          <p:nvPr>
            <p:ph type="title"/>
          </p:nvPr>
        </p:nvSpPr>
        <p:spPr/>
        <p:txBody>
          <a:bodyPr/>
          <a:lstStyle/>
          <a:p>
            <a:r>
              <a:rPr lang="en-US" sz="4800" b="0" dirty="0"/>
              <a:t>WE CREATE THE SPACE THAT ENABLES EXTRAORDINARY </a:t>
            </a:r>
            <a:br>
              <a:rPr lang="en-US" sz="4800" b="0" dirty="0"/>
            </a:br>
            <a:r>
              <a:rPr lang="en-US" sz="4800" b="0" dirty="0"/>
              <a:t>THINGS TO HAPPEN</a:t>
            </a:r>
            <a:endParaRPr lang="en-GB" b="0" dirty="0"/>
          </a:p>
        </p:txBody>
      </p:sp>
      <p:grpSp>
        <p:nvGrpSpPr>
          <p:cNvPr id="8" name="Group 7">
            <a:extLst>
              <a:ext uri="{FF2B5EF4-FFF2-40B4-BE49-F238E27FC236}">
                <a16:creationId xmlns:a16="http://schemas.microsoft.com/office/drawing/2014/main" id="{8D937C6D-F980-4E20-AF13-BDB004E12EEA}"/>
              </a:ext>
            </a:extLst>
          </p:cNvPr>
          <p:cNvGrpSpPr/>
          <p:nvPr/>
        </p:nvGrpSpPr>
        <p:grpSpPr>
          <a:xfrm>
            <a:off x="479425" y="3658738"/>
            <a:ext cx="2752423" cy="2399161"/>
            <a:chOff x="479425" y="3658738"/>
            <a:chExt cx="2752423" cy="2399161"/>
          </a:xfrm>
          <a:noFill/>
        </p:grpSpPr>
        <p:sp>
          <p:nvSpPr>
            <p:cNvPr id="6" name="Rectangle 5">
              <a:extLst>
                <a:ext uri="{FF2B5EF4-FFF2-40B4-BE49-F238E27FC236}">
                  <a16:creationId xmlns:a16="http://schemas.microsoft.com/office/drawing/2014/main" id="{D00E9181-C7C7-4763-9502-294067FE91FE}"/>
                </a:ext>
              </a:extLst>
            </p:cNvPr>
            <p:cNvSpPr/>
            <p:nvPr/>
          </p:nvSpPr>
          <p:spPr>
            <a:xfrm>
              <a:off x="479425" y="3716338"/>
              <a:ext cx="2752423" cy="2341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a:lnSpc>
                  <a:spcPct val="90000"/>
                </a:lnSpc>
              </a:pPr>
              <a:r>
                <a:rPr lang="en-US" sz="2600" dirty="0">
                  <a:solidFill>
                    <a:schemeClr val="tx1"/>
                  </a:solidFill>
                </a:rPr>
                <a:t>Inflation-beating earnings growth</a:t>
              </a:r>
            </a:p>
          </p:txBody>
        </p:sp>
        <p:sp>
          <p:nvSpPr>
            <p:cNvPr id="7" name="Rectangle 6">
              <a:extLst>
                <a:ext uri="{FF2B5EF4-FFF2-40B4-BE49-F238E27FC236}">
                  <a16:creationId xmlns:a16="http://schemas.microsoft.com/office/drawing/2014/main" id="{91EA80AF-7145-4648-A18B-9F6985DD6C1B}"/>
                </a:ext>
              </a:extLst>
            </p:cNvPr>
            <p:cNvSpPr/>
            <p:nvPr/>
          </p:nvSpPr>
          <p:spPr>
            <a:xfrm rot="16200000" flipH="1" flipV="1">
              <a:off x="1117008" y="3321192"/>
              <a:ext cx="57600" cy="732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ctr">
                <a:lnSpc>
                  <a:spcPct val="90000"/>
                </a:lnSpc>
              </a:pPr>
              <a:endParaRPr lang="fr-FR" sz="2600" dirty="0">
                <a:solidFill>
                  <a:schemeClr val="bg2"/>
                </a:solidFill>
              </a:endParaRPr>
            </a:p>
          </p:txBody>
        </p:sp>
      </p:grpSp>
      <p:grpSp>
        <p:nvGrpSpPr>
          <p:cNvPr id="9" name="Group 8">
            <a:extLst>
              <a:ext uri="{FF2B5EF4-FFF2-40B4-BE49-F238E27FC236}">
                <a16:creationId xmlns:a16="http://schemas.microsoft.com/office/drawing/2014/main" id="{E91A3AA7-225F-4D4B-A2D5-28DBAFA1DB4E}"/>
              </a:ext>
            </a:extLst>
          </p:cNvPr>
          <p:cNvGrpSpPr/>
          <p:nvPr/>
        </p:nvGrpSpPr>
        <p:grpSpPr>
          <a:xfrm>
            <a:off x="3306334" y="3658738"/>
            <a:ext cx="2752423" cy="2399161"/>
            <a:chOff x="479425" y="3658738"/>
            <a:chExt cx="2752423" cy="2399161"/>
          </a:xfrm>
          <a:solidFill>
            <a:schemeClr val="bg2"/>
          </a:solidFill>
        </p:grpSpPr>
        <p:sp>
          <p:nvSpPr>
            <p:cNvPr id="10" name="Rectangle 9">
              <a:extLst>
                <a:ext uri="{FF2B5EF4-FFF2-40B4-BE49-F238E27FC236}">
                  <a16:creationId xmlns:a16="http://schemas.microsoft.com/office/drawing/2014/main" id="{CE1EDEA5-42C9-4A2F-B972-2384F5E18038}"/>
                </a:ext>
              </a:extLst>
            </p:cNvPr>
            <p:cNvSpPr/>
            <p:nvPr/>
          </p:nvSpPr>
          <p:spPr>
            <a:xfrm>
              <a:off x="479425" y="3716338"/>
              <a:ext cx="2752423" cy="2341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a:lnSpc>
                  <a:spcPct val="90000"/>
                </a:lnSpc>
              </a:pPr>
              <a:r>
                <a:rPr lang="en-US" sz="2600" dirty="0">
                  <a:solidFill>
                    <a:schemeClr val="tx1"/>
                  </a:solidFill>
                </a:rPr>
                <a:t>Delivering strong operational metrics</a:t>
              </a:r>
            </a:p>
          </p:txBody>
        </p:sp>
        <p:sp>
          <p:nvSpPr>
            <p:cNvPr id="11" name="Rectangle 10">
              <a:extLst>
                <a:ext uri="{FF2B5EF4-FFF2-40B4-BE49-F238E27FC236}">
                  <a16:creationId xmlns:a16="http://schemas.microsoft.com/office/drawing/2014/main" id="{4ED42D36-BB1D-4DCC-9AC3-6A1F1E437E69}"/>
                </a:ext>
              </a:extLst>
            </p:cNvPr>
            <p:cNvSpPr/>
            <p:nvPr/>
          </p:nvSpPr>
          <p:spPr>
            <a:xfrm rot="16200000" flipH="1" flipV="1">
              <a:off x="1117008" y="3321192"/>
              <a:ext cx="57600" cy="73269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ctr">
                <a:lnSpc>
                  <a:spcPct val="90000"/>
                </a:lnSpc>
              </a:pPr>
              <a:endParaRPr lang="fr-FR" sz="2600">
                <a:solidFill>
                  <a:schemeClr val="bg2"/>
                </a:solidFill>
              </a:endParaRPr>
            </a:p>
          </p:txBody>
        </p:sp>
      </p:grpSp>
      <p:grpSp>
        <p:nvGrpSpPr>
          <p:cNvPr id="12" name="Group 11">
            <a:extLst>
              <a:ext uri="{FF2B5EF4-FFF2-40B4-BE49-F238E27FC236}">
                <a16:creationId xmlns:a16="http://schemas.microsoft.com/office/drawing/2014/main" id="{003DF052-8DC6-4641-A37B-DA357B02D4D1}"/>
              </a:ext>
            </a:extLst>
          </p:cNvPr>
          <p:cNvGrpSpPr/>
          <p:nvPr/>
        </p:nvGrpSpPr>
        <p:grpSpPr>
          <a:xfrm>
            <a:off x="6133243" y="3658738"/>
            <a:ext cx="2752423" cy="2399161"/>
            <a:chOff x="479425" y="3658738"/>
            <a:chExt cx="2752423" cy="2399161"/>
          </a:xfrm>
          <a:solidFill>
            <a:schemeClr val="bg2"/>
          </a:solidFill>
        </p:grpSpPr>
        <p:sp>
          <p:nvSpPr>
            <p:cNvPr id="13" name="Rectangle 12">
              <a:extLst>
                <a:ext uri="{FF2B5EF4-FFF2-40B4-BE49-F238E27FC236}">
                  <a16:creationId xmlns:a16="http://schemas.microsoft.com/office/drawing/2014/main" id="{02B1B7EF-D06E-4440-BE60-38CAE3EEB318}"/>
                </a:ext>
              </a:extLst>
            </p:cNvPr>
            <p:cNvSpPr/>
            <p:nvPr/>
          </p:nvSpPr>
          <p:spPr>
            <a:xfrm>
              <a:off x="479425" y="3716338"/>
              <a:ext cx="2752423" cy="2341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a:lnSpc>
                  <a:spcPct val="90000"/>
                </a:lnSpc>
              </a:pPr>
              <a:r>
                <a:rPr lang="en-US" sz="2600" dirty="0">
                  <a:solidFill>
                    <a:schemeClr val="bg1"/>
                  </a:solidFill>
                </a:rPr>
                <a:t>Disciplined approach to capital allocation</a:t>
              </a:r>
            </a:p>
          </p:txBody>
        </p:sp>
        <p:sp>
          <p:nvSpPr>
            <p:cNvPr id="14" name="Rectangle 13">
              <a:extLst>
                <a:ext uri="{FF2B5EF4-FFF2-40B4-BE49-F238E27FC236}">
                  <a16:creationId xmlns:a16="http://schemas.microsoft.com/office/drawing/2014/main" id="{3C4F476E-1FA3-4564-A29D-97ADA57A7D29}"/>
                </a:ext>
              </a:extLst>
            </p:cNvPr>
            <p:cNvSpPr/>
            <p:nvPr/>
          </p:nvSpPr>
          <p:spPr>
            <a:xfrm rot="16200000" flipH="1" flipV="1">
              <a:off x="1117008" y="3321192"/>
              <a:ext cx="57600" cy="732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ctr">
                <a:lnSpc>
                  <a:spcPct val="90000"/>
                </a:lnSpc>
              </a:pPr>
              <a:endParaRPr lang="fr-FR" sz="2600">
                <a:solidFill>
                  <a:schemeClr val="bg2"/>
                </a:solidFill>
              </a:endParaRPr>
            </a:p>
          </p:txBody>
        </p:sp>
      </p:grpSp>
      <p:grpSp>
        <p:nvGrpSpPr>
          <p:cNvPr id="15" name="Group 14">
            <a:extLst>
              <a:ext uri="{FF2B5EF4-FFF2-40B4-BE49-F238E27FC236}">
                <a16:creationId xmlns:a16="http://schemas.microsoft.com/office/drawing/2014/main" id="{B7FE9B39-47C5-4D95-98E1-21602F255D1B}"/>
              </a:ext>
            </a:extLst>
          </p:cNvPr>
          <p:cNvGrpSpPr/>
          <p:nvPr/>
        </p:nvGrpSpPr>
        <p:grpSpPr>
          <a:xfrm>
            <a:off x="8960152" y="3658738"/>
            <a:ext cx="2752423" cy="2399161"/>
            <a:chOff x="479425" y="3658738"/>
            <a:chExt cx="2752423" cy="2399161"/>
          </a:xfrm>
        </p:grpSpPr>
        <p:sp>
          <p:nvSpPr>
            <p:cNvPr id="16" name="Rectangle 15">
              <a:extLst>
                <a:ext uri="{FF2B5EF4-FFF2-40B4-BE49-F238E27FC236}">
                  <a16:creationId xmlns:a16="http://schemas.microsoft.com/office/drawing/2014/main" id="{E98E3437-BF01-4CE8-A5A9-4EF487CF9347}"/>
                </a:ext>
              </a:extLst>
            </p:cNvPr>
            <p:cNvSpPr/>
            <p:nvPr/>
          </p:nvSpPr>
          <p:spPr>
            <a:xfrm>
              <a:off x="479425" y="3716338"/>
              <a:ext cx="2752423" cy="234156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a:lnSpc>
                  <a:spcPct val="90000"/>
                </a:lnSpc>
              </a:pPr>
              <a:r>
                <a:rPr lang="en-US" sz="2600" dirty="0">
                  <a:solidFill>
                    <a:schemeClr val="tx1"/>
                  </a:solidFill>
                </a:rPr>
                <a:t>Confident outlook</a:t>
              </a:r>
            </a:p>
          </p:txBody>
        </p:sp>
        <p:sp>
          <p:nvSpPr>
            <p:cNvPr id="17" name="Rectangle 16">
              <a:extLst>
                <a:ext uri="{FF2B5EF4-FFF2-40B4-BE49-F238E27FC236}">
                  <a16:creationId xmlns:a16="http://schemas.microsoft.com/office/drawing/2014/main" id="{58D15F61-1834-4542-870A-724796AF4A2C}"/>
                </a:ext>
              </a:extLst>
            </p:cNvPr>
            <p:cNvSpPr/>
            <p:nvPr/>
          </p:nvSpPr>
          <p:spPr>
            <a:xfrm rot="16200000" flipH="1" flipV="1">
              <a:off x="1117008" y="3321192"/>
              <a:ext cx="57600" cy="732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ctr">
                <a:lnSpc>
                  <a:spcPct val="90000"/>
                </a:lnSpc>
              </a:pPr>
              <a:endParaRPr lang="fr-FR" sz="2600">
                <a:solidFill>
                  <a:schemeClr val="bg2"/>
                </a:solidFill>
              </a:endParaRPr>
            </a:p>
          </p:txBody>
        </p:sp>
      </p:grpSp>
    </p:spTree>
    <p:extLst>
      <p:ext uri="{BB962C8B-B14F-4D97-AF65-F5344CB8AC3E}">
        <p14:creationId xmlns:p14="http://schemas.microsoft.com/office/powerpoint/2010/main" val="8552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16AFEBA-1483-408D-BE99-11A75806A275}"/>
              </a:ext>
            </a:extLst>
          </p:cNvPr>
          <p:cNvSpPr/>
          <p:nvPr/>
        </p:nvSpPr>
        <p:spPr>
          <a:xfrm>
            <a:off x="479426" y="1376363"/>
            <a:ext cx="3636124" cy="46815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rtlCol="0" anchor="t"/>
          <a:lstStyle/>
          <a:p>
            <a:pPr marL="0" marR="0" lvl="0" indent="0" algn="l" defTabSz="914400" rtl="0" eaLnBrk="1" fontAlgn="auto" latinLnBrk="0" hangingPunct="1">
              <a:lnSpc>
                <a:spcPct val="100000"/>
              </a:lnSpc>
              <a:spcBef>
                <a:spcPts val="0"/>
              </a:spcBef>
              <a:spcAft>
                <a:spcPts val="600"/>
              </a:spcAft>
              <a:buClr>
                <a:srgbClr val="CC171E"/>
              </a:buClr>
              <a:buSzTx/>
              <a:buFontTx/>
              <a:buNone/>
              <a:tabLst/>
              <a:defRPr/>
            </a:pPr>
            <a:r>
              <a:rPr kumimoji="0" lang="en-GB" sz="2000" b="0" i="0" u="none" strike="noStrike" kern="1200" cap="none" spc="0" normalizeH="0" baseline="0" noProof="0" dirty="0">
                <a:ln>
                  <a:noFill/>
                </a:ln>
                <a:solidFill>
                  <a:srgbClr val="FFFFFF"/>
                </a:solidFill>
                <a:effectLst/>
                <a:uLnTx/>
                <a:uFillTx/>
                <a:latin typeface="Delta BQ Book"/>
                <a:ea typeface="+mn-ea"/>
                <a:cs typeface="+mn-cs"/>
              </a:rPr>
              <a:t>DEVELOPMENT</a:t>
            </a:r>
            <a:endParaRPr kumimoji="0" lang="en-GB" sz="1400" b="0" i="0" u="none" strike="noStrike" kern="1200" cap="none" spc="0" normalizeH="0" baseline="0" noProof="0" dirty="0">
              <a:ln>
                <a:noFill/>
              </a:ln>
              <a:solidFill>
                <a:srgbClr val="FFFFFF"/>
              </a:solidFill>
              <a:effectLst/>
              <a:uLnTx/>
              <a:uFillTx/>
              <a:latin typeface="Delta BQ Book"/>
              <a:ea typeface="+mn-ea"/>
              <a:cs typeface="+mn-cs"/>
            </a:endParaRPr>
          </a:p>
          <a:p>
            <a:pPr marL="183600" marR="0" lvl="0" indent="-171450" algn="l" defTabSz="914400" rtl="0" eaLnBrk="1" fontAlgn="auto" latinLnBrk="0" hangingPunct="1">
              <a:lnSpc>
                <a:spcPct val="90000"/>
              </a:lnSpc>
              <a:spcBef>
                <a:spcPts val="400"/>
              </a:spcBef>
              <a:spcAft>
                <a:spcPts val="600"/>
              </a:spcAft>
              <a:buClr>
                <a:srgbClr val="CC171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Delta BQ Book"/>
                <a:ea typeface="+mn-ea"/>
                <a:cs typeface="+mn-cs"/>
              </a:rPr>
              <a:t>£284m of </a:t>
            </a:r>
            <a:r>
              <a:rPr lang="en-GB" sz="1400" dirty="0">
                <a:solidFill>
                  <a:srgbClr val="FFFFFF"/>
                </a:solidFill>
                <a:latin typeface="Delta BQ Book"/>
              </a:rPr>
              <a:t>construction spend</a:t>
            </a:r>
            <a:endParaRPr kumimoji="0" lang="en-GB" sz="1400" b="0" i="0" u="none" strike="noStrike" kern="1200" cap="none" spc="0" normalizeH="0" baseline="0" noProof="0" dirty="0">
              <a:ln>
                <a:noFill/>
              </a:ln>
              <a:solidFill>
                <a:srgbClr val="FFFFFF"/>
              </a:solidFill>
              <a:effectLst/>
              <a:uLnTx/>
              <a:uFillTx/>
              <a:latin typeface="Delta BQ Book"/>
              <a:ea typeface="+mn-ea"/>
              <a:cs typeface="+mn-cs"/>
            </a:endParaRPr>
          </a:p>
          <a:p>
            <a:pPr marL="183600" marR="0" lvl="0" indent="-171450" algn="l" defTabSz="914400" rtl="0" eaLnBrk="1" fontAlgn="auto" latinLnBrk="0" hangingPunct="1">
              <a:lnSpc>
                <a:spcPct val="90000"/>
              </a:lnSpc>
              <a:spcBef>
                <a:spcPts val="400"/>
              </a:spcBef>
              <a:spcAft>
                <a:spcPts val="600"/>
              </a:spcAft>
              <a:buClr>
                <a:srgbClr val="CC171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Delta BQ Book"/>
                <a:ea typeface="+mn-ea"/>
                <a:cs typeface="+mn-cs"/>
              </a:rPr>
              <a:t>£</a:t>
            </a:r>
            <a:r>
              <a:rPr lang="en-GB" sz="1400" dirty="0">
                <a:solidFill>
                  <a:srgbClr val="FFFFFF"/>
                </a:solidFill>
                <a:latin typeface="Delta BQ Book"/>
              </a:rPr>
              <a:t>80m of </a:t>
            </a:r>
            <a:r>
              <a:rPr lang="en-GB" sz="1400" dirty="0" err="1">
                <a:solidFill>
                  <a:srgbClr val="FFFFFF"/>
                </a:solidFill>
                <a:latin typeface="Delta BQ Book"/>
              </a:rPr>
              <a:t>i</a:t>
            </a:r>
            <a:r>
              <a:rPr kumimoji="0" lang="en-GB" sz="1400" b="0" i="0" u="none" strike="noStrike" kern="1200" cap="none" spc="0" normalizeH="0" baseline="0" noProof="0" dirty="0" err="1">
                <a:ln>
                  <a:noFill/>
                </a:ln>
                <a:solidFill>
                  <a:srgbClr val="FFFFFF"/>
                </a:solidFill>
                <a:effectLst/>
                <a:uLnTx/>
                <a:uFillTx/>
                <a:latin typeface="Delta BQ Book"/>
                <a:ea typeface="+mn-ea"/>
                <a:cs typeface="+mn-cs"/>
              </a:rPr>
              <a:t>nfrastructure</a:t>
            </a:r>
            <a:r>
              <a:rPr kumimoji="0" lang="en-GB" sz="1400" b="0" i="0" u="none" strike="noStrike" kern="1200" cap="none" spc="0" normalizeH="0" baseline="0" noProof="0" dirty="0">
                <a:ln>
                  <a:noFill/>
                </a:ln>
                <a:solidFill>
                  <a:srgbClr val="FFFFFF"/>
                </a:solidFill>
                <a:effectLst/>
                <a:uLnTx/>
                <a:uFillTx/>
                <a:latin typeface="Delta BQ Book"/>
                <a:ea typeface="+mn-ea"/>
                <a:cs typeface="+mn-cs"/>
              </a:rPr>
              <a:t> spend</a:t>
            </a:r>
          </a:p>
          <a:p>
            <a:pPr marL="183600" marR="0" lvl="0" indent="-171450" algn="l" defTabSz="914400" rtl="0" eaLnBrk="1" fontAlgn="auto" latinLnBrk="0" hangingPunct="1">
              <a:lnSpc>
                <a:spcPct val="90000"/>
              </a:lnSpc>
              <a:spcBef>
                <a:spcPts val="0"/>
              </a:spcBef>
              <a:spcAft>
                <a:spcPts val="600"/>
              </a:spcAft>
              <a:buClr>
                <a:srgbClr val="CC171E"/>
              </a:buClr>
              <a:buSzTx/>
              <a:buFont typeface="Arial" panose="020B0604020202020204" pitchFamily="34" charset="0"/>
              <a:buChar char="•"/>
              <a:tabLst/>
              <a:defRPr/>
            </a:pPr>
            <a:endParaRPr kumimoji="0" lang="en-GB" sz="1200" b="0" i="0" u="none" strike="noStrike" kern="1200" cap="none" spc="0" normalizeH="0" baseline="0" noProof="0" dirty="0">
              <a:ln>
                <a:noFill/>
              </a:ln>
              <a:solidFill>
                <a:srgbClr val="FFFFFF"/>
              </a:solidFill>
              <a:effectLst/>
              <a:uLnTx/>
              <a:uFillTx/>
              <a:latin typeface="Delta BQ Book"/>
              <a:ea typeface="+mn-ea"/>
              <a:cs typeface="+mn-cs"/>
            </a:endParaRPr>
          </a:p>
        </p:txBody>
      </p:sp>
      <p:sp>
        <p:nvSpPr>
          <p:cNvPr id="2" name="Title 1">
            <a:extLst>
              <a:ext uri="{FF2B5EF4-FFF2-40B4-BE49-F238E27FC236}">
                <a16:creationId xmlns:a16="http://schemas.microsoft.com/office/drawing/2014/main" id="{3224C754-9452-4F47-B1F4-4C1C4DC4C5AD}"/>
              </a:ext>
            </a:extLst>
          </p:cNvPr>
          <p:cNvSpPr>
            <a:spLocks noGrp="1"/>
          </p:cNvSpPr>
          <p:nvPr>
            <p:ph type="title"/>
          </p:nvPr>
        </p:nvSpPr>
        <p:spPr/>
        <p:txBody>
          <a:bodyPr/>
          <a:lstStyle/>
          <a:p>
            <a:r>
              <a:rPr lang="en-GB" dirty="0"/>
              <a:t>Continuing to be disciplined in our capital allocation</a:t>
            </a:r>
          </a:p>
        </p:txBody>
      </p:sp>
      <p:sp>
        <p:nvSpPr>
          <p:cNvPr id="16" name="Rectangle 15">
            <a:extLst>
              <a:ext uri="{FF2B5EF4-FFF2-40B4-BE49-F238E27FC236}">
                <a16:creationId xmlns:a16="http://schemas.microsoft.com/office/drawing/2014/main" id="{0B6BBF66-D989-4765-8AA4-0CCB4F7F2E7B}"/>
              </a:ext>
            </a:extLst>
          </p:cNvPr>
          <p:cNvSpPr/>
          <p:nvPr/>
        </p:nvSpPr>
        <p:spPr>
          <a:xfrm>
            <a:off x="4274055" y="1376363"/>
            <a:ext cx="3636124" cy="46815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rtlCol="0" anchor="t"/>
          <a:lstStyle/>
          <a:p>
            <a:pPr marL="0" marR="0" lvl="0" indent="0" algn="l" defTabSz="914400" rtl="0" eaLnBrk="1" fontAlgn="auto" latinLnBrk="0" hangingPunct="1">
              <a:lnSpc>
                <a:spcPct val="100000"/>
              </a:lnSpc>
              <a:spcBef>
                <a:spcPts val="0"/>
              </a:spcBef>
              <a:spcAft>
                <a:spcPts val="600"/>
              </a:spcAft>
              <a:buClr>
                <a:srgbClr val="CC171E"/>
              </a:buClr>
              <a:buSzTx/>
              <a:buFontTx/>
              <a:buNone/>
              <a:tabLst/>
              <a:defRPr/>
            </a:pPr>
            <a:r>
              <a:rPr kumimoji="0" lang="en-GB" sz="2000" b="0" i="0" u="none" strike="noStrike" kern="1200" cap="none" spc="0" normalizeH="0" baseline="0" noProof="0" dirty="0">
                <a:ln>
                  <a:noFill/>
                </a:ln>
                <a:solidFill>
                  <a:srgbClr val="FFFFFF"/>
                </a:solidFill>
                <a:effectLst/>
                <a:uLnTx/>
                <a:uFillTx/>
                <a:latin typeface="Delta BQ Book"/>
                <a:ea typeface="+mn-ea"/>
                <a:cs typeface="+mn-cs"/>
              </a:rPr>
              <a:t>ACQUISITIONS</a:t>
            </a:r>
          </a:p>
          <a:p>
            <a:pPr marL="183600" marR="0" lvl="0" indent="-171450" algn="l" defTabSz="914400" rtl="0" eaLnBrk="1" fontAlgn="auto" latinLnBrk="0" hangingPunct="1">
              <a:lnSpc>
                <a:spcPct val="90000"/>
              </a:lnSpc>
              <a:spcBef>
                <a:spcPts val="500"/>
              </a:spcBef>
              <a:spcAft>
                <a:spcPts val="600"/>
              </a:spcAft>
              <a:buClr>
                <a:srgbClr val="FFFFFF"/>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Delta BQ Book"/>
                <a:ea typeface="+mn-ea"/>
                <a:cs typeface="+mn-cs"/>
              </a:rPr>
              <a:t>£</a:t>
            </a:r>
            <a:r>
              <a:rPr lang="en-GB" sz="1400" dirty="0">
                <a:solidFill>
                  <a:srgbClr val="FFFFFF"/>
                </a:solidFill>
                <a:latin typeface="Delta BQ Book"/>
              </a:rPr>
              <a:t>145</a:t>
            </a:r>
            <a:r>
              <a:rPr kumimoji="0" lang="en-GB" sz="1400" b="0" i="0" u="none" strike="noStrike" kern="1200" cap="none" spc="0" normalizeH="0" baseline="0" noProof="0" dirty="0">
                <a:ln>
                  <a:noFill/>
                </a:ln>
                <a:solidFill>
                  <a:srgbClr val="FFFFFF"/>
                </a:solidFill>
                <a:effectLst/>
                <a:uLnTx/>
                <a:uFillTx/>
                <a:latin typeface="Delta BQ Book"/>
                <a:ea typeface="+mn-ea"/>
                <a:cs typeface="+mn-cs"/>
              </a:rPr>
              <a:t>m of asset acquisitions</a:t>
            </a:r>
          </a:p>
          <a:p>
            <a:pPr marL="183600" marR="0" lvl="0" indent="-171450" algn="l" defTabSz="914400" rtl="0" eaLnBrk="1" fontAlgn="auto" latinLnBrk="0" hangingPunct="1">
              <a:lnSpc>
                <a:spcPct val="90000"/>
              </a:lnSpc>
              <a:spcBef>
                <a:spcPts val="500"/>
              </a:spcBef>
              <a:spcAft>
                <a:spcPts val="600"/>
              </a:spcAft>
              <a:buClr>
                <a:srgbClr val="FFFFFF"/>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Delta BQ Book"/>
                <a:ea typeface="+mn-ea"/>
                <a:cs typeface="+mn-cs"/>
              </a:rPr>
              <a:t>£220m of land acquisitions</a:t>
            </a:r>
          </a:p>
          <a:p>
            <a:pPr marL="266700" marR="0" lvl="0" indent="-180975" algn="l" defTabSz="914400" rtl="0" eaLnBrk="1" fontAlgn="auto" latinLnBrk="0" hangingPunct="1">
              <a:lnSpc>
                <a:spcPct val="90000"/>
              </a:lnSpc>
              <a:spcBef>
                <a:spcPts val="0"/>
              </a:spcBef>
              <a:spcAft>
                <a:spcPts val="600"/>
              </a:spcAft>
              <a:buClr>
                <a:srgbClr val="FFFFFF"/>
              </a:buClr>
              <a:buSzTx/>
              <a:buFont typeface="Calibri" panose="020F0502020204030204" pitchFamily="34" charset="0"/>
              <a:buChar char="̶"/>
              <a:tabLst/>
              <a:defRPr/>
            </a:pPr>
            <a:endParaRPr kumimoji="0" lang="en-GB" sz="1200" b="0" i="0" u="none" strike="noStrike" kern="1200" cap="none" spc="0" normalizeH="0" baseline="0" noProof="0" dirty="0">
              <a:ln>
                <a:noFill/>
              </a:ln>
              <a:solidFill>
                <a:srgbClr val="FFFFFF"/>
              </a:solidFill>
              <a:effectLst/>
              <a:uLnTx/>
              <a:uFillTx/>
              <a:latin typeface="Delta BQ Book"/>
              <a:ea typeface="+mn-ea"/>
              <a:cs typeface="+mn-cs"/>
            </a:endParaRPr>
          </a:p>
        </p:txBody>
      </p:sp>
      <p:sp>
        <p:nvSpPr>
          <p:cNvPr id="17" name="Rectangle 16">
            <a:extLst>
              <a:ext uri="{FF2B5EF4-FFF2-40B4-BE49-F238E27FC236}">
                <a16:creationId xmlns:a16="http://schemas.microsoft.com/office/drawing/2014/main" id="{339FE569-642A-4CCF-93A7-1AA97D005AD1}"/>
              </a:ext>
            </a:extLst>
          </p:cNvPr>
          <p:cNvSpPr/>
          <p:nvPr/>
        </p:nvSpPr>
        <p:spPr>
          <a:xfrm>
            <a:off x="8068684" y="1376363"/>
            <a:ext cx="3636124" cy="46815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rtlCol="0" anchor="t"/>
          <a:lstStyle/>
          <a:p>
            <a:pPr marL="0" marR="0" lvl="0" indent="0" algn="l" defTabSz="914400" rtl="0" eaLnBrk="1" fontAlgn="auto" latinLnBrk="0" hangingPunct="1">
              <a:lnSpc>
                <a:spcPct val="100000"/>
              </a:lnSpc>
              <a:spcBef>
                <a:spcPts val="0"/>
              </a:spcBef>
              <a:spcAft>
                <a:spcPts val="600"/>
              </a:spcAft>
              <a:buClr>
                <a:srgbClr val="CC171E"/>
              </a:buClr>
              <a:buSzTx/>
              <a:buFontTx/>
              <a:buNone/>
              <a:tabLst/>
              <a:defRPr/>
            </a:pPr>
            <a:r>
              <a:rPr kumimoji="0" lang="en-GB" sz="2000" b="0" i="0" u="none" strike="noStrike" kern="1200" cap="none" spc="0" normalizeH="0" baseline="0" noProof="0" dirty="0">
                <a:ln>
                  <a:noFill/>
                </a:ln>
                <a:solidFill>
                  <a:srgbClr val="FFFFFF"/>
                </a:solidFill>
                <a:effectLst/>
                <a:uLnTx/>
                <a:uFillTx/>
                <a:latin typeface="Delta BQ Book"/>
                <a:ea typeface="+mn-ea"/>
                <a:cs typeface="+mn-cs"/>
              </a:rPr>
              <a:t>DISPOSALS</a:t>
            </a:r>
          </a:p>
          <a:p>
            <a:pPr marL="183600" marR="0" lvl="0" indent="-171450" algn="l" defTabSz="914400" rtl="0" eaLnBrk="1" fontAlgn="auto" latinLnBrk="0" hangingPunct="1">
              <a:lnSpc>
                <a:spcPct val="90000"/>
              </a:lnSpc>
              <a:spcBef>
                <a:spcPts val="500"/>
              </a:spcBef>
              <a:spcAft>
                <a:spcPts val="600"/>
              </a:spcAft>
              <a:buClr>
                <a:srgbClr val="FFFFFF"/>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Delta BQ Book"/>
                <a:ea typeface="+mn-ea"/>
                <a:cs typeface="+mn-cs"/>
              </a:rPr>
              <a:t>Big box warehouses in Italy</a:t>
            </a:r>
          </a:p>
          <a:p>
            <a:pPr marL="183600" marR="0" lvl="0" indent="-171450" algn="l" defTabSz="914400" rtl="0" eaLnBrk="1" fontAlgn="auto" latinLnBrk="0" hangingPunct="1">
              <a:lnSpc>
                <a:spcPct val="90000"/>
              </a:lnSpc>
              <a:spcBef>
                <a:spcPts val="500"/>
              </a:spcBef>
              <a:spcAft>
                <a:spcPts val="600"/>
              </a:spcAft>
              <a:buClr>
                <a:srgbClr val="FFFFFF"/>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Delta BQ Book"/>
                <a:ea typeface="+mn-ea"/>
                <a:cs typeface="+mn-cs"/>
              </a:rPr>
              <a:t>Asset swap to unlock redevelopment potential on the Slough Trading Estate</a:t>
            </a:r>
          </a:p>
          <a:p>
            <a:pPr marL="183600" marR="0" lvl="0" indent="-171450" algn="l" defTabSz="914400" rtl="0" eaLnBrk="1" fontAlgn="auto" latinLnBrk="0" hangingPunct="1">
              <a:lnSpc>
                <a:spcPct val="90000"/>
              </a:lnSpc>
              <a:spcBef>
                <a:spcPts val="500"/>
              </a:spcBef>
              <a:spcAft>
                <a:spcPts val="600"/>
              </a:spcAft>
              <a:buClr>
                <a:srgbClr val="FFFFFF"/>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Delta BQ Book"/>
                <a:ea typeface="+mn-ea"/>
                <a:cs typeface="+mn-cs"/>
              </a:rPr>
              <a:t>SEGRO sales to SELP</a:t>
            </a:r>
          </a:p>
        </p:txBody>
      </p:sp>
      <p:sp>
        <p:nvSpPr>
          <p:cNvPr id="28" name="TextBox 27">
            <a:extLst>
              <a:ext uri="{FF2B5EF4-FFF2-40B4-BE49-F238E27FC236}">
                <a16:creationId xmlns:a16="http://schemas.microsoft.com/office/drawing/2014/main" id="{7AA9D367-0024-48C1-B348-CEE29C20C00B}"/>
              </a:ext>
            </a:extLst>
          </p:cNvPr>
          <p:cNvSpPr txBox="1"/>
          <p:nvPr/>
        </p:nvSpPr>
        <p:spPr>
          <a:xfrm>
            <a:off x="479425" y="5289975"/>
            <a:ext cx="3643891" cy="764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rgbClr val="FFFFFF"/>
                </a:solidFill>
                <a:latin typeface="Delta BQ Book"/>
              </a:rPr>
              <a:t>£364</a:t>
            </a:r>
            <a:r>
              <a:rPr kumimoji="0" lang="en-US" sz="4400" b="1" i="0" u="none" strike="noStrike" kern="1200" cap="none" spc="0" normalizeH="0" baseline="0" noProof="0" dirty="0">
                <a:ln>
                  <a:noFill/>
                </a:ln>
                <a:solidFill>
                  <a:srgbClr val="FFFFFF"/>
                </a:solidFill>
                <a:effectLst/>
                <a:uLnTx/>
                <a:uFillTx/>
                <a:latin typeface="Delta BQ Book"/>
                <a:ea typeface="+mn-ea"/>
                <a:cs typeface="+mn-cs"/>
              </a:rPr>
              <a:t>m</a:t>
            </a:r>
            <a:endParaRPr kumimoji="0" lang="en-GB" sz="4400" b="1" i="0" u="none" strike="noStrike" kern="1200" cap="none" spc="0" normalizeH="0" baseline="0" noProof="0" dirty="0">
              <a:ln>
                <a:noFill/>
              </a:ln>
              <a:solidFill>
                <a:srgbClr val="FFFFFF"/>
              </a:solidFill>
              <a:effectLst/>
              <a:uLnTx/>
              <a:uFillTx/>
              <a:latin typeface="Delta BQ Book"/>
              <a:ea typeface="+mn-ea"/>
              <a:cs typeface="+mn-cs"/>
            </a:endParaRPr>
          </a:p>
        </p:txBody>
      </p:sp>
      <p:sp>
        <p:nvSpPr>
          <p:cNvPr id="30" name="TextBox 29">
            <a:extLst>
              <a:ext uri="{FF2B5EF4-FFF2-40B4-BE49-F238E27FC236}">
                <a16:creationId xmlns:a16="http://schemas.microsoft.com/office/drawing/2014/main" id="{E6F57724-2D7F-4CB1-962E-B546471C7946}"/>
              </a:ext>
            </a:extLst>
          </p:cNvPr>
          <p:cNvSpPr txBox="1"/>
          <p:nvPr/>
        </p:nvSpPr>
        <p:spPr>
          <a:xfrm>
            <a:off x="4274055" y="5289975"/>
            <a:ext cx="3542991" cy="764261"/>
          </a:xfrm>
          <a:prstGeom prst="rect">
            <a:avLst/>
          </a:prstGeom>
          <a:solidFill>
            <a:schemeClr val="bg2">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Delta BQ Book"/>
                <a:ea typeface="+mn-ea"/>
                <a:cs typeface="+mn-cs"/>
              </a:rPr>
              <a:t>£</a:t>
            </a:r>
            <a:r>
              <a:rPr lang="en-US" sz="4400" b="1" dirty="0">
                <a:solidFill>
                  <a:srgbClr val="FFFFFF"/>
                </a:solidFill>
                <a:latin typeface="Delta BQ Book"/>
              </a:rPr>
              <a:t>365m</a:t>
            </a:r>
            <a:endParaRPr kumimoji="0" lang="en-GB" sz="4400" b="1" i="0" u="none" strike="noStrike" kern="1200" cap="none" spc="0" normalizeH="0" baseline="0" noProof="0" dirty="0">
              <a:ln>
                <a:noFill/>
              </a:ln>
              <a:solidFill>
                <a:srgbClr val="FFFFFF"/>
              </a:solidFill>
              <a:effectLst/>
              <a:uLnTx/>
              <a:uFillTx/>
              <a:latin typeface="Delta BQ Book"/>
              <a:ea typeface="+mn-ea"/>
              <a:cs typeface="+mn-cs"/>
            </a:endParaRPr>
          </a:p>
        </p:txBody>
      </p:sp>
      <p:sp>
        <p:nvSpPr>
          <p:cNvPr id="31" name="TextBox 30">
            <a:extLst>
              <a:ext uri="{FF2B5EF4-FFF2-40B4-BE49-F238E27FC236}">
                <a16:creationId xmlns:a16="http://schemas.microsoft.com/office/drawing/2014/main" id="{83AAA4C0-AA3F-4F1B-9E30-2412343D1FFF}"/>
              </a:ext>
            </a:extLst>
          </p:cNvPr>
          <p:cNvSpPr txBox="1"/>
          <p:nvPr/>
        </p:nvSpPr>
        <p:spPr>
          <a:xfrm>
            <a:off x="8068684" y="5289975"/>
            <a:ext cx="3643891" cy="764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Delta BQ Book"/>
                <a:ea typeface="+mn-ea"/>
                <a:cs typeface="+mn-cs"/>
              </a:rPr>
              <a:t>£181m</a:t>
            </a:r>
            <a:endParaRPr kumimoji="0" lang="en-GB" sz="4400" b="1" i="0" u="none" strike="noStrike" kern="1200" cap="none" spc="0" normalizeH="0" baseline="0" noProof="0" dirty="0">
              <a:ln>
                <a:noFill/>
              </a:ln>
              <a:solidFill>
                <a:srgbClr val="FFFFFF"/>
              </a:solidFill>
              <a:effectLst/>
              <a:uLnTx/>
              <a:uFillTx/>
              <a:latin typeface="Delta BQ Book"/>
              <a:ea typeface="+mn-ea"/>
              <a:cs typeface="+mn-cs"/>
            </a:endParaRPr>
          </a:p>
        </p:txBody>
      </p:sp>
      <p:sp>
        <p:nvSpPr>
          <p:cNvPr id="4" name="Slide Number Placeholder 3">
            <a:extLst>
              <a:ext uri="{FF2B5EF4-FFF2-40B4-BE49-F238E27FC236}">
                <a16:creationId xmlns:a16="http://schemas.microsoft.com/office/drawing/2014/main" id="{E56B137D-208F-443A-8B8D-8BD987FB5F5D}"/>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pic>
        <p:nvPicPr>
          <p:cNvPr id="6" name="Picture 5">
            <a:extLst>
              <a:ext uri="{FF2B5EF4-FFF2-40B4-BE49-F238E27FC236}">
                <a16:creationId xmlns:a16="http://schemas.microsoft.com/office/drawing/2014/main" id="{BB932D04-D876-0AE6-0B4F-B0FA3080F3F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7192" y="3194797"/>
            <a:ext cx="3628358" cy="1873399"/>
          </a:xfrm>
          <a:prstGeom prst="rect">
            <a:avLst/>
          </a:prstGeom>
        </p:spPr>
      </p:pic>
      <p:pic>
        <p:nvPicPr>
          <p:cNvPr id="19" name="Picture 18" descr="A building with a fence around it&#10;&#10;Description automatically generated with medium confidence">
            <a:extLst>
              <a:ext uri="{FF2B5EF4-FFF2-40B4-BE49-F238E27FC236}">
                <a16:creationId xmlns:a16="http://schemas.microsoft.com/office/drawing/2014/main" id="{DDE4936A-D377-085A-5DFE-198676A4EB14}"/>
              </a:ext>
            </a:extLst>
          </p:cNvPr>
          <p:cNvPicPr>
            <a:picLocks noChangeAspect="1"/>
          </p:cNvPicPr>
          <p:nvPr/>
        </p:nvPicPr>
        <p:blipFill rotWithShape="1">
          <a:blip r:embed="rId3">
            <a:extLst>
              <a:ext uri="{28A0092B-C50C-407E-A947-70E740481C1C}">
                <a14:useLocalDpi xmlns:a14="http://schemas.microsoft.com/office/drawing/2010/main"/>
              </a:ext>
            </a:extLst>
          </a:blip>
          <a:srcRect l="4159" t="27705" r="5067" b="6468"/>
          <a:stretch/>
        </p:blipFill>
        <p:spPr>
          <a:xfrm>
            <a:off x="4274055" y="3194796"/>
            <a:ext cx="3636123" cy="1873399"/>
          </a:xfrm>
          <a:prstGeom prst="rect">
            <a:avLst/>
          </a:prstGeom>
        </p:spPr>
      </p:pic>
      <p:pic>
        <p:nvPicPr>
          <p:cNvPr id="8" name="Picture 7">
            <a:extLst>
              <a:ext uri="{FF2B5EF4-FFF2-40B4-BE49-F238E27FC236}">
                <a16:creationId xmlns:a16="http://schemas.microsoft.com/office/drawing/2014/main" id="{C75C1EE4-27A8-7A2B-45D1-B11AC15B074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9353" b="22098"/>
          <a:stretch/>
        </p:blipFill>
        <p:spPr>
          <a:xfrm>
            <a:off x="8068684" y="3194796"/>
            <a:ext cx="3636124" cy="1873399"/>
          </a:xfrm>
          <a:prstGeom prst="rect">
            <a:avLst/>
          </a:prstGeom>
        </p:spPr>
      </p:pic>
    </p:spTree>
    <p:extLst>
      <p:ext uri="{BB962C8B-B14F-4D97-AF65-F5344CB8AC3E}">
        <p14:creationId xmlns:p14="http://schemas.microsoft.com/office/powerpoint/2010/main" val="3323842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B5CDC5-A647-4738-A218-E3929B9CCDD9}"/>
              </a:ext>
            </a:extLst>
          </p:cNvPr>
          <p:cNvSpPr>
            <a:spLocks noGrp="1"/>
          </p:cNvSpPr>
          <p:nvPr>
            <p:ph type="title"/>
          </p:nvPr>
        </p:nvSpPr>
        <p:spPr/>
        <p:txBody>
          <a:bodyPr/>
          <a:lstStyle/>
          <a:p>
            <a:r>
              <a:rPr lang="en-US" sz="4800" b="0" dirty="0"/>
              <a:t>WE CREATE THE SPACE THAT ENABLES EXTRAORDINARY </a:t>
            </a:r>
            <a:br>
              <a:rPr lang="en-US" sz="4800" b="0" dirty="0"/>
            </a:br>
            <a:r>
              <a:rPr lang="en-US" sz="4800" b="0" dirty="0"/>
              <a:t>THINGS TO HAPPEN</a:t>
            </a:r>
            <a:endParaRPr lang="en-GB" b="0" dirty="0"/>
          </a:p>
        </p:txBody>
      </p:sp>
      <p:grpSp>
        <p:nvGrpSpPr>
          <p:cNvPr id="8" name="Group 7">
            <a:extLst>
              <a:ext uri="{FF2B5EF4-FFF2-40B4-BE49-F238E27FC236}">
                <a16:creationId xmlns:a16="http://schemas.microsoft.com/office/drawing/2014/main" id="{8D937C6D-F980-4E20-AF13-BDB004E12EEA}"/>
              </a:ext>
            </a:extLst>
          </p:cNvPr>
          <p:cNvGrpSpPr/>
          <p:nvPr/>
        </p:nvGrpSpPr>
        <p:grpSpPr>
          <a:xfrm>
            <a:off x="479425" y="3658738"/>
            <a:ext cx="2752423" cy="2399161"/>
            <a:chOff x="479425" y="3658738"/>
            <a:chExt cx="2752423" cy="2399161"/>
          </a:xfrm>
        </p:grpSpPr>
        <p:sp>
          <p:nvSpPr>
            <p:cNvPr id="6" name="Rectangle 5">
              <a:extLst>
                <a:ext uri="{FF2B5EF4-FFF2-40B4-BE49-F238E27FC236}">
                  <a16:creationId xmlns:a16="http://schemas.microsoft.com/office/drawing/2014/main" id="{D00E9181-C7C7-4763-9502-294067FE91FE}"/>
                </a:ext>
              </a:extLst>
            </p:cNvPr>
            <p:cNvSpPr/>
            <p:nvPr/>
          </p:nvSpPr>
          <p:spPr>
            <a:xfrm>
              <a:off x="479425" y="3716338"/>
              <a:ext cx="2752423" cy="234156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a:lnSpc>
                  <a:spcPct val="90000"/>
                </a:lnSpc>
              </a:pPr>
              <a:r>
                <a:rPr lang="en-US" sz="2600" dirty="0">
                  <a:solidFill>
                    <a:schemeClr val="tx1"/>
                  </a:solidFill>
                </a:rPr>
                <a:t>Inflation-beating earnings growth</a:t>
              </a:r>
            </a:p>
          </p:txBody>
        </p:sp>
        <p:sp>
          <p:nvSpPr>
            <p:cNvPr id="7" name="Rectangle 6">
              <a:extLst>
                <a:ext uri="{FF2B5EF4-FFF2-40B4-BE49-F238E27FC236}">
                  <a16:creationId xmlns:a16="http://schemas.microsoft.com/office/drawing/2014/main" id="{91EA80AF-7145-4648-A18B-9F6985DD6C1B}"/>
                </a:ext>
              </a:extLst>
            </p:cNvPr>
            <p:cNvSpPr/>
            <p:nvPr/>
          </p:nvSpPr>
          <p:spPr>
            <a:xfrm rot="16200000" flipH="1" flipV="1">
              <a:off x="1117008" y="3321192"/>
              <a:ext cx="57600" cy="732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ctr">
                <a:lnSpc>
                  <a:spcPct val="90000"/>
                </a:lnSpc>
              </a:pPr>
              <a:endParaRPr lang="fr-FR" sz="2600" dirty="0">
                <a:solidFill>
                  <a:schemeClr val="bg2"/>
                </a:solidFill>
              </a:endParaRPr>
            </a:p>
          </p:txBody>
        </p:sp>
      </p:grpSp>
      <p:grpSp>
        <p:nvGrpSpPr>
          <p:cNvPr id="9" name="Group 8">
            <a:extLst>
              <a:ext uri="{FF2B5EF4-FFF2-40B4-BE49-F238E27FC236}">
                <a16:creationId xmlns:a16="http://schemas.microsoft.com/office/drawing/2014/main" id="{E91A3AA7-225F-4D4B-A2D5-28DBAFA1DB4E}"/>
              </a:ext>
            </a:extLst>
          </p:cNvPr>
          <p:cNvGrpSpPr/>
          <p:nvPr/>
        </p:nvGrpSpPr>
        <p:grpSpPr>
          <a:xfrm>
            <a:off x="3306334" y="3658738"/>
            <a:ext cx="2752423" cy="2399161"/>
            <a:chOff x="479425" y="3658738"/>
            <a:chExt cx="2752423" cy="2399161"/>
          </a:xfrm>
        </p:grpSpPr>
        <p:sp>
          <p:nvSpPr>
            <p:cNvPr id="10" name="Rectangle 9">
              <a:extLst>
                <a:ext uri="{FF2B5EF4-FFF2-40B4-BE49-F238E27FC236}">
                  <a16:creationId xmlns:a16="http://schemas.microsoft.com/office/drawing/2014/main" id="{CE1EDEA5-42C9-4A2F-B972-2384F5E18038}"/>
                </a:ext>
              </a:extLst>
            </p:cNvPr>
            <p:cNvSpPr/>
            <p:nvPr/>
          </p:nvSpPr>
          <p:spPr>
            <a:xfrm>
              <a:off x="479425" y="3716338"/>
              <a:ext cx="2752423" cy="234156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a:lnSpc>
                  <a:spcPct val="90000"/>
                </a:lnSpc>
              </a:pPr>
              <a:r>
                <a:rPr lang="en-US" sz="2600" dirty="0">
                  <a:solidFill>
                    <a:schemeClr val="tx1"/>
                  </a:solidFill>
                </a:rPr>
                <a:t>Delivering strong operational metrics</a:t>
              </a:r>
            </a:p>
          </p:txBody>
        </p:sp>
        <p:sp>
          <p:nvSpPr>
            <p:cNvPr id="11" name="Rectangle 10">
              <a:extLst>
                <a:ext uri="{FF2B5EF4-FFF2-40B4-BE49-F238E27FC236}">
                  <a16:creationId xmlns:a16="http://schemas.microsoft.com/office/drawing/2014/main" id="{4ED42D36-BB1D-4DCC-9AC3-6A1F1E437E69}"/>
                </a:ext>
              </a:extLst>
            </p:cNvPr>
            <p:cNvSpPr/>
            <p:nvPr/>
          </p:nvSpPr>
          <p:spPr>
            <a:xfrm rot="16200000" flipH="1" flipV="1">
              <a:off x="1117008" y="3321192"/>
              <a:ext cx="57600" cy="732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ctr">
                <a:lnSpc>
                  <a:spcPct val="90000"/>
                </a:lnSpc>
              </a:pPr>
              <a:endParaRPr lang="fr-FR" sz="2600">
                <a:solidFill>
                  <a:schemeClr val="bg2"/>
                </a:solidFill>
              </a:endParaRPr>
            </a:p>
          </p:txBody>
        </p:sp>
      </p:grpSp>
      <p:grpSp>
        <p:nvGrpSpPr>
          <p:cNvPr id="12" name="Group 11">
            <a:extLst>
              <a:ext uri="{FF2B5EF4-FFF2-40B4-BE49-F238E27FC236}">
                <a16:creationId xmlns:a16="http://schemas.microsoft.com/office/drawing/2014/main" id="{003DF052-8DC6-4641-A37B-DA357B02D4D1}"/>
              </a:ext>
            </a:extLst>
          </p:cNvPr>
          <p:cNvGrpSpPr/>
          <p:nvPr/>
        </p:nvGrpSpPr>
        <p:grpSpPr>
          <a:xfrm>
            <a:off x="6133243" y="3658738"/>
            <a:ext cx="2752423" cy="2399161"/>
            <a:chOff x="479425" y="3658738"/>
            <a:chExt cx="2752423" cy="2399161"/>
          </a:xfrm>
        </p:grpSpPr>
        <p:sp>
          <p:nvSpPr>
            <p:cNvPr id="13" name="Rectangle 12">
              <a:extLst>
                <a:ext uri="{FF2B5EF4-FFF2-40B4-BE49-F238E27FC236}">
                  <a16:creationId xmlns:a16="http://schemas.microsoft.com/office/drawing/2014/main" id="{02B1B7EF-D06E-4440-BE60-38CAE3EEB318}"/>
                </a:ext>
              </a:extLst>
            </p:cNvPr>
            <p:cNvSpPr/>
            <p:nvPr/>
          </p:nvSpPr>
          <p:spPr>
            <a:xfrm>
              <a:off x="479425" y="3716338"/>
              <a:ext cx="2752423" cy="234156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a:lnSpc>
                  <a:spcPct val="90000"/>
                </a:lnSpc>
              </a:pPr>
              <a:r>
                <a:rPr lang="en-US" sz="2600" dirty="0">
                  <a:solidFill>
                    <a:schemeClr val="tx1"/>
                  </a:solidFill>
                </a:rPr>
                <a:t>Disciplined approach to  capital allocation</a:t>
              </a:r>
            </a:p>
          </p:txBody>
        </p:sp>
        <p:sp>
          <p:nvSpPr>
            <p:cNvPr id="14" name="Rectangle 13">
              <a:extLst>
                <a:ext uri="{FF2B5EF4-FFF2-40B4-BE49-F238E27FC236}">
                  <a16:creationId xmlns:a16="http://schemas.microsoft.com/office/drawing/2014/main" id="{3C4F476E-1FA3-4564-A29D-97ADA57A7D29}"/>
                </a:ext>
              </a:extLst>
            </p:cNvPr>
            <p:cNvSpPr/>
            <p:nvPr/>
          </p:nvSpPr>
          <p:spPr>
            <a:xfrm rot="16200000" flipH="1" flipV="1">
              <a:off x="1117008" y="3321192"/>
              <a:ext cx="57600" cy="732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ctr">
                <a:lnSpc>
                  <a:spcPct val="90000"/>
                </a:lnSpc>
              </a:pPr>
              <a:endParaRPr lang="fr-FR" sz="2600">
                <a:solidFill>
                  <a:schemeClr val="bg2"/>
                </a:solidFill>
              </a:endParaRPr>
            </a:p>
          </p:txBody>
        </p:sp>
      </p:grpSp>
      <p:grpSp>
        <p:nvGrpSpPr>
          <p:cNvPr id="15" name="Group 14">
            <a:extLst>
              <a:ext uri="{FF2B5EF4-FFF2-40B4-BE49-F238E27FC236}">
                <a16:creationId xmlns:a16="http://schemas.microsoft.com/office/drawing/2014/main" id="{B7FE9B39-47C5-4D95-98E1-21602F255D1B}"/>
              </a:ext>
            </a:extLst>
          </p:cNvPr>
          <p:cNvGrpSpPr/>
          <p:nvPr/>
        </p:nvGrpSpPr>
        <p:grpSpPr>
          <a:xfrm>
            <a:off x="8960152" y="3658738"/>
            <a:ext cx="2752423" cy="2399161"/>
            <a:chOff x="479425" y="3658738"/>
            <a:chExt cx="2752423" cy="2399161"/>
          </a:xfrm>
        </p:grpSpPr>
        <p:sp>
          <p:nvSpPr>
            <p:cNvPr id="16" name="Rectangle 15">
              <a:extLst>
                <a:ext uri="{FF2B5EF4-FFF2-40B4-BE49-F238E27FC236}">
                  <a16:creationId xmlns:a16="http://schemas.microsoft.com/office/drawing/2014/main" id="{E98E3437-BF01-4CE8-A5A9-4EF487CF9347}"/>
                </a:ext>
              </a:extLst>
            </p:cNvPr>
            <p:cNvSpPr/>
            <p:nvPr/>
          </p:nvSpPr>
          <p:spPr>
            <a:xfrm>
              <a:off x="479425" y="3716338"/>
              <a:ext cx="2752423" cy="23415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a:lnSpc>
                  <a:spcPct val="90000"/>
                </a:lnSpc>
              </a:pPr>
              <a:r>
                <a:rPr lang="en-US" sz="2600" dirty="0">
                  <a:solidFill>
                    <a:schemeClr val="bg1"/>
                  </a:solidFill>
                </a:rPr>
                <a:t>Confident outlook</a:t>
              </a:r>
            </a:p>
          </p:txBody>
        </p:sp>
        <p:sp>
          <p:nvSpPr>
            <p:cNvPr id="17" name="Rectangle 16">
              <a:extLst>
                <a:ext uri="{FF2B5EF4-FFF2-40B4-BE49-F238E27FC236}">
                  <a16:creationId xmlns:a16="http://schemas.microsoft.com/office/drawing/2014/main" id="{58D15F61-1834-4542-870A-724796AF4A2C}"/>
                </a:ext>
              </a:extLst>
            </p:cNvPr>
            <p:cNvSpPr/>
            <p:nvPr/>
          </p:nvSpPr>
          <p:spPr>
            <a:xfrm rot="16200000" flipH="1" flipV="1">
              <a:off x="1117008" y="3321192"/>
              <a:ext cx="57600" cy="732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ctr">
                <a:lnSpc>
                  <a:spcPct val="90000"/>
                </a:lnSpc>
              </a:pPr>
              <a:endParaRPr lang="fr-FR" sz="2600">
                <a:solidFill>
                  <a:schemeClr val="bg2"/>
                </a:solidFill>
              </a:endParaRPr>
            </a:p>
          </p:txBody>
        </p:sp>
      </p:grpSp>
    </p:spTree>
    <p:extLst>
      <p:ext uri="{BB962C8B-B14F-4D97-AF65-F5344CB8AC3E}">
        <p14:creationId xmlns:p14="http://schemas.microsoft.com/office/powerpoint/2010/main" val="273946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C32F-4E6F-4AD7-BA0D-45610A525502}"/>
              </a:ext>
            </a:extLst>
          </p:cNvPr>
          <p:cNvSpPr>
            <a:spLocks noGrp="1"/>
          </p:cNvSpPr>
          <p:nvPr>
            <p:ph type="title"/>
          </p:nvPr>
        </p:nvSpPr>
        <p:spPr/>
        <p:txBody>
          <a:bodyPr>
            <a:normAutofit/>
          </a:bodyPr>
          <a:lstStyle/>
          <a:p>
            <a:r>
              <a:rPr lang="en-GB" dirty="0"/>
              <a:t>Supportive long-term structural drivers</a:t>
            </a:r>
            <a:endParaRPr lang="en-GB" sz="1800" dirty="0"/>
          </a:p>
        </p:txBody>
      </p:sp>
      <p:sp>
        <p:nvSpPr>
          <p:cNvPr id="3" name="Slide Number Placeholder 2">
            <a:extLst>
              <a:ext uri="{FF2B5EF4-FFF2-40B4-BE49-F238E27FC236}">
                <a16:creationId xmlns:a16="http://schemas.microsoft.com/office/drawing/2014/main" id="{A79830B5-DA94-48A8-87F6-1E2D362C57FC}"/>
              </a:ext>
            </a:extLst>
          </p:cNvPr>
          <p:cNvSpPr>
            <a:spLocks noGrp="1"/>
          </p:cNvSpPr>
          <p:nvPr>
            <p:ph type="sldNum" sz="quarter" idx="12"/>
          </p:nvPr>
        </p:nvSpPr>
        <p:spPr/>
        <p:txBody>
          <a:bodyPr/>
          <a:lstStyle/>
          <a:p>
            <a:fld id="{A9127C4A-68AE-42AA-98AE-96759E14B5F4}" type="slidenum">
              <a:rPr lang="en-GB" smtClean="0"/>
              <a:pPr/>
              <a:t>28</a:t>
            </a:fld>
            <a:endParaRPr lang="en-GB"/>
          </a:p>
        </p:txBody>
      </p:sp>
      <p:pic>
        <p:nvPicPr>
          <p:cNvPr id="32" name="Picture Placeholder 31" descr="A picture containing indoor, ceiling&#10;&#10;Description automatically generated">
            <a:extLst>
              <a:ext uri="{FF2B5EF4-FFF2-40B4-BE49-F238E27FC236}">
                <a16:creationId xmlns:a16="http://schemas.microsoft.com/office/drawing/2014/main" id="{CEE9EA2C-05AB-47CD-81E7-E769087FF7C6}"/>
              </a:ext>
            </a:extLst>
          </p:cNvPr>
          <p:cNvPicPr>
            <a:picLocks noGrp="1" noChangeAspect="1"/>
          </p:cNvPicPr>
          <p:nvPr>
            <p:ph type="pic" sz="quarter" idx="14"/>
          </p:nvPr>
        </p:nvPicPr>
        <p:blipFill rotWithShape="1">
          <a:blip r:embed="rId2" cstate="hqprint">
            <a:extLst>
              <a:ext uri="{28A0092B-C50C-407E-A947-70E740481C1C}">
                <a14:useLocalDpi xmlns:a14="http://schemas.microsoft.com/office/drawing/2010/main"/>
              </a:ext>
            </a:extLst>
          </a:blip>
          <a:srcRect l="15742" r="15742"/>
          <a:stretch/>
        </p:blipFill>
        <p:spPr>
          <a:xfrm>
            <a:off x="911322" y="3883021"/>
            <a:ext cx="2539979" cy="2174875"/>
          </a:xfrm>
        </p:spPr>
      </p:pic>
      <p:pic>
        <p:nvPicPr>
          <p:cNvPr id="34" name="Picture Placeholder 33">
            <a:extLst>
              <a:ext uri="{FF2B5EF4-FFF2-40B4-BE49-F238E27FC236}">
                <a16:creationId xmlns:a16="http://schemas.microsoft.com/office/drawing/2014/main" id="{FF94B108-AD0E-4DC0-9F9D-2B68B82C67CC}"/>
              </a:ext>
            </a:extLst>
          </p:cNvPr>
          <p:cNvPicPr>
            <a:picLocks noGrp="1" noChangeAspect="1"/>
          </p:cNvPicPr>
          <p:nvPr>
            <p:ph type="pic" sz="quarter" idx="16"/>
          </p:nvPr>
        </p:nvPicPr>
        <p:blipFill>
          <a:blip r:embed="rId3">
            <a:extLst>
              <a:ext uri="{28A0092B-C50C-407E-A947-70E740481C1C}">
                <a14:useLocalDpi xmlns:a14="http://schemas.microsoft.com/office/drawing/2010/main"/>
              </a:ext>
            </a:extLst>
          </a:blip>
          <a:srcRect l="14616" r="14616"/>
          <a:stretch/>
        </p:blipFill>
        <p:spPr>
          <a:xfrm>
            <a:off x="6286483" y="3883025"/>
            <a:ext cx="2539979" cy="2174875"/>
          </a:xfrm>
        </p:spPr>
      </p:pic>
      <p:sp>
        <p:nvSpPr>
          <p:cNvPr id="11" name="Text Placeholder 5">
            <a:extLst>
              <a:ext uri="{FF2B5EF4-FFF2-40B4-BE49-F238E27FC236}">
                <a16:creationId xmlns:a16="http://schemas.microsoft.com/office/drawing/2014/main" id="{8E537F76-983C-B443-855F-2AF72B217DA9}"/>
              </a:ext>
            </a:extLst>
          </p:cNvPr>
          <p:cNvSpPr txBox="1">
            <a:spLocks/>
          </p:cNvSpPr>
          <p:nvPr/>
        </p:nvSpPr>
        <p:spPr>
          <a:xfrm>
            <a:off x="8822752" y="1376363"/>
            <a:ext cx="2539978" cy="2174875"/>
          </a:xfrm>
          <a:prstGeom prst="rect">
            <a:avLst/>
          </a:prstGeom>
          <a:solidFill>
            <a:schemeClr val="bg2">
              <a:alpha val="86000"/>
            </a:schemeClr>
          </a:solidFill>
          <a:ln>
            <a:noFill/>
          </a:ln>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None/>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URBANISATION</a:t>
            </a:r>
          </a:p>
        </p:txBody>
      </p:sp>
      <p:sp>
        <p:nvSpPr>
          <p:cNvPr id="12" name="Text Placeholder 5">
            <a:extLst>
              <a:ext uri="{FF2B5EF4-FFF2-40B4-BE49-F238E27FC236}">
                <a16:creationId xmlns:a16="http://schemas.microsoft.com/office/drawing/2014/main" id="{699CF245-D7D9-B542-9108-326AFC0C2D97}"/>
              </a:ext>
            </a:extLst>
          </p:cNvPr>
          <p:cNvSpPr txBox="1">
            <a:spLocks/>
          </p:cNvSpPr>
          <p:nvPr/>
        </p:nvSpPr>
        <p:spPr>
          <a:xfrm>
            <a:off x="3451080" y="3883022"/>
            <a:ext cx="2536922" cy="2174875"/>
          </a:xfrm>
          <a:prstGeom prst="rect">
            <a:avLst/>
          </a:prstGeom>
          <a:solidFill>
            <a:schemeClr val="bg2">
              <a:alpha val="86000"/>
            </a:schemeClr>
          </a:solidFill>
          <a:ln>
            <a:noFill/>
          </a:ln>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None/>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SUPPLY CHAIN EFFICIENCY &amp; RESILIENCE</a:t>
            </a:r>
          </a:p>
        </p:txBody>
      </p:sp>
      <p:sp>
        <p:nvSpPr>
          <p:cNvPr id="13" name="Text Placeholder 5">
            <a:extLst>
              <a:ext uri="{FF2B5EF4-FFF2-40B4-BE49-F238E27FC236}">
                <a16:creationId xmlns:a16="http://schemas.microsoft.com/office/drawing/2014/main" id="{04975396-D8E3-C243-BDF0-0AD13E7F0350}"/>
              </a:ext>
            </a:extLst>
          </p:cNvPr>
          <p:cNvSpPr txBox="1">
            <a:spLocks/>
          </p:cNvSpPr>
          <p:nvPr/>
        </p:nvSpPr>
        <p:spPr>
          <a:xfrm>
            <a:off x="8823760" y="3883021"/>
            <a:ext cx="2540483" cy="2174875"/>
          </a:xfrm>
          <a:prstGeom prst="rect">
            <a:avLst/>
          </a:prstGeom>
          <a:solidFill>
            <a:schemeClr val="tx1">
              <a:alpha val="86000"/>
            </a:schemeClr>
          </a:solidFill>
          <a:ln>
            <a:noFill/>
          </a:ln>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None/>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SUSTAINABILITY</a:t>
            </a:r>
          </a:p>
        </p:txBody>
      </p:sp>
      <p:pic>
        <p:nvPicPr>
          <p:cNvPr id="17" name="Picture Placeholder 30">
            <a:extLst>
              <a:ext uri="{FF2B5EF4-FFF2-40B4-BE49-F238E27FC236}">
                <a16:creationId xmlns:a16="http://schemas.microsoft.com/office/drawing/2014/main" id="{ED5E96ED-F3A7-41F5-8950-C8EBC9868613}"/>
              </a:ext>
            </a:extLst>
          </p:cNvPr>
          <p:cNvPicPr>
            <a:picLocks noChangeAspect="1"/>
          </p:cNvPicPr>
          <p:nvPr/>
        </p:nvPicPr>
        <p:blipFill rotWithShape="1">
          <a:blip r:embed="rId4">
            <a:extLst>
              <a:ext uri="{28A0092B-C50C-407E-A947-70E740481C1C}">
                <a14:useLocalDpi xmlns:a14="http://schemas.microsoft.com/office/drawing/2010/main"/>
              </a:ext>
            </a:extLst>
          </a:blip>
          <a:srcRect l="302" t="34208" r="-302" b="8708"/>
          <a:stretch/>
        </p:blipFill>
        <p:spPr>
          <a:xfrm>
            <a:off x="891877" y="1376363"/>
            <a:ext cx="2539978" cy="2174875"/>
          </a:xfrm>
          <a:prstGeom prst="rect">
            <a:avLst/>
          </a:prstGeom>
        </p:spPr>
      </p:pic>
      <p:pic>
        <p:nvPicPr>
          <p:cNvPr id="18" name="Picture Placeholder 32">
            <a:extLst>
              <a:ext uri="{FF2B5EF4-FFF2-40B4-BE49-F238E27FC236}">
                <a16:creationId xmlns:a16="http://schemas.microsoft.com/office/drawing/2014/main" id="{BA5FDCC2-4DAA-4DF6-9590-B5A86A9F0E17}"/>
              </a:ext>
            </a:extLst>
          </p:cNvPr>
          <p:cNvPicPr>
            <a:picLocks noChangeAspect="1"/>
          </p:cNvPicPr>
          <p:nvPr/>
        </p:nvPicPr>
        <p:blipFill>
          <a:blip r:embed="rId5">
            <a:extLst>
              <a:ext uri="{28A0092B-C50C-407E-A947-70E740481C1C}">
                <a14:useLocalDpi xmlns:a14="http://schemas.microsoft.com/office/drawing/2010/main"/>
              </a:ext>
            </a:extLst>
          </a:blip>
          <a:srcRect l="11071" r="11071"/>
          <a:stretch/>
        </p:blipFill>
        <p:spPr>
          <a:xfrm>
            <a:off x="6284269" y="1376360"/>
            <a:ext cx="2539978" cy="2174875"/>
          </a:xfrm>
          <a:prstGeom prst="rect">
            <a:avLst/>
          </a:prstGeom>
        </p:spPr>
      </p:pic>
      <p:sp>
        <p:nvSpPr>
          <p:cNvPr id="19" name="Text Placeholder 5">
            <a:extLst>
              <a:ext uri="{FF2B5EF4-FFF2-40B4-BE49-F238E27FC236}">
                <a16:creationId xmlns:a16="http://schemas.microsoft.com/office/drawing/2014/main" id="{38D6A8E0-A204-422D-AAD1-2AF60636DB3E}"/>
              </a:ext>
            </a:extLst>
          </p:cNvPr>
          <p:cNvSpPr txBox="1">
            <a:spLocks/>
          </p:cNvSpPr>
          <p:nvPr/>
        </p:nvSpPr>
        <p:spPr>
          <a:xfrm>
            <a:off x="3417568" y="1376360"/>
            <a:ext cx="2538971" cy="2174875"/>
          </a:xfrm>
          <a:prstGeom prst="rect">
            <a:avLst/>
          </a:prstGeom>
          <a:solidFill>
            <a:schemeClr val="tx1">
              <a:alpha val="86000"/>
            </a:schemeClr>
          </a:solidFill>
          <a:ln>
            <a:noFill/>
          </a:ln>
        </p:spPr>
        <p:txBody>
          <a:bodyPr vert="horz" lIns="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None/>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DIGITALISATION </a:t>
            </a:r>
            <a:br>
              <a:rPr lang="en-GB" sz="1800" dirty="0"/>
            </a:br>
            <a:r>
              <a:rPr lang="en-GB" sz="1800" dirty="0"/>
              <a:t>OF OUR </a:t>
            </a:r>
            <a:br>
              <a:rPr lang="en-GB" sz="1800" dirty="0"/>
            </a:br>
            <a:r>
              <a:rPr lang="en-GB" sz="1800" dirty="0"/>
              <a:t>ECONOMIES</a:t>
            </a:r>
          </a:p>
        </p:txBody>
      </p:sp>
    </p:spTree>
    <p:extLst>
      <p:ext uri="{BB962C8B-B14F-4D97-AF65-F5344CB8AC3E}">
        <p14:creationId xmlns:p14="http://schemas.microsoft.com/office/powerpoint/2010/main" val="159849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5BF592-2801-7044-B738-1C0A7972A205}"/>
              </a:ext>
            </a:extLst>
          </p:cNvPr>
          <p:cNvSpPr/>
          <p:nvPr/>
        </p:nvSpPr>
        <p:spPr>
          <a:xfrm>
            <a:off x="479425" y="4994286"/>
            <a:ext cx="11231604" cy="9255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elta BQ Book"/>
              <a:ea typeface="+mn-ea"/>
              <a:cs typeface="+mn-cs"/>
            </a:endParaRPr>
          </a:p>
        </p:txBody>
      </p:sp>
      <p:sp>
        <p:nvSpPr>
          <p:cNvPr id="2" name="Title 1">
            <a:extLst>
              <a:ext uri="{FF2B5EF4-FFF2-40B4-BE49-F238E27FC236}">
                <a16:creationId xmlns:a16="http://schemas.microsoft.com/office/drawing/2014/main" id="{DC5B8707-A82E-4EAB-A1E2-EC4E654D453A}"/>
              </a:ext>
            </a:extLst>
          </p:cNvPr>
          <p:cNvSpPr>
            <a:spLocks noGrp="1"/>
          </p:cNvSpPr>
          <p:nvPr>
            <p:ph type="title"/>
          </p:nvPr>
        </p:nvSpPr>
        <p:spPr/>
        <p:txBody>
          <a:bodyPr/>
          <a:lstStyle/>
          <a:p>
            <a:r>
              <a:rPr lang="en-GB" dirty="0"/>
              <a:t>Demand-supply conditions REMAIN supportive of further rental growth</a:t>
            </a:r>
          </a:p>
        </p:txBody>
      </p:sp>
      <p:sp>
        <p:nvSpPr>
          <p:cNvPr id="3" name="Slide Number Placeholder 2">
            <a:extLst>
              <a:ext uri="{FF2B5EF4-FFF2-40B4-BE49-F238E27FC236}">
                <a16:creationId xmlns:a16="http://schemas.microsoft.com/office/drawing/2014/main" id="{D894FF88-5352-4A92-ABB0-15D3538CC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100" b="0" i="0" u="none" strike="noStrike" kern="1200" cap="none" spc="0" normalizeH="0" baseline="0" noProof="0" dirty="0">
              <a:ln>
                <a:noFill/>
              </a:ln>
              <a:solidFill>
                <a:srgbClr val="000000">
                  <a:tint val="75000"/>
                </a:srgbClr>
              </a:solidFill>
              <a:effectLst/>
              <a:uLnTx/>
              <a:uFillTx/>
              <a:latin typeface="Delta BQ Book"/>
              <a:ea typeface="+mn-ea"/>
              <a:cs typeface="+mn-cs"/>
            </a:endParaRPr>
          </a:p>
        </p:txBody>
      </p:sp>
      <p:graphicFrame>
        <p:nvGraphicFramePr>
          <p:cNvPr id="5" name="Table 5">
            <a:extLst>
              <a:ext uri="{FF2B5EF4-FFF2-40B4-BE49-F238E27FC236}">
                <a16:creationId xmlns:a16="http://schemas.microsoft.com/office/drawing/2014/main" id="{9CD7C94C-0CE7-4C92-B4B3-E410AC9443EA}"/>
              </a:ext>
            </a:extLst>
          </p:cNvPr>
          <p:cNvGraphicFramePr>
            <a:graphicFrameLocks noGrp="1"/>
          </p:cNvGraphicFramePr>
          <p:nvPr>
            <p:extLst>
              <p:ext uri="{D42A27DB-BD31-4B8C-83A1-F6EECF244321}">
                <p14:modId xmlns:p14="http://schemas.microsoft.com/office/powerpoint/2010/main" val="3346108306"/>
              </p:ext>
            </p:extLst>
          </p:nvPr>
        </p:nvGraphicFramePr>
        <p:xfrm>
          <a:off x="480971" y="1376362"/>
          <a:ext cx="11231605" cy="3551988"/>
        </p:xfrm>
        <a:graphic>
          <a:graphicData uri="http://schemas.openxmlformats.org/drawingml/2006/table">
            <a:tbl>
              <a:tblPr firstRow="1" bandRow="1">
                <a:tableStyleId>{5C22544A-7EE6-4342-B048-85BDC9FD1C3A}</a:tableStyleId>
              </a:tblPr>
              <a:tblGrid>
                <a:gridCol w="1604515">
                  <a:extLst>
                    <a:ext uri="{9D8B030D-6E8A-4147-A177-3AD203B41FA5}">
                      <a16:colId xmlns:a16="http://schemas.microsoft.com/office/drawing/2014/main" val="1780026385"/>
                    </a:ext>
                  </a:extLst>
                </a:gridCol>
                <a:gridCol w="1604515">
                  <a:extLst>
                    <a:ext uri="{9D8B030D-6E8A-4147-A177-3AD203B41FA5}">
                      <a16:colId xmlns:a16="http://schemas.microsoft.com/office/drawing/2014/main" val="1766806292"/>
                    </a:ext>
                  </a:extLst>
                </a:gridCol>
                <a:gridCol w="1604515">
                  <a:extLst>
                    <a:ext uri="{9D8B030D-6E8A-4147-A177-3AD203B41FA5}">
                      <a16:colId xmlns:a16="http://schemas.microsoft.com/office/drawing/2014/main" val="1027140764"/>
                    </a:ext>
                  </a:extLst>
                </a:gridCol>
                <a:gridCol w="1604515">
                  <a:extLst>
                    <a:ext uri="{9D8B030D-6E8A-4147-A177-3AD203B41FA5}">
                      <a16:colId xmlns:a16="http://schemas.microsoft.com/office/drawing/2014/main" val="3196952913"/>
                    </a:ext>
                  </a:extLst>
                </a:gridCol>
                <a:gridCol w="1604515">
                  <a:extLst>
                    <a:ext uri="{9D8B030D-6E8A-4147-A177-3AD203B41FA5}">
                      <a16:colId xmlns:a16="http://schemas.microsoft.com/office/drawing/2014/main" val="3903231643"/>
                    </a:ext>
                  </a:extLst>
                </a:gridCol>
                <a:gridCol w="1604515">
                  <a:extLst>
                    <a:ext uri="{9D8B030D-6E8A-4147-A177-3AD203B41FA5}">
                      <a16:colId xmlns:a16="http://schemas.microsoft.com/office/drawing/2014/main" val="2227375048"/>
                    </a:ext>
                  </a:extLst>
                </a:gridCol>
                <a:gridCol w="1604515">
                  <a:extLst>
                    <a:ext uri="{9D8B030D-6E8A-4147-A177-3AD203B41FA5}">
                      <a16:colId xmlns:a16="http://schemas.microsoft.com/office/drawing/2014/main" val="2348034516"/>
                    </a:ext>
                  </a:extLst>
                </a:gridCol>
              </a:tblGrid>
              <a:tr h="970811">
                <a:tc>
                  <a:txBody>
                    <a:bodyPr/>
                    <a:lstStyle/>
                    <a:p>
                      <a:pPr algn="ctr"/>
                      <a:r>
                        <a:rPr lang="en-GB" sz="1600" b="0" dirty="0">
                          <a:solidFill>
                            <a:schemeClr val="tx1"/>
                          </a:solidFill>
                          <a:latin typeface="+mj-lt"/>
                        </a:rPr>
                        <a:t>Property Type</a:t>
                      </a:r>
                      <a:endParaRPr lang="en-GB" sz="1600" dirty="0">
                        <a:solidFill>
                          <a:schemeClr val="tx1"/>
                        </a:solidFill>
                        <a:latin typeface="+mj-lt"/>
                      </a:endParaRPr>
                    </a:p>
                  </a:txBody>
                  <a:tcPr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600" b="0" dirty="0">
                          <a:solidFill>
                            <a:schemeClr val="tx1"/>
                          </a:solidFill>
                          <a:latin typeface="+mj-lt"/>
                        </a:rPr>
                        <a:t>Region</a:t>
                      </a:r>
                    </a:p>
                  </a:txBody>
                  <a:tcPr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0" lang="en-GB" sz="1600" b="0" i="0" u="none" strike="noStrike" kern="1200" cap="none" spc="0" normalizeH="0" baseline="0" noProof="0" dirty="0">
                          <a:ln>
                            <a:noFill/>
                          </a:ln>
                          <a:solidFill>
                            <a:schemeClr val="tx1"/>
                          </a:solidFill>
                          <a:effectLst/>
                          <a:uLnTx/>
                          <a:uFillTx/>
                          <a:latin typeface="+mj-lt"/>
                          <a:ea typeface="+mn-ea"/>
                          <a:cs typeface="+mn-cs"/>
                        </a:rPr>
                        <a:t>% of portfolio</a:t>
                      </a:r>
                      <a:r>
                        <a:rPr kumimoji="0" lang="en-GB" sz="1600" b="0" i="0" u="none" strike="noStrike" kern="1200" cap="none" spc="0" normalizeH="0" baseline="30000" noProof="0" dirty="0">
                          <a:ln>
                            <a:noFill/>
                          </a:ln>
                          <a:solidFill>
                            <a:schemeClr val="tx1"/>
                          </a:solidFill>
                          <a:effectLst/>
                          <a:uLnTx/>
                          <a:uFillTx/>
                          <a:latin typeface="+mj-lt"/>
                          <a:ea typeface="+mn-ea"/>
                          <a:cs typeface="+mn-cs"/>
                        </a:rPr>
                        <a:t>1</a:t>
                      </a:r>
                    </a:p>
                  </a:txBody>
                  <a:tcPr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0" lang="en-GB" sz="1600" b="0" i="0" u="none" strike="noStrike" kern="1200" cap="none" spc="0" normalizeH="0" baseline="0" noProof="0" dirty="0">
                          <a:ln>
                            <a:noFill/>
                          </a:ln>
                          <a:solidFill>
                            <a:schemeClr val="tx1"/>
                          </a:solidFill>
                          <a:effectLst/>
                          <a:uLnTx/>
                          <a:uFillTx/>
                          <a:latin typeface="+mj-lt"/>
                          <a:ea typeface="+mn-ea"/>
                          <a:cs typeface="+mn-cs"/>
                        </a:rPr>
                        <a:t>Demand conditions</a:t>
                      </a:r>
                    </a:p>
                  </a:txBody>
                  <a:tcPr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0" lang="en-GB" sz="1600" b="0" i="0" u="none" strike="noStrike" kern="1200" cap="none" spc="0" normalizeH="0" baseline="0" noProof="0" dirty="0">
                          <a:ln>
                            <a:noFill/>
                          </a:ln>
                          <a:solidFill>
                            <a:schemeClr val="tx1"/>
                          </a:solidFill>
                          <a:effectLst/>
                          <a:uLnTx/>
                          <a:uFillTx/>
                          <a:latin typeface="+mj-lt"/>
                          <a:ea typeface="+mn-ea"/>
                          <a:cs typeface="+mn-cs"/>
                        </a:rPr>
                        <a:t>Supply </a:t>
                      </a:r>
                      <a:br>
                        <a:rPr kumimoji="0" lang="en-GB" sz="1600" b="0" i="0" u="none" strike="noStrike" kern="1200" cap="none" spc="0" normalizeH="0" baseline="0" noProof="0" dirty="0">
                          <a:ln>
                            <a:noFill/>
                          </a:ln>
                          <a:solidFill>
                            <a:schemeClr val="tx1"/>
                          </a:solidFill>
                          <a:effectLst/>
                          <a:uLnTx/>
                          <a:uFillTx/>
                          <a:latin typeface="+mj-lt"/>
                          <a:ea typeface="+mn-ea"/>
                          <a:cs typeface="+mn-cs"/>
                        </a:rPr>
                      </a:br>
                      <a:r>
                        <a:rPr kumimoji="0" lang="en-GB" sz="1600" b="0" i="0" u="none" strike="noStrike" kern="1200" cap="none" spc="0" normalizeH="0" baseline="0" noProof="0" dirty="0">
                          <a:ln>
                            <a:noFill/>
                          </a:ln>
                          <a:solidFill>
                            <a:schemeClr val="tx1"/>
                          </a:solidFill>
                          <a:effectLst/>
                          <a:uLnTx/>
                          <a:uFillTx/>
                          <a:latin typeface="+mj-lt"/>
                          <a:ea typeface="+mn-ea"/>
                          <a:cs typeface="+mn-cs"/>
                        </a:rPr>
                        <a:t>conditions</a:t>
                      </a:r>
                    </a:p>
                  </a:txBody>
                  <a:tcPr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kumimoji="0" lang="en-GB" sz="1600" b="0" i="0" u="none" strike="noStrike" kern="1200" cap="none" spc="0" normalizeH="0" baseline="0" noProof="0" dirty="0">
                        <a:ln>
                          <a:noFill/>
                        </a:ln>
                        <a:solidFill>
                          <a:schemeClr val="tx1"/>
                        </a:solidFill>
                        <a:effectLst/>
                        <a:uLnTx/>
                        <a:uFillTx/>
                        <a:latin typeface="+mj-lt"/>
                        <a:ea typeface="+mn-ea"/>
                        <a:cs typeface="+mn-cs"/>
                      </a:endParaRPr>
                    </a:p>
                    <a:p>
                      <a:pPr algn="ctr"/>
                      <a:r>
                        <a:rPr kumimoji="0" lang="en-GB" sz="1600" b="0" i="0" u="none" strike="noStrike" kern="1200" cap="none" spc="0" normalizeH="0" baseline="0" noProof="0" dirty="0">
                          <a:ln>
                            <a:noFill/>
                          </a:ln>
                          <a:solidFill>
                            <a:schemeClr val="tx1"/>
                          </a:solidFill>
                          <a:effectLst/>
                          <a:uLnTx/>
                          <a:uFillTx/>
                          <a:latin typeface="+mj-lt"/>
                          <a:ea typeface="+mn-ea"/>
                          <a:cs typeface="+mn-cs"/>
                        </a:rPr>
                        <a:t>1H22 ERV growth</a:t>
                      </a:r>
                    </a:p>
                    <a:p>
                      <a:pPr algn="ctr"/>
                      <a:endParaRPr kumimoji="0" lang="en-GB" sz="1600" b="0" i="0" u="none" strike="noStrike" kern="1200" cap="none" spc="0" normalizeH="0" baseline="0" noProof="0" dirty="0">
                        <a:ln>
                          <a:noFill/>
                        </a:ln>
                        <a:solidFill>
                          <a:schemeClr val="tx1"/>
                        </a:solidFill>
                        <a:effectLst/>
                        <a:uLnTx/>
                        <a:uFillTx/>
                        <a:latin typeface="+mj-lt"/>
                        <a:ea typeface="+mn-ea"/>
                        <a:cs typeface="+mn-cs"/>
                      </a:endParaRPr>
                    </a:p>
                  </a:txBody>
                  <a:tcPr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kumimoji="0" lang="en-GB" sz="1600" b="0" i="0" u="none" strike="noStrike" kern="1200" cap="none" spc="0" normalizeH="0" baseline="0" noProof="0" dirty="0">
                          <a:ln>
                            <a:noFill/>
                          </a:ln>
                          <a:solidFill>
                            <a:schemeClr val="tx1"/>
                          </a:solidFill>
                          <a:effectLst/>
                          <a:uLnTx/>
                          <a:uFillTx/>
                          <a:latin typeface="+mj-lt"/>
                          <a:ea typeface="+mn-ea"/>
                          <a:cs typeface="+mn-cs"/>
                        </a:rPr>
                        <a:t>ERV growth expectations</a:t>
                      </a:r>
                    </a:p>
                  </a:txBody>
                  <a:tcPr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99248554"/>
                  </a:ext>
                </a:extLst>
              </a:tr>
              <a:tr h="621297">
                <a:tc rowSpan="2">
                  <a:txBody>
                    <a:bodyPr/>
                    <a:lstStyle/>
                    <a:p>
                      <a:pPr algn="ctr"/>
                      <a:r>
                        <a:rPr lang="en-GB" sz="1600" dirty="0">
                          <a:solidFill>
                            <a:schemeClr val="tx1"/>
                          </a:solidFill>
                          <a:latin typeface="+mn-lt"/>
                        </a:rPr>
                        <a:t>Urban warehouses</a:t>
                      </a:r>
                    </a:p>
                  </a:txBody>
                  <a:tcPr anchor="ctr">
                    <a:lnL w="12700" cmpd="sng">
                      <a:noFill/>
                    </a:lnL>
                    <a:lnR w="6350" cap="flat" cmpd="sng" algn="ctr">
                      <a:solidFill>
                        <a:schemeClr val="tx2"/>
                      </a:solid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solidFill>
                            <a:schemeClr val="tx1"/>
                          </a:solidFill>
                          <a:latin typeface="+mn-lt"/>
                        </a:rPr>
                        <a:t>UK</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solidFill>
                            <a:schemeClr val="tx1"/>
                          </a:solidFill>
                          <a:latin typeface="+mn-lt"/>
                        </a:rPr>
                        <a:t>55%</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solidFill>
                            <a:schemeClr val="tx1"/>
                          </a:solidFill>
                          <a:latin typeface="+mn-lt"/>
                        </a:rPr>
                        <a:t>STRONG</a:t>
                      </a:r>
                    </a:p>
                  </a:txBody>
                  <a:tcPr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400" dirty="0">
                          <a:solidFill>
                            <a:schemeClr val="tx1"/>
                          </a:solidFill>
                          <a:latin typeface="+mn-lt"/>
                        </a:rPr>
                        <a:t>ACUTE</a:t>
                      </a:r>
                    </a:p>
                  </a:txBody>
                  <a:tcPr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400" dirty="0">
                          <a:solidFill>
                            <a:schemeClr val="tx1"/>
                          </a:solidFill>
                          <a:latin typeface="+mn-lt"/>
                        </a:rPr>
                        <a:t>7.4%</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kumimoji="0" lang="en-GB" sz="1600" b="0" i="0" u="none" strike="noStrike" kern="1200" cap="none" spc="0" normalizeH="0" baseline="0" noProof="0" dirty="0">
                          <a:ln>
                            <a:noFill/>
                          </a:ln>
                          <a:solidFill>
                            <a:schemeClr val="bg1"/>
                          </a:solidFill>
                          <a:effectLst/>
                          <a:uLnTx/>
                          <a:uFillTx/>
                          <a:latin typeface="+mn-lt"/>
                          <a:ea typeface="+mn-ea"/>
                          <a:cs typeface="+mn-cs"/>
                        </a:rPr>
                        <a:t>3-6% pa</a:t>
                      </a:r>
                      <a:endParaRPr lang="en-GB" sz="1600" dirty="0">
                        <a:solidFill>
                          <a:schemeClr val="bg1"/>
                        </a:solidFill>
                        <a:latin typeface="+mn-lt"/>
                      </a:endParaRPr>
                    </a:p>
                  </a:txBody>
                  <a:tcPr anchor="ctr">
                    <a:lnL w="6350" cap="flat" cmpd="sng" algn="ctr">
                      <a:solidFill>
                        <a:schemeClr val="tx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1762377603"/>
                  </a:ext>
                </a:extLst>
              </a:tr>
              <a:tr h="621297">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Row 2</a:t>
                      </a:r>
                      <a:endParaRPr lang="en-GB" dirty="0">
                        <a:solidFill>
                          <a:schemeClr val="tx1"/>
                        </a:solidFill>
                        <a:latin typeface="+mn-lt"/>
                      </a:endParaRPr>
                    </a:p>
                  </a:txBody>
                  <a:tcPr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aseline="0" dirty="0">
                          <a:solidFill>
                            <a:schemeClr val="tx1"/>
                          </a:solidFill>
                          <a:latin typeface="+mn-lt"/>
                        </a:rPr>
                        <a:t>Continental Europe</a:t>
                      </a:r>
                      <a:endParaRPr lang="en-GB" sz="1400" dirty="0">
                        <a:solidFill>
                          <a:schemeClr val="tx1"/>
                        </a:solidFill>
                        <a:latin typeface="+mn-lt"/>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solidFill>
                            <a:schemeClr val="tx1"/>
                          </a:solidFill>
                          <a:latin typeface="+mn-lt"/>
                        </a:rPr>
                        <a:t>12%</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solidFill>
                            <a:schemeClr val="tx1"/>
                          </a:solidFill>
                          <a:latin typeface="+mn-lt"/>
                        </a:rPr>
                        <a:t>STRONG</a:t>
                      </a:r>
                    </a:p>
                  </a:txBody>
                  <a:tcPr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400" kern="1200" dirty="0">
                          <a:solidFill>
                            <a:schemeClr val="tx1"/>
                          </a:solidFill>
                          <a:latin typeface="+mn-lt"/>
                          <a:ea typeface="+mn-ea"/>
                          <a:cs typeface="+mn-cs"/>
                        </a:rPr>
                        <a:t>LIMITED</a:t>
                      </a:r>
                      <a:endParaRPr lang="en-GB" sz="1400" dirty="0">
                        <a:solidFill>
                          <a:schemeClr val="tx1"/>
                        </a:solidFill>
                        <a:latin typeface="+mn-lt"/>
                      </a:endParaRPr>
                    </a:p>
                  </a:txBody>
                  <a:tcPr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400" dirty="0">
                          <a:solidFill>
                            <a:schemeClr val="tx1"/>
                          </a:solidFill>
                          <a:latin typeface="+mn-lt"/>
                        </a:rPr>
                        <a:t>2.6%</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r"/>
                      <a:r>
                        <a:rPr kumimoji="0" lang="en-GB" sz="1600" b="0" i="0" u="none" strike="noStrike" kern="1200" cap="none" spc="0" normalizeH="0" baseline="0" noProof="0" dirty="0">
                          <a:ln>
                            <a:noFill/>
                          </a:ln>
                          <a:solidFill>
                            <a:schemeClr val="tx1"/>
                          </a:solidFill>
                          <a:effectLst/>
                          <a:uLnTx/>
                          <a:uFillTx/>
                          <a:latin typeface="+mn-lt"/>
                          <a:ea typeface="+mn-ea"/>
                          <a:cs typeface="+mn-cs"/>
                        </a:rPr>
                        <a:t>xx</a:t>
                      </a:r>
                      <a:endParaRPr lang="en-GB" sz="1600" dirty="0">
                        <a:solidFill>
                          <a:schemeClr val="tx1"/>
                        </a:solidFill>
                        <a:latin typeface="+mn-lt"/>
                      </a:endParaRPr>
                    </a:p>
                  </a:txBody>
                  <a:tcPr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8544031"/>
                  </a:ext>
                </a:extLst>
              </a:tr>
              <a:tr h="621297">
                <a:tc rowSpan="2">
                  <a:txBody>
                    <a:bodyPr/>
                    <a:lstStyle/>
                    <a:p>
                      <a:pPr algn="ctr"/>
                      <a:r>
                        <a:rPr lang="en-GB" sz="1600" dirty="0">
                          <a:solidFill>
                            <a:schemeClr val="tx1"/>
                          </a:solidFill>
                          <a:latin typeface="+mn-lt"/>
                        </a:rPr>
                        <a:t>Big box warehouses</a:t>
                      </a:r>
                    </a:p>
                  </a:txBody>
                  <a:tcPr anchor="ctr">
                    <a:lnL w="12700" cmpd="sng">
                      <a:noFill/>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baseline="0" dirty="0">
                          <a:solidFill>
                            <a:schemeClr val="tx1"/>
                          </a:solidFill>
                          <a:latin typeface="+mn-lt"/>
                        </a:rPr>
                        <a:t>UK</a:t>
                      </a:r>
                      <a:endParaRPr lang="en-GB" sz="1400" baseline="30000" dirty="0">
                        <a:solidFill>
                          <a:schemeClr val="tx1"/>
                        </a:solidFill>
                        <a:latin typeface="+mn-lt"/>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solidFill>
                            <a:schemeClr val="tx1"/>
                          </a:solidFill>
                          <a:latin typeface="+mn-lt"/>
                        </a:rPr>
                        <a:t>9%</a:t>
                      </a:r>
                      <a:r>
                        <a:rPr lang="en-GB" sz="1400" baseline="30000" dirty="0">
                          <a:solidFill>
                            <a:schemeClr val="tx1"/>
                          </a:solidFill>
                          <a:latin typeface="+mn-lt"/>
                        </a:rPr>
                        <a:t>2</a:t>
                      </a:r>
                      <a:endParaRPr lang="en-GB" sz="1400" dirty="0">
                        <a:solidFill>
                          <a:schemeClr val="tx1"/>
                        </a:solidFill>
                        <a:latin typeface="+mn-lt"/>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solidFill>
                            <a:schemeClr val="tx1"/>
                          </a:solidFill>
                          <a:latin typeface="+mn-lt"/>
                        </a:rPr>
                        <a:t>STRONG</a:t>
                      </a:r>
                    </a:p>
                  </a:txBody>
                  <a:tcPr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400" dirty="0">
                          <a:solidFill>
                            <a:schemeClr val="tx1"/>
                          </a:solidFill>
                          <a:latin typeface="+mn-lt"/>
                        </a:rPr>
                        <a:t>LIMITED</a:t>
                      </a:r>
                    </a:p>
                  </a:txBody>
                  <a:tcPr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400" dirty="0">
                          <a:solidFill>
                            <a:schemeClr val="tx1"/>
                          </a:solidFill>
                          <a:latin typeface="+mn-lt"/>
                        </a:rPr>
                        <a:t>6.6%</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kumimoji="0" lang="en-GB" sz="1600" b="0" i="0" u="none" strike="noStrike" kern="1200" cap="none" spc="0" normalizeH="0" baseline="0" noProof="0" dirty="0">
                          <a:ln>
                            <a:noFill/>
                          </a:ln>
                          <a:solidFill>
                            <a:schemeClr val="bg1"/>
                          </a:solidFill>
                          <a:effectLst/>
                          <a:uLnTx/>
                          <a:uFillTx/>
                          <a:latin typeface="+mn-lt"/>
                          <a:ea typeface="+mn-ea"/>
                          <a:cs typeface="+mn-cs"/>
                        </a:rPr>
                        <a:t>2-4% pa</a:t>
                      </a:r>
                      <a:endParaRPr lang="en-GB" sz="1600" dirty="0">
                        <a:solidFill>
                          <a:schemeClr val="bg1"/>
                        </a:solidFill>
                        <a:latin typeface="+mn-lt"/>
                      </a:endParaRPr>
                    </a:p>
                  </a:txBody>
                  <a:tcPr anchor="ctr">
                    <a:lnL w="6350" cap="flat" cmpd="sng" algn="ctr">
                      <a:solidFill>
                        <a:schemeClr val="tx2"/>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tx2">
                        <a:lumMod val="60000"/>
                        <a:lumOff val="40000"/>
                      </a:schemeClr>
                    </a:solidFill>
                  </a:tcPr>
                </a:tc>
                <a:extLst>
                  <a:ext uri="{0D108BD9-81ED-4DB2-BD59-A6C34878D82A}">
                    <a16:rowId xmlns:a16="http://schemas.microsoft.com/office/drawing/2014/main" val="2775712205"/>
                  </a:ext>
                </a:extLst>
              </a:tr>
              <a:tr h="621297">
                <a:tc vMerge="1">
                  <a:txBody>
                    <a:bodyPr/>
                    <a:lstStyle/>
                    <a:p>
                      <a:r>
                        <a:rPr kumimoji="0" lang="en-GB" sz="1800" b="0" i="0" u="none" strike="noStrike" kern="1200" cap="none" spc="0" normalizeH="0" baseline="0" noProof="0" dirty="0">
                          <a:ln>
                            <a:noFill/>
                          </a:ln>
                          <a:solidFill>
                            <a:schemeClr val="tx1"/>
                          </a:solidFill>
                          <a:effectLst/>
                          <a:uLnTx/>
                          <a:uFillTx/>
                          <a:latin typeface="+mn-lt"/>
                          <a:ea typeface="+mn-ea"/>
                          <a:cs typeface="+mn-cs"/>
                        </a:rPr>
                        <a:t>Row 4</a:t>
                      </a:r>
                      <a:endParaRPr lang="en-GB" dirty="0">
                        <a:solidFill>
                          <a:schemeClr val="tx1"/>
                        </a:solidFill>
                        <a:latin typeface="+mn-lt"/>
                      </a:endParaRPr>
                    </a:p>
                  </a:txBody>
                  <a:tcPr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solidFill>
                            <a:schemeClr val="tx1"/>
                          </a:solidFill>
                          <a:latin typeface="+mn-lt"/>
                        </a:rPr>
                        <a:t>Continental Europe</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solidFill>
                            <a:schemeClr val="tx1"/>
                          </a:solidFill>
                          <a:latin typeface="+mn-lt"/>
                        </a:rPr>
                        <a:t>22%</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400" dirty="0">
                          <a:solidFill>
                            <a:schemeClr val="tx1"/>
                          </a:solidFill>
                          <a:latin typeface="+mn-lt"/>
                        </a:rPr>
                        <a:t>STRONG</a:t>
                      </a:r>
                    </a:p>
                  </a:txBody>
                  <a:tcPr anchor="ctr">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400" dirty="0">
                          <a:solidFill>
                            <a:schemeClr val="tx1"/>
                          </a:solidFill>
                          <a:latin typeface="+mn-lt"/>
                        </a:rPr>
                        <a:t>LIMITED</a:t>
                      </a:r>
                    </a:p>
                  </a:txBody>
                  <a:tcPr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GB" sz="1400" dirty="0">
                          <a:solidFill>
                            <a:schemeClr val="tx1"/>
                          </a:solidFill>
                          <a:latin typeface="+mn-lt"/>
                        </a:rPr>
                        <a:t>4.5%</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r"/>
                      <a:r>
                        <a:rPr kumimoji="0" lang="en-GB" sz="1600" b="0" i="0" u="none" strike="noStrike" kern="1200" cap="none" spc="0" normalizeH="0" baseline="0" noProof="0" dirty="0">
                          <a:ln>
                            <a:noFill/>
                          </a:ln>
                          <a:solidFill>
                            <a:schemeClr val="tx1"/>
                          </a:solidFill>
                          <a:effectLst/>
                          <a:uLnTx/>
                          <a:uFillTx/>
                          <a:latin typeface="+mn-lt"/>
                          <a:ea typeface="+mn-ea"/>
                          <a:cs typeface="+mn-cs"/>
                        </a:rPr>
                        <a:t>xx</a:t>
                      </a:r>
                      <a:endParaRPr lang="en-GB" sz="1600" dirty="0">
                        <a:solidFill>
                          <a:schemeClr val="tx1"/>
                        </a:solidFill>
                        <a:latin typeface="+mn-lt"/>
                      </a:endParaRPr>
                    </a:p>
                  </a:txBody>
                  <a:tcPr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039039"/>
                  </a:ext>
                </a:extLst>
              </a:tr>
            </a:tbl>
          </a:graphicData>
        </a:graphic>
      </p:graphicFrame>
      <p:sp>
        <p:nvSpPr>
          <p:cNvPr id="4" name="Rectangle 3">
            <a:extLst>
              <a:ext uri="{FF2B5EF4-FFF2-40B4-BE49-F238E27FC236}">
                <a16:creationId xmlns:a16="http://schemas.microsoft.com/office/drawing/2014/main" id="{6BE9AE17-B7DF-D843-8A2E-BD13633F3D38}"/>
              </a:ext>
            </a:extLst>
          </p:cNvPr>
          <p:cNvSpPr/>
          <p:nvPr/>
        </p:nvSpPr>
        <p:spPr>
          <a:xfrm>
            <a:off x="477879" y="5131709"/>
            <a:ext cx="1123315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C171E"/>
                </a:solidFill>
                <a:effectLst/>
                <a:uLnTx/>
                <a:uFillTx/>
                <a:latin typeface="Delta BQ Book"/>
                <a:ea typeface="+mn-ea"/>
                <a:cs typeface="+mn-cs"/>
              </a:rPr>
              <a:t>…£139m of reversionary potential to capture (including £26m of vacant space)</a:t>
            </a:r>
          </a:p>
        </p:txBody>
      </p:sp>
      <p:sp>
        <p:nvSpPr>
          <p:cNvPr id="11" name="TextBox 10">
            <a:extLst>
              <a:ext uri="{FF2B5EF4-FFF2-40B4-BE49-F238E27FC236}">
                <a16:creationId xmlns:a16="http://schemas.microsoft.com/office/drawing/2014/main" id="{29637928-DE5F-4515-981D-2F0188A07227}"/>
              </a:ext>
            </a:extLst>
          </p:cNvPr>
          <p:cNvSpPr txBox="1"/>
          <p:nvPr/>
        </p:nvSpPr>
        <p:spPr>
          <a:xfrm>
            <a:off x="1503733" y="6093509"/>
            <a:ext cx="9000392" cy="646331"/>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6D6E71"/>
              </a:solidFill>
              <a:effectLst/>
              <a:uLnTx/>
              <a:uFillTx/>
              <a:latin typeface="Delta BQ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6D6E71"/>
                </a:solidFill>
                <a:effectLst/>
                <a:uLnTx/>
                <a:uFillTx/>
                <a:latin typeface="Delta BQ Book"/>
                <a:ea typeface="+mn-ea"/>
                <a:cs typeface="+mn-cs"/>
              </a:rPr>
              <a:t>1 Percentage of portfolio based on valuations as of 30 June 2022. </a:t>
            </a:r>
            <a:r>
              <a:rPr lang="en-GB" sz="900" dirty="0">
                <a:solidFill>
                  <a:srgbClr val="6D6E71"/>
                </a:solidFill>
                <a:latin typeface="Delta BQ Book"/>
              </a:rPr>
              <a:t>2</a:t>
            </a:r>
            <a:r>
              <a:rPr kumimoji="0" lang="en-GB" sz="900" b="0" i="0" u="none" strike="noStrike" kern="1200" cap="none" spc="0" normalizeH="0" baseline="0" noProof="0" dirty="0">
                <a:ln>
                  <a:noFill/>
                </a:ln>
                <a:solidFill>
                  <a:srgbClr val="6D6E71"/>
                </a:solidFill>
                <a:effectLst/>
                <a:uLnTx/>
                <a:uFillTx/>
                <a:latin typeface="Delta BQ Book"/>
                <a:ea typeface="+mn-ea"/>
                <a:cs typeface="+mn-cs"/>
              </a:rPr>
              <a:t>% of the portfolio in other uses of industrial land, e.g. self-storage, car showrooms, offices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D6E71"/>
                </a:solidFill>
                <a:effectLst/>
                <a:uLnTx/>
                <a:uFillTx/>
                <a:latin typeface="Delta BQ Book"/>
                <a:ea typeface="+mn-ea"/>
                <a:cs typeface="+mn-cs"/>
              </a:rPr>
              <a:t>2 Includes big box warehouses in the Midlands (within National Logistics) and South East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6D6E71"/>
              </a:solidFill>
              <a:effectLst/>
              <a:uLnTx/>
              <a:uFillTx/>
              <a:latin typeface="Delta BQ Book"/>
              <a:ea typeface="+mn-ea"/>
              <a:cs typeface="+mn-cs"/>
            </a:endParaRPr>
          </a:p>
        </p:txBody>
      </p:sp>
    </p:spTree>
    <p:extLst>
      <p:ext uri="{BB962C8B-B14F-4D97-AF65-F5344CB8AC3E}">
        <p14:creationId xmlns:p14="http://schemas.microsoft.com/office/powerpoint/2010/main" val="3404366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1177-49A7-4C40-847D-20AC3B131C0A}"/>
              </a:ext>
            </a:extLst>
          </p:cNvPr>
          <p:cNvSpPr>
            <a:spLocks noGrp="1"/>
          </p:cNvSpPr>
          <p:nvPr>
            <p:ph type="title"/>
          </p:nvPr>
        </p:nvSpPr>
        <p:spPr>
          <a:xfrm>
            <a:off x="480971" y="292931"/>
            <a:ext cx="11233150" cy="688144"/>
          </a:xfrm>
        </p:spPr>
        <p:txBody>
          <a:bodyPr>
            <a:normAutofit/>
          </a:bodyPr>
          <a:lstStyle/>
          <a:p>
            <a:r>
              <a:rPr lang="en-GB" dirty="0"/>
              <a:t>Occupier outlook remains very positive</a:t>
            </a:r>
          </a:p>
        </p:txBody>
      </p:sp>
      <p:sp>
        <p:nvSpPr>
          <p:cNvPr id="3" name="Slide Number Placeholder 2">
            <a:extLst>
              <a:ext uri="{FF2B5EF4-FFF2-40B4-BE49-F238E27FC236}">
                <a16:creationId xmlns:a16="http://schemas.microsoft.com/office/drawing/2014/main" id="{DF18FFF9-3A82-44F4-82CC-3DB2207C1364}"/>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graphicFrame>
        <p:nvGraphicFramePr>
          <p:cNvPr id="11" name="Chart 10">
            <a:extLst>
              <a:ext uri="{FF2B5EF4-FFF2-40B4-BE49-F238E27FC236}">
                <a16:creationId xmlns:a16="http://schemas.microsoft.com/office/drawing/2014/main" id="{99271540-377E-4971-9CFD-A646F7E96178}"/>
              </a:ext>
            </a:extLst>
          </p:cNvPr>
          <p:cNvGraphicFramePr/>
          <p:nvPr>
            <p:extLst>
              <p:ext uri="{D42A27DB-BD31-4B8C-83A1-F6EECF244321}">
                <p14:modId xmlns:p14="http://schemas.microsoft.com/office/powerpoint/2010/main" val="238652006"/>
              </p:ext>
            </p:extLst>
          </p:nvPr>
        </p:nvGraphicFramePr>
        <p:xfrm>
          <a:off x="6013382" y="1606879"/>
          <a:ext cx="6178618" cy="421998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C302F589-EE58-49F7-AF10-380F9E809E5F}"/>
              </a:ext>
            </a:extLst>
          </p:cNvPr>
          <p:cNvSpPr txBox="1"/>
          <p:nvPr/>
        </p:nvSpPr>
        <p:spPr>
          <a:xfrm>
            <a:off x="1528291" y="6278291"/>
            <a:ext cx="105778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6D6E71"/>
                </a:solidFill>
                <a:effectLst/>
                <a:uLnTx/>
                <a:uFillTx/>
                <a:latin typeface="Delta BQ Book"/>
                <a:ea typeface="+mn-ea"/>
                <a:cs typeface="+mn-cs"/>
              </a:rPr>
              <a:t>1 Source: Savills, Q2 2022 numbers are preliminary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6D6E71"/>
                </a:solidFill>
                <a:effectLst/>
                <a:uLnTx/>
                <a:uFillTx/>
                <a:latin typeface="Delta BQ Book"/>
                <a:ea typeface="+mn-ea"/>
                <a:cs typeface="+mn-cs"/>
              </a:rPr>
              <a:t>2 Source: </a:t>
            </a:r>
            <a:r>
              <a:rPr lang="en-GB" sz="900" dirty="0">
                <a:solidFill>
                  <a:srgbClr val="6D6E71"/>
                </a:solidFill>
                <a:latin typeface="Delta BQ Book"/>
              </a:rPr>
              <a:t>CBRE</a:t>
            </a:r>
            <a:endParaRPr kumimoji="0" lang="en-GB" sz="900" b="0" i="0" u="none" strike="noStrike" kern="1200" cap="none" spc="0" normalizeH="0" baseline="0" noProof="0" dirty="0">
              <a:ln>
                <a:noFill/>
              </a:ln>
              <a:solidFill>
                <a:srgbClr val="6D6E71"/>
              </a:solidFill>
              <a:effectLst/>
              <a:uLnTx/>
              <a:uFillTx/>
              <a:latin typeface="Delta BQ Book"/>
              <a:ea typeface="+mn-ea"/>
              <a:cs typeface="+mn-cs"/>
            </a:endParaRPr>
          </a:p>
        </p:txBody>
      </p:sp>
      <p:sp>
        <p:nvSpPr>
          <p:cNvPr id="13" name="Content Placeholder 8">
            <a:extLst>
              <a:ext uri="{FF2B5EF4-FFF2-40B4-BE49-F238E27FC236}">
                <a16:creationId xmlns:a16="http://schemas.microsoft.com/office/drawing/2014/main" id="{0C0A7E3B-7CFB-4A16-901A-7E07A5E12B5B}"/>
              </a:ext>
            </a:extLst>
          </p:cNvPr>
          <p:cNvSpPr txBox="1">
            <a:spLocks/>
          </p:cNvSpPr>
          <p:nvPr/>
        </p:nvSpPr>
        <p:spPr>
          <a:xfrm>
            <a:off x="6096000" y="1115207"/>
            <a:ext cx="7277099" cy="431800"/>
          </a:xfrm>
          <a:prstGeom prst="rect">
            <a:avLst/>
          </a:prstGeom>
        </p:spPr>
        <p:txBody>
          <a:bodyPr lIns="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tx2"/>
                </a:solidFill>
                <a:effectLst/>
                <a:uLnTx/>
                <a:uFillTx/>
                <a:latin typeface="Delta BQ Book"/>
                <a:ea typeface="+mn-ea"/>
                <a:cs typeface="+mn-cs"/>
              </a:rPr>
              <a:t>Low </a:t>
            </a:r>
            <a:r>
              <a:rPr lang="en-GB" sz="1800" dirty="0">
                <a:solidFill>
                  <a:schemeClr val="tx2"/>
                </a:solidFill>
                <a:latin typeface="Delta BQ Book"/>
              </a:rPr>
              <a:t>vacancy rate across all European markets</a:t>
            </a:r>
            <a:r>
              <a:rPr lang="en-GB" sz="1800" baseline="30000" dirty="0">
                <a:solidFill>
                  <a:schemeClr val="tx2"/>
                </a:solidFill>
                <a:latin typeface="Delta BQ Book"/>
              </a:rPr>
              <a:t>2</a:t>
            </a:r>
            <a:r>
              <a:rPr kumimoji="0" lang="en-GB" sz="1800" b="0" i="0" u="none" strike="noStrike" kern="1200" cap="none" spc="0" normalizeH="0" baseline="0" noProof="0" dirty="0">
                <a:ln>
                  <a:noFill/>
                </a:ln>
                <a:solidFill>
                  <a:schemeClr val="tx2"/>
                </a:solidFill>
                <a:effectLst/>
                <a:uLnTx/>
                <a:uFillTx/>
                <a:latin typeface="Delta BQ Book"/>
                <a:ea typeface="+mn-ea"/>
                <a:cs typeface="+mn-cs"/>
              </a:rPr>
              <a:t> </a:t>
            </a:r>
            <a:endParaRPr kumimoji="0" lang="en-GB" sz="1800" b="0" i="0" u="none" strike="noStrike" kern="1200" cap="none" spc="0" normalizeH="0" baseline="30000" noProof="0" dirty="0">
              <a:ln>
                <a:noFill/>
              </a:ln>
              <a:solidFill>
                <a:schemeClr val="tx2"/>
              </a:solidFill>
              <a:effectLst/>
              <a:uLnTx/>
              <a:uFillTx/>
              <a:latin typeface="Delta BQ Book"/>
              <a:ea typeface="+mn-ea"/>
              <a:cs typeface="+mn-cs"/>
            </a:endParaRPr>
          </a:p>
        </p:txBody>
      </p:sp>
      <p:sp>
        <p:nvSpPr>
          <p:cNvPr id="9" name="Content Placeholder 8">
            <a:extLst>
              <a:ext uri="{FF2B5EF4-FFF2-40B4-BE49-F238E27FC236}">
                <a16:creationId xmlns:a16="http://schemas.microsoft.com/office/drawing/2014/main" id="{998633F3-9064-CA73-16D7-DE6570DC534D}"/>
              </a:ext>
            </a:extLst>
          </p:cNvPr>
          <p:cNvSpPr txBox="1">
            <a:spLocks/>
          </p:cNvSpPr>
          <p:nvPr/>
        </p:nvSpPr>
        <p:spPr>
          <a:xfrm>
            <a:off x="459284" y="1163251"/>
            <a:ext cx="5317630" cy="463590"/>
          </a:xfrm>
          <a:prstGeom prst="rect">
            <a:avLst/>
          </a:prstGeom>
        </p:spPr>
        <p:txBody>
          <a:bodyPr lIns="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tx2"/>
                </a:solidFill>
                <a:effectLst/>
                <a:uLnTx/>
                <a:uFillTx/>
                <a:latin typeface="Delta BQ Book"/>
                <a:ea typeface="+mn-ea"/>
                <a:cs typeface="+mn-cs"/>
              </a:rPr>
              <a:t>European </a:t>
            </a:r>
            <a:r>
              <a:rPr lang="en-GB" sz="1800" dirty="0">
                <a:solidFill>
                  <a:schemeClr val="tx2"/>
                </a:solidFill>
                <a:latin typeface="Delta BQ Book"/>
              </a:rPr>
              <a:t>1H22</a:t>
            </a:r>
            <a:r>
              <a:rPr kumimoji="0" lang="en-GB" sz="1800" b="0" i="0" u="none" strike="noStrike" kern="1200" cap="none" spc="0" normalizeH="0" baseline="0" noProof="0" dirty="0">
                <a:ln>
                  <a:noFill/>
                </a:ln>
                <a:solidFill>
                  <a:schemeClr val="tx2"/>
                </a:solidFill>
                <a:effectLst/>
                <a:uLnTx/>
                <a:uFillTx/>
                <a:latin typeface="Delta BQ Book"/>
                <a:ea typeface="+mn-ea"/>
                <a:cs typeface="+mn-cs"/>
              </a:rPr>
              <a:t> take-up 8% higher than </a:t>
            </a:r>
            <a:r>
              <a:rPr lang="en-GB" sz="1800" dirty="0">
                <a:solidFill>
                  <a:schemeClr val="tx2"/>
                </a:solidFill>
                <a:latin typeface="Delta BQ Book"/>
              </a:rPr>
              <a:t>1H</a:t>
            </a:r>
            <a:r>
              <a:rPr kumimoji="0" lang="en-GB" sz="1800" b="0" i="0" u="none" strike="noStrike" kern="1200" cap="none" spc="0" normalizeH="0" baseline="0" noProof="0" dirty="0">
                <a:ln>
                  <a:noFill/>
                </a:ln>
                <a:solidFill>
                  <a:schemeClr val="tx2"/>
                </a:solidFill>
                <a:effectLst/>
                <a:uLnTx/>
                <a:uFillTx/>
                <a:latin typeface="Delta BQ Book"/>
                <a:ea typeface="+mn-ea"/>
                <a:cs typeface="+mn-cs"/>
              </a:rPr>
              <a:t>21</a:t>
            </a:r>
            <a:r>
              <a:rPr kumimoji="0" lang="en-GB" sz="1800" b="0" i="0" u="none" strike="noStrike" kern="1200" cap="none" spc="0" normalizeH="0" baseline="30000" noProof="0" dirty="0">
                <a:ln>
                  <a:noFill/>
                </a:ln>
                <a:solidFill>
                  <a:schemeClr val="tx2"/>
                </a:solidFill>
                <a:effectLst/>
                <a:uLnTx/>
                <a:uFillTx/>
                <a:latin typeface="Delta BQ Book"/>
                <a:ea typeface="+mn-ea"/>
                <a:cs typeface="+mn-cs"/>
              </a:rPr>
              <a:t>1</a:t>
            </a:r>
            <a:r>
              <a:rPr kumimoji="0" lang="en-GB" sz="1800" b="0" i="0" u="none" strike="noStrike" kern="1200" cap="none" spc="0" normalizeH="0" baseline="0" noProof="0" dirty="0">
                <a:ln>
                  <a:noFill/>
                </a:ln>
                <a:solidFill>
                  <a:schemeClr val="tx2"/>
                </a:solidFill>
                <a:effectLst/>
                <a:uLnTx/>
                <a:uFillTx/>
                <a:latin typeface="Delta BQ Book"/>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30000" noProof="0" dirty="0">
              <a:ln>
                <a:noFill/>
              </a:ln>
              <a:solidFill>
                <a:srgbClr val="000000"/>
              </a:solidFill>
              <a:effectLst/>
              <a:uLnTx/>
              <a:uFillTx/>
              <a:latin typeface="Delta BQ Book"/>
              <a:ea typeface="+mn-ea"/>
              <a:cs typeface="+mn-cs"/>
            </a:endParaRPr>
          </a:p>
        </p:txBody>
      </p:sp>
      <p:graphicFrame>
        <p:nvGraphicFramePr>
          <p:cNvPr id="14" name="Chart 13">
            <a:extLst>
              <a:ext uri="{FF2B5EF4-FFF2-40B4-BE49-F238E27FC236}">
                <a16:creationId xmlns:a16="http://schemas.microsoft.com/office/drawing/2014/main" id="{0CB41F1A-6C54-F487-55C9-F3090D6140CC}"/>
              </a:ext>
            </a:extLst>
          </p:cNvPr>
          <p:cNvGraphicFramePr/>
          <p:nvPr>
            <p:extLst>
              <p:ext uri="{D42A27DB-BD31-4B8C-83A1-F6EECF244321}">
                <p14:modId xmlns:p14="http://schemas.microsoft.com/office/powerpoint/2010/main" val="2323984654"/>
              </p:ext>
            </p:extLst>
          </p:nvPr>
        </p:nvGraphicFramePr>
        <p:xfrm>
          <a:off x="-165236" y="1626841"/>
          <a:ext cx="6178618" cy="4219987"/>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29930E3F-6D68-B1FA-A85E-C0B307F2E08A}"/>
              </a:ext>
            </a:extLst>
          </p:cNvPr>
          <p:cNvSpPr txBox="1"/>
          <p:nvPr/>
        </p:nvSpPr>
        <p:spPr>
          <a:xfrm>
            <a:off x="5085989" y="1721020"/>
            <a:ext cx="809159" cy="400110"/>
          </a:xfrm>
          <a:prstGeom prst="rect">
            <a:avLst/>
          </a:prstGeom>
          <a:noFill/>
        </p:spPr>
        <p:txBody>
          <a:bodyPr wrap="square" rtlCol="0">
            <a:spAutoFit/>
          </a:bodyPr>
          <a:lstStyle/>
          <a:p>
            <a:r>
              <a:rPr lang="en-GB" sz="1000" dirty="0">
                <a:solidFill>
                  <a:schemeClr val="tx2"/>
                </a:solidFill>
              </a:rPr>
              <a:t>Estimated H2 take-up</a:t>
            </a:r>
          </a:p>
        </p:txBody>
      </p:sp>
      <p:cxnSp>
        <p:nvCxnSpPr>
          <p:cNvPr id="8" name="Straight Arrow Connector 7">
            <a:extLst>
              <a:ext uri="{FF2B5EF4-FFF2-40B4-BE49-F238E27FC236}">
                <a16:creationId xmlns:a16="http://schemas.microsoft.com/office/drawing/2014/main" id="{AB6890EE-0528-2FFF-AEF9-35B90DCCB789}"/>
              </a:ext>
            </a:extLst>
          </p:cNvPr>
          <p:cNvCxnSpPr>
            <a:cxnSpLocks/>
          </p:cNvCxnSpPr>
          <p:nvPr/>
        </p:nvCxnSpPr>
        <p:spPr>
          <a:xfrm flipH="1">
            <a:off x="5338764" y="2121130"/>
            <a:ext cx="151804" cy="395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088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C590DA07-5554-4F46-B450-3F1A3A272EE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75744" y="1376362"/>
            <a:ext cx="5440868" cy="3580982"/>
          </a:xfrm>
          <a:prstGeom prst="rect">
            <a:avLst/>
          </a:prstGeom>
        </p:spPr>
      </p:pic>
      <p:sp>
        <p:nvSpPr>
          <p:cNvPr id="2" name="Slide Number Placeholder 1">
            <a:extLst>
              <a:ext uri="{FF2B5EF4-FFF2-40B4-BE49-F238E27FC236}">
                <a16:creationId xmlns:a16="http://schemas.microsoft.com/office/drawing/2014/main" id="{1C65622E-C994-443A-BCF6-4E8034D4AB22}"/>
              </a:ext>
            </a:extLst>
          </p:cNvPr>
          <p:cNvSpPr>
            <a:spLocks noGrp="1"/>
          </p:cNvSpPr>
          <p:nvPr>
            <p:ph type="sldNum" sz="quarter" idx="12"/>
          </p:nvPr>
        </p:nvSpPr>
        <p:spPr>
          <a:xfrm>
            <a:off x="10903669" y="6273875"/>
            <a:ext cx="809411" cy="288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FFFFFF"/>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100" b="0" i="0" u="none" strike="noStrike" kern="1200" cap="none" spc="0" normalizeH="0" baseline="0" noProof="0">
              <a:ln>
                <a:noFill/>
              </a:ln>
              <a:solidFill>
                <a:srgbClr val="FFFFFF"/>
              </a:solidFill>
              <a:effectLst/>
              <a:uLnTx/>
              <a:uFillTx/>
              <a:latin typeface="Delta BQ Book"/>
              <a:ea typeface="+mn-ea"/>
              <a:cs typeface="+mn-cs"/>
            </a:endParaRPr>
          </a:p>
        </p:txBody>
      </p:sp>
      <p:sp>
        <p:nvSpPr>
          <p:cNvPr id="8" name="Title 7">
            <a:extLst>
              <a:ext uri="{FF2B5EF4-FFF2-40B4-BE49-F238E27FC236}">
                <a16:creationId xmlns:a16="http://schemas.microsoft.com/office/drawing/2014/main" id="{77454352-971C-439E-A973-CE79DA8F7E56}"/>
              </a:ext>
            </a:extLst>
          </p:cNvPr>
          <p:cNvSpPr>
            <a:spLocks noGrp="1"/>
          </p:cNvSpPr>
          <p:nvPr>
            <p:ph type="title"/>
          </p:nvPr>
        </p:nvSpPr>
        <p:spPr>
          <a:xfrm>
            <a:off x="480971" y="292931"/>
            <a:ext cx="11231604" cy="1389988"/>
          </a:xfrm>
        </p:spPr>
        <p:txBody>
          <a:bodyPr>
            <a:normAutofit/>
          </a:bodyPr>
          <a:lstStyle/>
          <a:p>
            <a:r>
              <a:rPr lang="en-GB" dirty="0"/>
              <a:t>&gt;£500 million of potential rental income </a:t>
            </a:r>
            <a:br>
              <a:rPr lang="en-GB" dirty="0"/>
            </a:br>
            <a:r>
              <a:rPr lang="en-GB" dirty="0"/>
              <a:t>from future development</a:t>
            </a:r>
          </a:p>
        </p:txBody>
      </p:sp>
      <p:graphicFrame>
        <p:nvGraphicFramePr>
          <p:cNvPr id="16" name="Table 5">
            <a:extLst>
              <a:ext uri="{FF2B5EF4-FFF2-40B4-BE49-F238E27FC236}">
                <a16:creationId xmlns:a16="http://schemas.microsoft.com/office/drawing/2014/main" id="{1225A532-5DF1-4D46-992F-054CE949452E}"/>
              </a:ext>
            </a:extLst>
          </p:cNvPr>
          <p:cNvGraphicFramePr>
            <a:graphicFrameLocks noGrp="1"/>
          </p:cNvGraphicFramePr>
          <p:nvPr>
            <p:extLst>
              <p:ext uri="{D42A27DB-BD31-4B8C-83A1-F6EECF244321}">
                <p14:modId xmlns:p14="http://schemas.microsoft.com/office/powerpoint/2010/main" val="3728002287"/>
              </p:ext>
            </p:extLst>
          </p:nvPr>
        </p:nvGraphicFramePr>
        <p:xfrm>
          <a:off x="6275389" y="1376362"/>
          <a:ext cx="5440869" cy="3518540"/>
        </p:xfrm>
        <a:graphic>
          <a:graphicData uri="http://schemas.openxmlformats.org/drawingml/2006/table">
            <a:tbl>
              <a:tblPr firstRow="1" bandRow="1">
                <a:tableStyleId>{5C22544A-7EE6-4342-B048-85BDC9FD1C3A}</a:tableStyleId>
              </a:tblPr>
              <a:tblGrid>
                <a:gridCol w="872287">
                  <a:extLst>
                    <a:ext uri="{9D8B030D-6E8A-4147-A177-3AD203B41FA5}">
                      <a16:colId xmlns:a16="http://schemas.microsoft.com/office/drawing/2014/main" val="1230889221"/>
                    </a:ext>
                  </a:extLst>
                </a:gridCol>
                <a:gridCol w="760837">
                  <a:extLst>
                    <a:ext uri="{9D8B030D-6E8A-4147-A177-3AD203B41FA5}">
                      <a16:colId xmlns:a16="http://schemas.microsoft.com/office/drawing/2014/main" val="1766806292"/>
                    </a:ext>
                  </a:extLst>
                </a:gridCol>
                <a:gridCol w="698677">
                  <a:extLst>
                    <a:ext uri="{9D8B030D-6E8A-4147-A177-3AD203B41FA5}">
                      <a16:colId xmlns:a16="http://schemas.microsoft.com/office/drawing/2014/main" val="1027140764"/>
                    </a:ext>
                  </a:extLst>
                </a:gridCol>
                <a:gridCol w="777267">
                  <a:extLst>
                    <a:ext uri="{9D8B030D-6E8A-4147-A177-3AD203B41FA5}">
                      <a16:colId xmlns:a16="http://schemas.microsoft.com/office/drawing/2014/main" val="3196952913"/>
                    </a:ext>
                  </a:extLst>
                </a:gridCol>
                <a:gridCol w="777267">
                  <a:extLst>
                    <a:ext uri="{9D8B030D-6E8A-4147-A177-3AD203B41FA5}">
                      <a16:colId xmlns:a16="http://schemas.microsoft.com/office/drawing/2014/main" val="3903231643"/>
                    </a:ext>
                  </a:extLst>
                </a:gridCol>
                <a:gridCol w="777267">
                  <a:extLst>
                    <a:ext uri="{9D8B030D-6E8A-4147-A177-3AD203B41FA5}">
                      <a16:colId xmlns:a16="http://schemas.microsoft.com/office/drawing/2014/main" val="2227375048"/>
                    </a:ext>
                  </a:extLst>
                </a:gridCol>
                <a:gridCol w="777267">
                  <a:extLst>
                    <a:ext uri="{9D8B030D-6E8A-4147-A177-3AD203B41FA5}">
                      <a16:colId xmlns:a16="http://schemas.microsoft.com/office/drawing/2014/main" val="3522765870"/>
                    </a:ext>
                  </a:extLst>
                </a:gridCol>
              </a:tblGrid>
              <a:tr h="1196336">
                <a:tc>
                  <a:txBody>
                    <a:bodyPr/>
                    <a:lstStyle/>
                    <a:p>
                      <a:pPr algn="ctr"/>
                      <a:r>
                        <a:rPr lang="en-GB" sz="1200" b="0" baseline="0" dirty="0">
                          <a:solidFill>
                            <a:schemeClr val="tx1"/>
                          </a:solidFill>
                          <a:latin typeface="+mj-lt"/>
                        </a:rPr>
                        <a:t>Development </a:t>
                      </a:r>
                      <a:br>
                        <a:rPr lang="en-GB" sz="1200" b="0" baseline="0" dirty="0">
                          <a:solidFill>
                            <a:schemeClr val="tx1"/>
                          </a:solidFill>
                          <a:latin typeface="+mj-lt"/>
                        </a:rPr>
                      </a:br>
                      <a:r>
                        <a:rPr lang="en-GB" sz="1200" b="0" baseline="0" dirty="0">
                          <a:solidFill>
                            <a:schemeClr val="tx1"/>
                          </a:solidFill>
                          <a:latin typeface="+mj-lt"/>
                        </a:rPr>
                        <a:t>pipeline</a:t>
                      </a:r>
                      <a:endParaRPr lang="en-GB" sz="1200" b="0" i="0" baseline="0" dirty="0">
                        <a:solidFill>
                          <a:schemeClr val="tx1"/>
                        </a:solidFill>
                        <a:latin typeface="+mj-lt"/>
                      </a:endParaRPr>
                    </a:p>
                  </a:txBody>
                  <a:tcPr vert="vert270"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b="0" baseline="0" dirty="0">
                          <a:solidFill>
                            <a:schemeClr val="tx1"/>
                          </a:solidFill>
                          <a:latin typeface="+mj-lt"/>
                        </a:rPr>
                        <a:t>Area </a:t>
                      </a:r>
                      <a:br>
                        <a:rPr lang="en-GB" sz="1200" b="0" baseline="0" dirty="0">
                          <a:solidFill>
                            <a:schemeClr val="tx1"/>
                          </a:solidFill>
                          <a:latin typeface="+mj-lt"/>
                        </a:rPr>
                      </a:br>
                      <a:r>
                        <a:rPr lang="en-GB" sz="1200" b="0" baseline="0" dirty="0">
                          <a:solidFill>
                            <a:schemeClr val="tx1"/>
                          </a:solidFill>
                          <a:latin typeface="+mj-lt"/>
                        </a:rPr>
                        <a:t>(sq m)</a:t>
                      </a:r>
                      <a:endParaRPr lang="en-GB" sz="1200" b="0" i="0" baseline="0" dirty="0">
                        <a:solidFill>
                          <a:schemeClr val="tx1"/>
                        </a:solidFill>
                        <a:latin typeface="+mj-lt"/>
                      </a:endParaRPr>
                    </a:p>
                  </a:txBody>
                  <a:tcPr vert="vert270"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b="0" baseline="0" dirty="0">
                          <a:solidFill>
                            <a:schemeClr val="tx1"/>
                          </a:solidFill>
                          <a:latin typeface="+mj-lt"/>
                        </a:rPr>
                        <a:t>Estimated cost to complete (£m)</a:t>
                      </a:r>
                      <a:endParaRPr lang="en-GB" sz="1200" b="0" i="0" baseline="0" dirty="0">
                        <a:solidFill>
                          <a:schemeClr val="tx1"/>
                        </a:solidFill>
                        <a:latin typeface="+mj-lt"/>
                      </a:endParaRPr>
                    </a:p>
                  </a:txBody>
                  <a:tcPr vert="vert270"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0" baseline="0" dirty="0">
                          <a:solidFill>
                            <a:schemeClr val="tx1"/>
                          </a:solidFill>
                          <a:latin typeface="+mj-lt"/>
                        </a:rPr>
                        <a:t>Potential </a:t>
                      </a:r>
                      <a:br>
                        <a:rPr lang="en-GB" sz="1200" b="0" baseline="0" dirty="0">
                          <a:solidFill>
                            <a:schemeClr val="tx1"/>
                          </a:solidFill>
                          <a:latin typeface="+mj-lt"/>
                        </a:rPr>
                      </a:br>
                      <a:r>
                        <a:rPr lang="en-GB" sz="1200" b="0" baseline="0" dirty="0">
                          <a:solidFill>
                            <a:schemeClr val="tx1"/>
                          </a:solidFill>
                          <a:latin typeface="+mj-lt"/>
                        </a:rPr>
                        <a:t>gross rent (£m)</a:t>
                      </a:r>
                      <a:endParaRPr lang="en-GB" sz="1200" b="0" i="0" baseline="0" dirty="0">
                        <a:solidFill>
                          <a:schemeClr val="tx1"/>
                        </a:solidFill>
                        <a:latin typeface="+mj-lt"/>
                      </a:endParaRPr>
                    </a:p>
                  </a:txBody>
                  <a:tcPr vert="vert270"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b="0" baseline="0" dirty="0">
                          <a:solidFill>
                            <a:schemeClr val="tx1"/>
                          </a:solidFill>
                          <a:latin typeface="+mj-lt"/>
                        </a:rPr>
                        <a:t>Development </a:t>
                      </a:r>
                      <a:br>
                        <a:rPr lang="en-GB" sz="1200" b="0" baseline="0" dirty="0">
                          <a:solidFill>
                            <a:schemeClr val="tx1"/>
                          </a:solidFill>
                          <a:latin typeface="+mj-lt"/>
                        </a:rPr>
                      </a:br>
                      <a:r>
                        <a:rPr lang="en-GB" sz="1200" b="0" baseline="0" dirty="0">
                          <a:solidFill>
                            <a:schemeClr val="tx1"/>
                          </a:solidFill>
                          <a:latin typeface="+mj-lt"/>
                        </a:rPr>
                        <a:t>yield</a:t>
                      </a:r>
                      <a:r>
                        <a:rPr lang="en-GB" sz="1200" b="0" baseline="30000" dirty="0">
                          <a:solidFill>
                            <a:schemeClr val="tx1"/>
                          </a:solidFill>
                          <a:latin typeface="+mj-lt"/>
                        </a:rPr>
                        <a:t>3</a:t>
                      </a:r>
                      <a:endParaRPr lang="en-GB" sz="1200" b="0" i="0" baseline="30000" dirty="0">
                        <a:solidFill>
                          <a:schemeClr val="tx1"/>
                        </a:solidFill>
                        <a:latin typeface="+mj-lt"/>
                      </a:endParaRPr>
                    </a:p>
                  </a:txBody>
                  <a:tcPr vert="vert270"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200" b="0" baseline="0" dirty="0">
                          <a:solidFill>
                            <a:schemeClr val="tx1"/>
                          </a:solidFill>
                          <a:latin typeface="+mj-lt"/>
                        </a:rPr>
                        <a:t>Proportion  </a:t>
                      </a:r>
                      <a:br>
                        <a:rPr lang="en-GB" sz="1200" b="0" baseline="0" dirty="0">
                          <a:solidFill>
                            <a:schemeClr val="tx1"/>
                          </a:solidFill>
                          <a:latin typeface="+mj-lt"/>
                        </a:rPr>
                      </a:br>
                      <a:r>
                        <a:rPr lang="en-GB" sz="1200" b="0" baseline="0" dirty="0">
                          <a:solidFill>
                            <a:schemeClr val="tx1"/>
                          </a:solidFill>
                          <a:latin typeface="+mj-lt"/>
                        </a:rPr>
                        <a:t>pre-let</a:t>
                      </a:r>
                      <a:endParaRPr lang="en-GB" sz="1200" b="0" i="0" baseline="0" dirty="0">
                        <a:solidFill>
                          <a:schemeClr val="tx1"/>
                        </a:solidFill>
                        <a:latin typeface="+mj-lt"/>
                      </a:endParaRPr>
                    </a:p>
                  </a:txBody>
                  <a:tcPr vert="vert270"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baseline="0" dirty="0">
                          <a:solidFill>
                            <a:schemeClr val="tx1"/>
                          </a:solidFill>
                          <a:latin typeface="+mj-lt"/>
                        </a:rPr>
                        <a:t>Expected </a:t>
                      </a:r>
                      <a:br>
                        <a:rPr lang="en-GB" sz="1200" b="0" baseline="0" dirty="0">
                          <a:solidFill>
                            <a:schemeClr val="tx1"/>
                          </a:solidFill>
                          <a:latin typeface="+mj-lt"/>
                        </a:rPr>
                      </a:br>
                      <a:r>
                        <a:rPr lang="en-GB" sz="1200" b="0" baseline="0" dirty="0">
                          <a:solidFill>
                            <a:schemeClr val="tx1"/>
                          </a:solidFill>
                          <a:latin typeface="+mj-lt"/>
                        </a:rPr>
                        <a:t>delivery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i="0" baseline="0" dirty="0">
                        <a:solidFill>
                          <a:schemeClr val="tx1"/>
                        </a:solidFill>
                        <a:latin typeface="+mj-lt"/>
                      </a:endParaRPr>
                    </a:p>
                  </a:txBody>
                  <a:tcPr vert="vert270"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99248554"/>
                  </a:ext>
                </a:extLst>
              </a:tr>
              <a:tr h="427677">
                <a:tc>
                  <a:txBody>
                    <a:bodyPr/>
                    <a:lstStyle/>
                    <a:p>
                      <a:pPr algn="ctr"/>
                      <a:r>
                        <a:rPr lang="en-GB" sz="1200" dirty="0">
                          <a:solidFill>
                            <a:schemeClr val="tx1"/>
                          </a:solidFill>
                          <a:latin typeface="+mn-lt"/>
                        </a:rPr>
                        <a:t>Current</a:t>
                      </a:r>
                    </a:p>
                  </a:txBody>
                  <a:tcPr anchor="ctr">
                    <a:lnL w="12700" cap="flat" cmpd="sng" algn="ctr">
                      <a:no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mn-lt"/>
                        </a:rPr>
                        <a:t>886,521</a:t>
                      </a:r>
                    </a:p>
                  </a:txBody>
                  <a:tcPr anchor="ctr">
                    <a:lnL w="12700" cap="flat" cmpd="sng" algn="ctr">
                      <a:no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mn-lt"/>
                        </a:rPr>
                        <a:t>518</a:t>
                      </a:r>
                      <a:r>
                        <a:rPr lang="en-GB" sz="1200" baseline="30000" dirty="0">
                          <a:solidFill>
                            <a:schemeClr val="tx1"/>
                          </a:solidFill>
                          <a:latin typeface="+mn-lt"/>
                        </a:rPr>
                        <a:t>2</a:t>
                      </a:r>
                    </a:p>
                  </a:txBody>
                  <a:tcPr anchor="ctr">
                    <a:lnL w="12700" cmpd="sng">
                      <a:noFill/>
                    </a:lnL>
                    <a:lnR w="12700" cmpd="sng">
                      <a:noFill/>
                    </a:lnR>
                    <a:lnT w="12700" cap="flat" cmpd="sng" algn="ctr">
                      <a:solidFill>
                        <a:schemeClr val="bg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mn-lt"/>
                        </a:rPr>
                        <a:t>84</a:t>
                      </a:r>
                    </a:p>
                  </a:txBody>
                  <a:tcPr anchor="ctr">
                    <a:lnL w="12700" cmpd="sng">
                      <a:noFill/>
                    </a:lnL>
                    <a:lnR w="12700" cmpd="sng">
                      <a:noFill/>
                    </a:lnR>
                    <a:lnT w="12700" cap="flat" cmpd="sng" algn="ctr">
                      <a:solidFill>
                        <a:schemeClr val="bg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mn-lt"/>
                        </a:rPr>
                        <a:t>6.4%</a:t>
                      </a:r>
                    </a:p>
                  </a:txBody>
                  <a:tcPr anchor="ctr">
                    <a:lnL w="12700" cmpd="sng">
                      <a:noFill/>
                    </a:lnL>
                    <a:lnR w="12700" cmpd="sng">
                      <a:noFill/>
                    </a:lnR>
                    <a:lnT w="12700" cap="flat" cmpd="sng" algn="ctr">
                      <a:solidFill>
                        <a:schemeClr val="bg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mn-lt"/>
                        </a:rPr>
                        <a:t>63%</a:t>
                      </a:r>
                    </a:p>
                  </a:txBody>
                  <a:tcPr anchor="ctr">
                    <a:lnL w="12700" cmpd="sng">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mn-lt"/>
                        </a:rPr>
                        <a:t>1-12 months</a:t>
                      </a:r>
                    </a:p>
                  </a:txBody>
                  <a:tcPr anchor="ctr">
                    <a:lnL w="12700" cmpd="sng">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2377603"/>
                  </a:ext>
                </a:extLst>
              </a:tr>
              <a:tr h="437202">
                <a:tc>
                  <a:txBody>
                    <a:bodyPr/>
                    <a:lstStyle/>
                    <a:p>
                      <a:pPr algn="ctr"/>
                      <a:r>
                        <a:rPr lang="en-GB" sz="1200" dirty="0">
                          <a:solidFill>
                            <a:schemeClr val="tx1"/>
                          </a:solidFill>
                          <a:latin typeface="+mn-lt"/>
                        </a:rPr>
                        <a:t>Near-term</a:t>
                      </a:r>
                      <a:br>
                        <a:rPr lang="en-GB" sz="1200" dirty="0">
                          <a:solidFill>
                            <a:schemeClr val="tx1"/>
                          </a:solidFill>
                          <a:latin typeface="+mn-lt"/>
                        </a:rPr>
                      </a:br>
                      <a:r>
                        <a:rPr lang="en-GB" sz="1200" dirty="0">
                          <a:solidFill>
                            <a:schemeClr val="tx1"/>
                          </a:solidFill>
                          <a:latin typeface="+mn-lt"/>
                        </a:rPr>
                        <a:t>pre-lets</a:t>
                      </a:r>
                      <a:r>
                        <a:rPr lang="en-GB" sz="1200" baseline="30000" dirty="0">
                          <a:solidFill>
                            <a:schemeClr val="tx1"/>
                          </a:solidFill>
                          <a:latin typeface="+mn-lt"/>
                        </a:rPr>
                        <a:t>1</a:t>
                      </a:r>
                    </a:p>
                  </a:txBody>
                  <a:tcPr anchor="ctr">
                    <a:lnL w="12700" cap="flat" cmpd="sng" algn="ctr">
                      <a:noFill/>
                      <a:prstDash val="solid"/>
                      <a:round/>
                      <a:headEnd type="none" w="med" len="med"/>
                      <a:tailEnd type="none" w="med" len="med"/>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mn-lt"/>
                        </a:rPr>
                        <a:t>457,680</a:t>
                      </a:r>
                    </a:p>
                  </a:txBody>
                  <a:tcPr anchor="ctr">
                    <a:lnL w="12700" cap="flat" cmpd="sng" algn="ctr">
                      <a:noFill/>
                      <a:prstDash val="solid"/>
                      <a:round/>
                      <a:headEnd type="none" w="med" len="med"/>
                      <a:tailEnd type="none" w="med" len="med"/>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mn-lt"/>
                        </a:rPr>
                        <a:t>390</a:t>
                      </a:r>
                    </a:p>
                  </a:txBody>
                  <a:tcPr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aseline="0" dirty="0">
                          <a:solidFill>
                            <a:schemeClr val="tx1"/>
                          </a:solidFill>
                          <a:latin typeface="+mn-lt"/>
                        </a:rPr>
                        <a:t>34</a:t>
                      </a:r>
                    </a:p>
                  </a:txBody>
                  <a:tcPr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mn-lt"/>
                        </a:rPr>
                        <a:t>6.0%</a:t>
                      </a:r>
                    </a:p>
                  </a:txBody>
                  <a:tcPr anchor="ctr">
                    <a:lnL w="12700" cmpd="sng">
                      <a:noFill/>
                    </a:lnL>
                    <a:lnR w="12700" cmpd="sng">
                      <a:noFill/>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mn-lt"/>
                        </a:rPr>
                        <a:t>85%</a:t>
                      </a:r>
                    </a:p>
                  </a:txBody>
                  <a:tcPr anchor="ctr">
                    <a:lnL w="12700" cmpd="sng">
                      <a:noFill/>
                    </a:lnL>
                    <a:lnR w="1270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mn-lt"/>
                        </a:rPr>
                        <a:t>12-18 months</a:t>
                      </a:r>
                    </a:p>
                  </a:txBody>
                  <a:tcPr anchor="ctr">
                    <a:lnL w="12700" cmpd="sng">
                      <a:noFill/>
                    </a:lnL>
                    <a:lnR w="1270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8544031"/>
                  </a:ext>
                </a:extLst>
              </a:tr>
              <a:tr h="408627">
                <a:tc>
                  <a:txBody>
                    <a:bodyPr/>
                    <a:lstStyle/>
                    <a:p>
                      <a:pPr marL="0" algn="ctr" defTabSz="914400" rtl="0" eaLnBrk="1" latinLnBrk="0" hangingPunct="1"/>
                      <a:r>
                        <a:rPr lang="en-GB" sz="1200" kern="1200" dirty="0">
                          <a:solidFill>
                            <a:schemeClr val="tx1"/>
                          </a:solidFill>
                          <a:latin typeface="+mn-lt"/>
                          <a:ea typeface="+mn-ea"/>
                          <a:cs typeface="+mn-cs"/>
                        </a:rPr>
                        <a:t>Future</a:t>
                      </a:r>
                      <a:r>
                        <a:rPr lang="en-GB" sz="1200" baseline="30000" dirty="0">
                          <a:solidFill>
                            <a:schemeClr val="tx1"/>
                          </a:solidFill>
                          <a:latin typeface="+mn-lt"/>
                        </a:rPr>
                        <a:t>1</a:t>
                      </a:r>
                      <a:endParaRPr lang="en-GB" sz="12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mpd="sng">
                      <a:noFill/>
                    </a:lnR>
                    <a:lnT w="635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1200" kern="1200" dirty="0">
                          <a:solidFill>
                            <a:schemeClr val="tx1"/>
                          </a:solidFill>
                          <a:latin typeface="+mn-lt"/>
                          <a:ea typeface="+mn-ea"/>
                          <a:cs typeface="+mn-cs"/>
                        </a:rPr>
                        <a:t>2.8m</a:t>
                      </a:r>
                    </a:p>
                  </a:txBody>
                  <a:tcPr anchor="ctr">
                    <a:lnL w="12700" cap="flat" cmpd="sng" algn="ctr">
                      <a:noFill/>
                      <a:prstDash val="solid"/>
                      <a:round/>
                      <a:headEnd type="none" w="med" len="med"/>
                      <a:tailEnd type="none" w="med" len="med"/>
                    </a:lnL>
                    <a:lnR w="12700" cmpd="sng">
                      <a:noFill/>
                    </a:lnR>
                    <a:lnT w="635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1200" kern="1200" dirty="0">
                          <a:solidFill>
                            <a:schemeClr val="tx1"/>
                          </a:solidFill>
                          <a:latin typeface="+mn-lt"/>
                          <a:ea typeface="+mn-ea"/>
                          <a:cs typeface="+mn-cs"/>
                        </a:rPr>
                        <a:t>2,080</a:t>
                      </a:r>
                    </a:p>
                  </a:txBody>
                  <a:tcPr anchor="ctr">
                    <a:lnL w="12700" cmpd="sng">
                      <a:noFill/>
                    </a:lnL>
                    <a:lnR w="12700" cmpd="sng">
                      <a:noFill/>
                    </a:lnR>
                    <a:lnT w="635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1200" kern="1200" dirty="0">
                          <a:solidFill>
                            <a:schemeClr val="tx1"/>
                          </a:solidFill>
                          <a:latin typeface="+mn-lt"/>
                          <a:ea typeface="+mn-ea"/>
                          <a:cs typeface="+mn-cs"/>
                        </a:rPr>
                        <a:t>216</a:t>
                      </a:r>
                    </a:p>
                  </a:txBody>
                  <a:tcPr anchor="ctr">
                    <a:lnL w="12700" cmpd="sng">
                      <a:noFill/>
                    </a:lnL>
                    <a:lnR w="12700" cmpd="sng">
                      <a:noFill/>
                    </a:lnR>
                    <a:lnT w="635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1200" kern="1200" dirty="0">
                          <a:solidFill>
                            <a:schemeClr val="tx1"/>
                          </a:solidFill>
                          <a:latin typeface="+mn-lt"/>
                          <a:ea typeface="+mn-ea"/>
                          <a:cs typeface="+mn-cs"/>
                        </a:rPr>
                        <a:t>6.4%</a:t>
                      </a:r>
                    </a:p>
                  </a:txBody>
                  <a:tcPr anchor="ctr">
                    <a:lnL w="12700" cmpd="sng">
                      <a:noFill/>
                    </a:lnL>
                    <a:lnR w="12700" cmpd="sng">
                      <a:noFill/>
                    </a:lnR>
                    <a:lnT w="635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1200" kern="1200" dirty="0">
                          <a:solidFill>
                            <a:schemeClr val="tx1"/>
                          </a:solidFill>
                          <a:latin typeface="+mn-lt"/>
                          <a:ea typeface="+mn-ea"/>
                          <a:cs typeface="+mn-cs"/>
                        </a:rPr>
                        <a:t>-</a:t>
                      </a:r>
                    </a:p>
                  </a:txBody>
                  <a:tcPr anchor="ctr">
                    <a:lnL w="12700" cmpd="sng">
                      <a:noFill/>
                    </a:lnL>
                    <a:lnR w="1270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1200" kern="1200" dirty="0">
                          <a:solidFill>
                            <a:schemeClr val="tx1"/>
                          </a:solidFill>
                          <a:latin typeface="+mn-lt"/>
                          <a:ea typeface="+mn-ea"/>
                          <a:cs typeface="+mn-cs"/>
                        </a:rPr>
                        <a:t>1-7 years</a:t>
                      </a:r>
                    </a:p>
                  </a:txBody>
                  <a:tcPr anchor="ctr">
                    <a:lnL w="12700" cmpd="sng">
                      <a:noFill/>
                    </a:lnL>
                    <a:lnR w="1270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5712205"/>
                  </a:ext>
                </a:extLst>
              </a:tr>
              <a:tr h="475302">
                <a:tc>
                  <a:txBody>
                    <a:bodyPr/>
                    <a:lstStyle/>
                    <a:p>
                      <a:pPr algn="ctr"/>
                      <a:r>
                        <a:rPr lang="en-GB" sz="1200" dirty="0">
                          <a:solidFill>
                            <a:schemeClr val="tx1"/>
                          </a:solidFill>
                          <a:latin typeface="+mn-lt"/>
                        </a:rPr>
                        <a:t>Total</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200" dirty="0">
                          <a:solidFill>
                            <a:schemeClr val="tx1"/>
                          </a:solidFill>
                          <a:latin typeface="+mn-lt"/>
                        </a:rPr>
                        <a:t>4.1m</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200" dirty="0">
                          <a:solidFill>
                            <a:schemeClr val="tx1"/>
                          </a:solidFill>
                          <a:latin typeface="+mn-lt"/>
                        </a:rPr>
                        <a:t>2,988</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200" dirty="0">
                          <a:solidFill>
                            <a:schemeClr val="tx1"/>
                          </a:solidFill>
                          <a:latin typeface="+mn-lt"/>
                        </a:rPr>
                        <a:t>334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200" dirty="0">
                          <a:solidFill>
                            <a:schemeClr val="tx1"/>
                          </a:solidFill>
                          <a:latin typeface="+mn-lt"/>
                        </a:rPr>
                        <a:t>6.4%</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200" dirty="0">
                          <a:solidFill>
                            <a:schemeClr val="tx1"/>
                          </a:solidFill>
                          <a:latin typeface="+mn-lt"/>
                        </a:rPr>
                        <a:t>-</a:t>
                      </a: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200" dirty="0">
                          <a:solidFill>
                            <a:schemeClr val="tx1"/>
                          </a:solidFill>
                          <a:latin typeface="+mn-lt"/>
                        </a:rPr>
                        <a:t>1-10 years</a:t>
                      </a: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678206652"/>
                  </a:ext>
                </a:extLst>
              </a:tr>
              <a:tr h="475302">
                <a:tc>
                  <a:txBody>
                    <a:bodyPr/>
                    <a:lstStyle/>
                    <a:p>
                      <a:pPr marL="0" algn="ctr" defTabSz="914400" rtl="0" eaLnBrk="1" latinLnBrk="0" hangingPunct="1"/>
                      <a:r>
                        <a:rPr lang="en-GB" sz="1200" kern="1200" dirty="0">
                          <a:solidFill>
                            <a:schemeClr val="tx1"/>
                          </a:solidFill>
                          <a:latin typeface="+mn-lt"/>
                          <a:ea typeface="+mn-ea"/>
                          <a:cs typeface="+mn-cs"/>
                        </a:rPr>
                        <a:t>Optioned land</a:t>
                      </a:r>
                      <a:r>
                        <a:rPr lang="en-GB" sz="1200" kern="1200" baseline="30000" dirty="0">
                          <a:solidFill>
                            <a:schemeClr val="tx1"/>
                          </a:solidFill>
                          <a:latin typeface="+mn-lt"/>
                          <a:ea typeface="+mn-ea"/>
                          <a:cs typeface="+mn-cs"/>
                        </a:rPr>
                        <a:t>4</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1200" kern="1200" dirty="0">
                          <a:solidFill>
                            <a:schemeClr val="tx1"/>
                          </a:solidFill>
                          <a:latin typeface="+mn-lt"/>
                          <a:ea typeface="+mn-ea"/>
                          <a:cs typeface="+mn-cs"/>
                        </a:rPr>
                        <a:t>c1.7m</a:t>
                      </a: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GB" sz="1200" kern="1200" dirty="0">
                        <a:solidFill>
                          <a:schemeClr val="tx1"/>
                        </a:solidFill>
                        <a:highlight>
                          <a:srgbClr val="FFFF00"/>
                        </a:highlight>
                        <a:latin typeface="+mn-lt"/>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1200" kern="1200" dirty="0">
                          <a:solidFill>
                            <a:schemeClr val="tx1"/>
                          </a:solidFill>
                          <a:latin typeface="+mn-lt"/>
                          <a:ea typeface="+mn-ea"/>
                          <a:cs typeface="+mn-cs"/>
                        </a:rPr>
                        <a:t>c170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GB" sz="1200" kern="1200" dirty="0">
                        <a:solidFill>
                          <a:schemeClr val="tx1"/>
                        </a:solidFill>
                        <a:latin typeface="+mn-lt"/>
                        <a:ea typeface="+mn-ea"/>
                        <a:cs typeface="+mn-cs"/>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1200" kern="1200" dirty="0">
                          <a:solidFill>
                            <a:schemeClr val="tx1"/>
                          </a:solidFill>
                          <a:latin typeface="+mn-lt"/>
                          <a:ea typeface="+mn-ea"/>
                          <a:cs typeface="+mn-cs"/>
                        </a:rPr>
                        <a:t>-</a:t>
                      </a: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GB" sz="1200" kern="1200" dirty="0">
                          <a:solidFill>
                            <a:schemeClr val="tx1"/>
                          </a:solidFill>
                          <a:latin typeface="+mn-lt"/>
                          <a:ea typeface="+mn-ea"/>
                          <a:cs typeface="+mn-cs"/>
                        </a:rPr>
                        <a:t>1-10 years</a:t>
                      </a: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1814058"/>
                  </a:ext>
                </a:extLst>
              </a:tr>
            </a:tbl>
          </a:graphicData>
        </a:graphic>
      </p:graphicFrame>
      <p:graphicFrame>
        <p:nvGraphicFramePr>
          <p:cNvPr id="26" name="Chart 25">
            <a:extLst>
              <a:ext uri="{FF2B5EF4-FFF2-40B4-BE49-F238E27FC236}">
                <a16:creationId xmlns:a16="http://schemas.microsoft.com/office/drawing/2014/main" id="{8363D14C-E473-FC41-A809-B1F4D22E2DC2}"/>
              </a:ext>
            </a:extLst>
          </p:cNvPr>
          <p:cNvGraphicFramePr/>
          <p:nvPr>
            <p:extLst>
              <p:ext uri="{D42A27DB-BD31-4B8C-83A1-F6EECF244321}">
                <p14:modId xmlns:p14="http://schemas.microsoft.com/office/powerpoint/2010/main" val="1147721251"/>
              </p:ext>
            </p:extLst>
          </p:nvPr>
        </p:nvGraphicFramePr>
        <p:xfrm>
          <a:off x="6176021" y="5296829"/>
          <a:ext cx="6655724" cy="11751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26">
            <a:extLst>
              <a:ext uri="{FF2B5EF4-FFF2-40B4-BE49-F238E27FC236}">
                <a16:creationId xmlns:a16="http://schemas.microsoft.com/office/drawing/2014/main" id="{99A97677-B43E-5148-87AD-DE125CEAB1C5}"/>
              </a:ext>
            </a:extLst>
          </p:cNvPr>
          <p:cNvGraphicFramePr/>
          <p:nvPr>
            <p:extLst>
              <p:ext uri="{D42A27DB-BD31-4B8C-83A1-F6EECF244321}">
                <p14:modId xmlns:p14="http://schemas.microsoft.com/office/powerpoint/2010/main" val="2094915190"/>
              </p:ext>
            </p:extLst>
          </p:nvPr>
        </p:nvGraphicFramePr>
        <p:xfrm>
          <a:off x="331505" y="5258432"/>
          <a:ext cx="6655724" cy="1214309"/>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a:extLst>
              <a:ext uri="{FF2B5EF4-FFF2-40B4-BE49-F238E27FC236}">
                <a16:creationId xmlns:a16="http://schemas.microsoft.com/office/drawing/2014/main" id="{076B86B1-63E4-8042-AAA8-75D756989527}"/>
              </a:ext>
            </a:extLst>
          </p:cNvPr>
          <p:cNvSpPr txBox="1"/>
          <p:nvPr/>
        </p:nvSpPr>
        <p:spPr>
          <a:xfrm>
            <a:off x="585272" y="5790007"/>
            <a:ext cx="956993"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Delta BQ Book"/>
                <a:ea typeface="+mn-ea"/>
                <a:cs typeface="+mn-cs"/>
              </a:rPr>
              <a:t>Big box (52%)</a:t>
            </a:r>
          </a:p>
        </p:txBody>
      </p:sp>
      <p:sp>
        <p:nvSpPr>
          <p:cNvPr id="24" name="TextBox 23">
            <a:extLst>
              <a:ext uri="{FF2B5EF4-FFF2-40B4-BE49-F238E27FC236}">
                <a16:creationId xmlns:a16="http://schemas.microsoft.com/office/drawing/2014/main" id="{34251E5F-E556-DF43-8DEB-5BB94231E5E4}"/>
              </a:ext>
            </a:extLst>
          </p:cNvPr>
          <p:cNvSpPr txBox="1"/>
          <p:nvPr/>
        </p:nvSpPr>
        <p:spPr>
          <a:xfrm>
            <a:off x="4762640" y="5780116"/>
            <a:ext cx="864019"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Delta BQ Book"/>
                <a:ea typeface="+mn-ea"/>
                <a:cs typeface="+mn-cs"/>
              </a:rPr>
              <a:t>Urban (</a:t>
            </a:r>
            <a:r>
              <a:rPr lang="en-GB" sz="1200" dirty="0">
                <a:solidFill>
                  <a:srgbClr val="FFFFFF"/>
                </a:solidFill>
                <a:latin typeface="Delta BQ Book"/>
              </a:rPr>
              <a:t>46</a:t>
            </a:r>
            <a:r>
              <a:rPr kumimoji="0" lang="en-GB" sz="1200" b="0" i="0" u="none" strike="noStrike" kern="1200" cap="none" spc="0" normalizeH="0" baseline="0" noProof="0" dirty="0">
                <a:ln>
                  <a:noFill/>
                </a:ln>
                <a:solidFill>
                  <a:srgbClr val="FFFFFF"/>
                </a:solidFill>
                <a:effectLst/>
                <a:uLnTx/>
                <a:uFillTx/>
                <a:latin typeface="Delta BQ Book"/>
                <a:ea typeface="+mn-ea"/>
                <a:cs typeface="+mn-cs"/>
              </a:rPr>
              <a:t>%)</a:t>
            </a:r>
          </a:p>
        </p:txBody>
      </p:sp>
      <p:sp>
        <p:nvSpPr>
          <p:cNvPr id="25" name="TextBox 24">
            <a:extLst>
              <a:ext uri="{FF2B5EF4-FFF2-40B4-BE49-F238E27FC236}">
                <a16:creationId xmlns:a16="http://schemas.microsoft.com/office/drawing/2014/main" id="{FFA0FFD4-D0F5-5F44-BEF6-A22BAAB456AF}"/>
              </a:ext>
            </a:extLst>
          </p:cNvPr>
          <p:cNvSpPr txBox="1"/>
          <p:nvPr/>
        </p:nvSpPr>
        <p:spPr>
          <a:xfrm flipH="1">
            <a:off x="4761274" y="5436316"/>
            <a:ext cx="2066477" cy="199222"/>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Delta BQ Book"/>
                <a:ea typeface="+mn-ea"/>
                <a:cs typeface="+mn-cs"/>
              </a:rPr>
              <a:t>Other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800" b="0" i="0" u="none" strike="noStrike" kern="1200" cap="none" spc="0" normalizeH="0" baseline="0" noProof="0" dirty="0">
                <a:ln>
                  <a:noFill/>
                </a:ln>
                <a:effectLst/>
                <a:uLnTx/>
                <a:uFillTx/>
                <a:latin typeface="Delta BQ Book"/>
                <a:ea typeface="+mn-ea"/>
                <a:cs typeface="+mn-cs"/>
              </a:rPr>
              <a:t>(2%)</a:t>
            </a:r>
          </a:p>
        </p:txBody>
      </p:sp>
      <p:sp>
        <p:nvSpPr>
          <p:cNvPr id="28" name="TextBox 27">
            <a:extLst>
              <a:ext uri="{FF2B5EF4-FFF2-40B4-BE49-F238E27FC236}">
                <a16:creationId xmlns:a16="http://schemas.microsoft.com/office/drawing/2014/main" id="{470BAC1B-AA66-204A-9F8A-836226CAFD4A}"/>
              </a:ext>
            </a:extLst>
          </p:cNvPr>
          <p:cNvSpPr txBox="1"/>
          <p:nvPr/>
        </p:nvSpPr>
        <p:spPr>
          <a:xfrm>
            <a:off x="6410726" y="5790007"/>
            <a:ext cx="662104"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Delta BQ Book"/>
                <a:ea typeface="+mn-ea"/>
                <a:cs typeface="+mn-cs"/>
              </a:rPr>
              <a:t>UK (66%)</a:t>
            </a:r>
          </a:p>
        </p:txBody>
      </p:sp>
      <p:sp>
        <p:nvSpPr>
          <p:cNvPr id="29" name="TextBox 28">
            <a:extLst>
              <a:ext uri="{FF2B5EF4-FFF2-40B4-BE49-F238E27FC236}">
                <a16:creationId xmlns:a16="http://schemas.microsoft.com/office/drawing/2014/main" id="{0866B1AB-9503-AA4F-A768-FA62728BF3F5}"/>
              </a:ext>
            </a:extLst>
          </p:cNvPr>
          <p:cNvSpPr txBox="1"/>
          <p:nvPr/>
        </p:nvSpPr>
        <p:spPr>
          <a:xfrm>
            <a:off x="9980837" y="5790007"/>
            <a:ext cx="174978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Delta BQ Book"/>
                <a:ea typeface="+mn-ea"/>
                <a:cs typeface="+mn-cs"/>
              </a:rPr>
              <a:t>Continental Europe (34%)</a:t>
            </a:r>
          </a:p>
        </p:txBody>
      </p:sp>
      <p:sp>
        <p:nvSpPr>
          <p:cNvPr id="30" name="Text Box 52">
            <a:extLst>
              <a:ext uri="{FF2B5EF4-FFF2-40B4-BE49-F238E27FC236}">
                <a16:creationId xmlns:a16="http://schemas.microsoft.com/office/drawing/2014/main" id="{A4C38692-3345-4940-9978-4849A45528D4}"/>
              </a:ext>
            </a:extLst>
          </p:cNvPr>
          <p:cNvSpPr txBox="1">
            <a:spLocks noChangeArrowheads="1"/>
          </p:cNvSpPr>
          <p:nvPr/>
        </p:nvSpPr>
        <p:spPr bwMode="auto">
          <a:xfrm>
            <a:off x="1593512" y="6243340"/>
            <a:ext cx="9360238" cy="3693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6D6E71"/>
                </a:solidFill>
                <a:effectLst/>
                <a:uLnTx/>
                <a:uFillTx/>
                <a:latin typeface="Delta BQ Book"/>
                <a:ea typeface="+mn-ea"/>
                <a:cs typeface="+mn-cs"/>
              </a:rPr>
              <a:t>1 Future development pipeline in the 2022 Half Year Property Analysis Report.  |  2 Total development cost of £1,313m including opening land value and capex already incurred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6D6E71"/>
                </a:solidFill>
                <a:effectLst/>
                <a:uLnTx/>
                <a:uFillTx/>
                <a:latin typeface="Delta BQ Book"/>
                <a:ea typeface="+mn-ea"/>
                <a:cs typeface="+mn-cs"/>
              </a:rPr>
              <a:t>3 Estimated average yield on total development cost | 4 Land secured by way of options or conditional on contract |  5 Excludes optioned land</a:t>
            </a:r>
          </a:p>
        </p:txBody>
      </p:sp>
      <p:sp>
        <p:nvSpPr>
          <p:cNvPr id="31" name="TextBox 30">
            <a:extLst>
              <a:ext uri="{FF2B5EF4-FFF2-40B4-BE49-F238E27FC236}">
                <a16:creationId xmlns:a16="http://schemas.microsoft.com/office/drawing/2014/main" id="{F10BD413-9C19-744A-BEF7-B0417BF2E5C9}"/>
              </a:ext>
            </a:extLst>
          </p:cNvPr>
          <p:cNvSpPr txBox="1"/>
          <p:nvPr/>
        </p:nvSpPr>
        <p:spPr>
          <a:xfrm>
            <a:off x="6200960" y="5181309"/>
            <a:ext cx="4423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Delta BQ Book"/>
                <a:ea typeface="+mn-ea"/>
                <a:cs typeface="+mn-cs"/>
              </a:rPr>
              <a:t>Potential annualised gross rent from current, near-term and future pipeline</a:t>
            </a:r>
            <a:r>
              <a:rPr kumimoji="0" lang="en-GB" sz="1200" b="0" i="0" u="none" strike="noStrike" kern="1200" cap="none" spc="0" normalizeH="0" baseline="30000" noProof="0" dirty="0">
                <a:ln>
                  <a:noFill/>
                </a:ln>
                <a:solidFill>
                  <a:srgbClr val="000000"/>
                </a:solidFill>
                <a:effectLst/>
                <a:uLnTx/>
                <a:uFillTx/>
                <a:latin typeface="Delta BQ Book"/>
                <a:ea typeface="+mn-ea"/>
                <a:cs typeface="+mn-cs"/>
              </a:rPr>
              <a:t>5</a:t>
            </a:r>
            <a:r>
              <a:rPr kumimoji="0" lang="en-GB" sz="1200" b="0" i="0" u="none" strike="noStrike" kern="1200" cap="none" spc="0" normalizeH="0" baseline="0" noProof="0" dirty="0">
                <a:ln>
                  <a:noFill/>
                </a:ln>
                <a:solidFill>
                  <a:srgbClr val="000000"/>
                </a:solidFill>
                <a:effectLst/>
                <a:uLnTx/>
                <a:uFillTx/>
                <a:latin typeface="Delta BQ Book"/>
                <a:ea typeface="+mn-ea"/>
                <a:cs typeface="+mn-cs"/>
              </a:rPr>
              <a:t>, by region </a:t>
            </a:r>
            <a:r>
              <a:rPr kumimoji="0" lang="en-GB" sz="900" b="0" i="0" u="none" strike="noStrike" kern="1200" cap="none" spc="0" normalizeH="0" baseline="0" noProof="0" dirty="0">
                <a:ln>
                  <a:noFill/>
                </a:ln>
                <a:solidFill>
                  <a:srgbClr val="000000"/>
                </a:solidFill>
                <a:effectLst/>
                <a:uLnTx/>
                <a:uFillTx/>
                <a:latin typeface="Delta BQ Book"/>
                <a:ea typeface="+mn-ea"/>
                <a:cs typeface="+mn-cs"/>
              </a:rPr>
              <a:t>(£334 million at 30 June 2022)</a:t>
            </a:r>
          </a:p>
        </p:txBody>
      </p:sp>
      <p:sp>
        <p:nvSpPr>
          <p:cNvPr id="32" name="TextBox 31">
            <a:extLst>
              <a:ext uri="{FF2B5EF4-FFF2-40B4-BE49-F238E27FC236}">
                <a16:creationId xmlns:a16="http://schemas.microsoft.com/office/drawing/2014/main" id="{D2B4ECEF-3DDA-1745-BB06-485275DCF89F}"/>
              </a:ext>
            </a:extLst>
          </p:cNvPr>
          <p:cNvSpPr txBox="1"/>
          <p:nvPr/>
        </p:nvSpPr>
        <p:spPr>
          <a:xfrm>
            <a:off x="405849" y="5181309"/>
            <a:ext cx="4355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Delta BQ Book"/>
                <a:ea typeface="+mn-ea"/>
                <a:cs typeface="+mn-cs"/>
              </a:rPr>
              <a:t>Potential annualised gross rent from current, near-term and future pipeline</a:t>
            </a:r>
            <a:r>
              <a:rPr kumimoji="0" lang="en-GB" sz="1200" b="0" i="0" u="none" strike="noStrike" kern="1200" cap="none" spc="0" normalizeH="0" baseline="30000" noProof="0" dirty="0">
                <a:ln>
                  <a:noFill/>
                </a:ln>
                <a:solidFill>
                  <a:srgbClr val="000000"/>
                </a:solidFill>
                <a:effectLst/>
                <a:uLnTx/>
                <a:uFillTx/>
                <a:latin typeface="Delta BQ Book"/>
                <a:ea typeface="+mn-ea"/>
                <a:cs typeface="+mn-cs"/>
              </a:rPr>
              <a:t>5</a:t>
            </a:r>
            <a:r>
              <a:rPr kumimoji="0" lang="en-GB" sz="1200" b="0" i="0" u="none" strike="noStrike" kern="1200" cap="none" spc="0" normalizeH="0" baseline="0" noProof="0" dirty="0">
                <a:ln>
                  <a:noFill/>
                </a:ln>
                <a:solidFill>
                  <a:srgbClr val="000000"/>
                </a:solidFill>
                <a:effectLst/>
                <a:uLnTx/>
                <a:uFillTx/>
                <a:latin typeface="Delta BQ Book"/>
                <a:ea typeface="+mn-ea"/>
                <a:cs typeface="+mn-cs"/>
              </a:rPr>
              <a:t>, by asset type </a:t>
            </a:r>
            <a:r>
              <a:rPr kumimoji="0" lang="en-GB" sz="900" b="0" i="0" u="none" strike="noStrike" kern="1200" cap="none" spc="0" normalizeH="0" baseline="0" noProof="0" dirty="0">
                <a:ln>
                  <a:noFill/>
                </a:ln>
                <a:solidFill>
                  <a:srgbClr val="000000"/>
                </a:solidFill>
                <a:effectLst/>
                <a:uLnTx/>
                <a:uFillTx/>
                <a:latin typeface="Delta BQ Book"/>
                <a:ea typeface="+mn-ea"/>
                <a:cs typeface="+mn-cs"/>
              </a:rPr>
              <a:t>(£334 million at 30 June 2022)</a:t>
            </a:r>
          </a:p>
        </p:txBody>
      </p:sp>
      <p:sp>
        <p:nvSpPr>
          <p:cNvPr id="18" name="Text Placeholder 5">
            <a:extLst>
              <a:ext uri="{FF2B5EF4-FFF2-40B4-BE49-F238E27FC236}">
                <a16:creationId xmlns:a16="http://schemas.microsoft.com/office/drawing/2014/main" id="{AB566A79-B351-4E7A-99D2-35AEEBEC8D3D}"/>
              </a:ext>
            </a:extLst>
          </p:cNvPr>
          <p:cNvSpPr txBox="1">
            <a:spLocks/>
          </p:cNvSpPr>
          <p:nvPr/>
        </p:nvSpPr>
        <p:spPr>
          <a:xfrm>
            <a:off x="479425" y="1376363"/>
            <a:ext cx="2563033" cy="306556"/>
          </a:xfrm>
          <a:prstGeom prst="rect">
            <a:avLst/>
          </a:prstGeom>
          <a:solidFill>
            <a:schemeClr val="bg2"/>
          </a:solidFill>
          <a:ln>
            <a:noFill/>
          </a:ln>
        </p:spPr>
        <p:txBody>
          <a:bodyPr vert="horz" lIns="72000" tIns="0" rIns="0" bIns="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None/>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100" b="0" i="0" u="none" strike="noStrike" kern="1200" cap="none" spc="0" normalizeH="0" baseline="0" noProof="0" dirty="0">
                <a:ln>
                  <a:noFill/>
                </a:ln>
                <a:solidFill>
                  <a:srgbClr val="FFFFFF"/>
                </a:solidFill>
                <a:effectLst/>
                <a:uLnTx/>
                <a:uFillTx/>
                <a:latin typeface="Delta BQ Book"/>
                <a:ea typeface="+mn-ea"/>
                <a:cs typeface="+mn-cs"/>
              </a:rPr>
              <a:t>SEGRO land bank (30 June 2022)</a:t>
            </a:r>
          </a:p>
        </p:txBody>
      </p:sp>
      <p:sp>
        <p:nvSpPr>
          <p:cNvPr id="17" name="Slide Number Placeholder 2">
            <a:extLst>
              <a:ext uri="{FF2B5EF4-FFF2-40B4-BE49-F238E27FC236}">
                <a16:creationId xmlns:a16="http://schemas.microsoft.com/office/drawing/2014/main" id="{E02C1154-4B80-405D-8C1E-A84182B8B28F}"/>
              </a:ext>
            </a:extLst>
          </p:cNvPr>
          <p:cNvSpPr txBox="1">
            <a:spLocks/>
          </p:cNvSpPr>
          <p:nvPr/>
        </p:nvSpPr>
        <p:spPr>
          <a:xfrm>
            <a:off x="10903669" y="6308725"/>
            <a:ext cx="809411" cy="215900"/>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100" b="0" i="0" u="none" strike="noStrike" kern="1200" cap="none" spc="0" normalizeH="0" baseline="0" noProof="0" dirty="0">
              <a:ln>
                <a:noFill/>
              </a:ln>
              <a:solidFill>
                <a:srgbClr val="000000">
                  <a:tint val="75000"/>
                </a:srgbClr>
              </a:solidFill>
              <a:effectLst/>
              <a:uLnTx/>
              <a:uFillTx/>
              <a:latin typeface="Delta BQ Book"/>
              <a:ea typeface="+mn-ea"/>
              <a:cs typeface="+mn-cs"/>
            </a:endParaRPr>
          </a:p>
        </p:txBody>
      </p:sp>
    </p:spTree>
    <p:extLst>
      <p:ext uri="{BB962C8B-B14F-4D97-AF65-F5344CB8AC3E}">
        <p14:creationId xmlns:p14="http://schemas.microsoft.com/office/powerpoint/2010/main" val="1582496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42F326D-E7E7-9941-B830-EF6D08B5691E}"/>
              </a:ext>
            </a:extLst>
          </p:cNvPr>
          <p:cNvSpPr/>
          <p:nvPr/>
        </p:nvSpPr>
        <p:spPr>
          <a:xfrm>
            <a:off x="836093" y="1889594"/>
            <a:ext cx="1022466" cy="41694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Delta BQ Book"/>
              <a:ea typeface="+mn-ea"/>
              <a:cs typeface="+mn-cs"/>
            </a:endParaRPr>
          </a:p>
        </p:txBody>
      </p:sp>
      <p:sp>
        <p:nvSpPr>
          <p:cNvPr id="16" name="Rectangle 15">
            <a:extLst>
              <a:ext uri="{FF2B5EF4-FFF2-40B4-BE49-F238E27FC236}">
                <a16:creationId xmlns:a16="http://schemas.microsoft.com/office/drawing/2014/main" id="{CC5F5855-E1B0-EC4B-9DCF-6D8197930AD9}"/>
              </a:ext>
            </a:extLst>
          </p:cNvPr>
          <p:cNvSpPr/>
          <p:nvPr/>
        </p:nvSpPr>
        <p:spPr>
          <a:xfrm>
            <a:off x="1971208" y="1893457"/>
            <a:ext cx="5889320" cy="41694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Delta BQ Book"/>
              <a:ea typeface="+mn-ea"/>
              <a:cs typeface="+mn-cs"/>
            </a:endParaRPr>
          </a:p>
        </p:txBody>
      </p:sp>
      <p:sp>
        <p:nvSpPr>
          <p:cNvPr id="17" name="Rectangle 16">
            <a:extLst>
              <a:ext uri="{FF2B5EF4-FFF2-40B4-BE49-F238E27FC236}">
                <a16:creationId xmlns:a16="http://schemas.microsoft.com/office/drawing/2014/main" id="{1A1198EC-BC05-4544-9EE5-F681EBA1AD53}"/>
              </a:ext>
            </a:extLst>
          </p:cNvPr>
          <p:cNvSpPr/>
          <p:nvPr/>
        </p:nvSpPr>
        <p:spPr>
          <a:xfrm>
            <a:off x="7945426" y="1889594"/>
            <a:ext cx="3475688" cy="41694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Delta BQ Book"/>
              <a:ea typeface="+mn-ea"/>
              <a:cs typeface="+mn-cs"/>
            </a:endParaRPr>
          </a:p>
        </p:txBody>
      </p:sp>
      <p:graphicFrame>
        <p:nvGraphicFramePr>
          <p:cNvPr id="11" name="Content Placeholder 4">
            <a:extLst>
              <a:ext uri="{FF2B5EF4-FFF2-40B4-BE49-F238E27FC236}">
                <a16:creationId xmlns:a16="http://schemas.microsoft.com/office/drawing/2014/main" id="{53D44357-0FDB-FB43-A085-0F6B2F0D56D7}"/>
              </a:ext>
            </a:extLst>
          </p:cNvPr>
          <p:cNvGraphicFramePr>
            <a:graphicFrameLocks noChangeAspect="1"/>
          </p:cNvGraphicFramePr>
          <p:nvPr>
            <p:extLst>
              <p:ext uri="{D42A27DB-BD31-4B8C-83A1-F6EECF244321}">
                <p14:modId xmlns:p14="http://schemas.microsoft.com/office/powerpoint/2010/main" val="3285294249"/>
              </p:ext>
            </p:extLst>
          </p:nvPr>
        </p:nvGraphicFramePr>
        <p:xfrm>
          <a:off x="429486" y="1580573"/>
          <a:ext cx="11346873" cy="39243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8DD31E62-1CF2-4818-8802-2184047B8E31}"/>
              </a:ext>
            </a:extLst>
          </p:cNvPr>
          <p:cNvSpPr>
            <a:spLocks noGrp="1"/>
          </p:cNvSpPr>
          <p:nvPr>
            <p:ph type="title"/>
          </p:nvPr>
        </p:nvSpPr>
        <p:spPr/>
        <p:txBody>
          <a:bodyPr/>
          <a:lstStyle/>
          <a:p>
            <a:r>
              <a:rPr lang="en-US" dirty="0"/>
              <a:t>POTENTIAL &gt;£1.2 BILLION RENTAL INCOME</a:t>
            </a:r>
            <a:endParaRPr lang="en-GB" dirty="0"/>
          </a:p>
        </p:txBody>
      </p:sp>
      <p:sp>
        <p:nvSpPr>
          <p:cNvPr id="4" name="Slide Number Placeholder 3">
            <a:extLst>
              <a:ext uri="{FF2B5EF4-FFF2-40B4-BE49-F238E27FC236}">
                <a16:creationId xmlns:a16="http://schemas.microsoft.com/office/drawing/2014/main" id="{B1CA5E20-1D91-4D10-89CA-5F0393AF07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graphicFrame>
        <p:nvGraphicFramePr>
          <p:cNvPr id="13" name="Table 12">
            <a:extLst>
              <a:ext uri="{FF2B5EF4-FFF2-40B4-BE49-F238E27FC236}">
                <a16:creationId xmlns:a16="http://schemas.microsoft.com/office/drawing/2014/main" id="{AC0028DB-D342-B643-B25A-67DCB05E9D7B}"/>
              </a:ext>
            </a:extLst>
          </p:cNvPr>
          <p:cNvGraphicFramePr>
            <a:graphicFrameLocks noGrp="1"/>
          </p:cNvGraphicFramePr>
          <p:nvPr>
            <p:extLst>
              <p:ext uri="{D42A27DB-BD31-4B8C-83A1-F6EECF244321}">
                <p14:modId xmlns:p14="http://schemas.microsoft.com/office/powerpoint/2010/main" val="3127159925"/>
              </p:ext>
            </p:extLst>
          </p:nvPr>
        </p:nvGraphicFramePr>
        <p:xfrm>
          <a:off x="720434" y="5521835"/>
          <a:ext cx="10806543" cy="457200"/>
        </p:xfrm>
        <a:graphic>
          <a:graphicData uri="http://schemas.openxmlformats.org/drawingml/2006/table">
            <a:tbl>
              <a:tblPr firstRow="1" bandRow="1"/>
              <a:tblGrid>
                <a:gridCol w="1200727">
                  <a:extLst>
                    <a:ext uri="{9D8B030D-6E8A-4147-A177-3AD203B41FA5}">
                      <a16:colId xmlns:a16="http://schemas.microsoft.com/office/drawing/2014/main" val="20000"/>
                    </a:ext>
                  </a:extLst>
                </a:gridCol>
                <a:gridCol w="1200727">
                  <a:extLst>
                    <a:ext uri="{9D8B030D-6E8A-4147-A177-3AD203B41FA5}">
                      <a16:colId xmlns:a16="http://schemas.microsoft.com/office/drawing/2014/main" val="20001"/>
                    </a:ext>
                  </a:extLst>
                </a:gridCol>
                <a:gridCol w="1200727">
                  <a:extLst>
                    <a:ext uri="{9D8B030D-6E8A-4147-A177-3AD203B41FA5}">
                      <a16:colId xmlns:a16="http://schemas.microsoft.com/office/drawing/2014/main" val="20002"/>
                    </a:ext>
                  </a:extLst>
                </a:gridCol>
                <a:gridCol w="1200727">
                  <a:extLst>
                    <a:ext uri="{9D8B030D-6E8A-4147-A177-3AD203B41FA5}">
                      <a16:colId xmlns:a16="http://schemas.microsoft.com/office/drawing/2014/main" val="20003"/>
                    </a:ext>
                  </a:extLst>
                </a:gridCol>
                <a:gridCol w="1200727">
                  <a:extLst>
                    <a:ext uri="{9D8B030D-6E8A-4147-A177-3AD203B41FA5}">
                      <a16:colId xmlns:a16="http://schemas.microsoft.com/office/drawing/2014/main" val="20004"/>
                    </a:ext>
                  </a:extLst>
                </a:gridCol>
                <a:gridCol w="1200727">
                  <a:extLst>
                    <a:ext uri="{9D8B030D-6E8A-4147-A177-3AD203B41FA5}">
                      <a16:colId xmlns:a16="http://schemas.microsoft.com/office/drawing/2014/main" val="1559992771"/>
                    </a:ext>
                  </a:extLst>
                </a:gridCol>
                <a:gridCol w="1200727">
                  <a:extLst>
                    <a:ext uri="{9D8B030D-6E8A-4147-A177-3AD203B41FA5}">
                      <a16:colId xmlns:a16="http://schemas.microsoft.com/office/drawing/2014/main" val="20005"/>
                    </a:ext>
                  </a:extLst>
                </a:gridCol>
                <a:gridCol w="1200727">
                  <a:extLst>
                    <a:ext uri="{9D8B030D-6E8A-4147-A177-3AD203B41FA5}">
                      <a16:colId xmlns:a16="http://schemas.microsoft.com/office/drawing/2014/main" val="20006"/>
                    </a:ext>
                  </a:extLst>
                </a:gridCol>
                <a:gridCol w="1200727">
                  <a:extLst>
                    <a:ext uri="{9D8B030D-6E8A-4147-A177-3AD203B41FA5}">
                      <a16:colId xmlns:a16="http://schemas.microsoft.com/office/drawing/2014/main" val="20007"/>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000" b="0" i="0" dirty="0">
                          <a:solidFill>
                            <a:schemeClr val="tx2"/>
                          </a:solidFill>
                          <a:latin typeface="Delta BQ Light" panose="02000503040000020003" pitchFamily="2" charset="0"/>
                        </a:rPr>
                        <a:t>Passing</a:t>
                      </a:r>
                      <a:r>
                        <a:rPr lang="en-GB" sz="1000" b="0" i="0" baseline="0" dirty="0">
                          <a:solidFill>
                            <a:schemeClr val="tx2"/>
                          </a:solidFill>
                          <a:latin typeface="Delta BQ Light" panose="02000503040000020003" pitchFamily="2" charset="0"/>
                        </a:rPr>
                        <a:t> rent at</a:t>
                      </a:r>
                      <a:br>
                        <a:rPr lang="en-GB" sz="1000" b="0" i="0" baseline="0" dirty="0">
                          <a:solidFill>
                            <a:schemeClr val="tx2"/>
                          </a:solidFill>
                          <a:latin typeface="Delta BQ Light" panose="02000503040000020003" pitchFamily="2" charset="0"/>
                        </a:rPr>
                      </a:br>
                      <a:r>
                        <a:rPr lang="en-GB" sz="1000" b="0" i="0" dirty="0">
                          <a:solidFill>
                            <a:schemeClr val="tx2"/>
                          </a:solidFill>
                          <a:latin typeface="Delta BQ Light" panose="02000503040000020003" pitchFamily="2" charset="0"/>
                        </a:rPr>
                        <a:t>30 June 22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000" b="0" i="0" dirty="0">
                          <a:solidFill>
                            <a:schemeClr val="tx2"/>
                          </a:solidFill>
                          <a:latin typeface="Delta BQ Light" panose="02000503040000020003" pitchFamily="2" charset="0"/>
                        </a:rPr>
                        <a:t>Rent in </a:t>
                      </a:r>
                      <a:br>
                        <a:rPr lang="en-GB" sz="1000" b="0" i="0" dirty="0">
                          <a:solidFill>
                            <a:schemeClr val="tx2"/>
                          </a:solidFill>
                          <a:latin typeface="Delta BQ Light" panose="02000503040000020003" pitchFamily="2" charset="0"/>
                        </a:rPr>
                      </a:br>
                      <a:r>
                        <a:rPr lang="en-GB" sz="1000" b="0" i="0" dirty="0">
                          <a:solidFill>
                            <a:schemeClr val="tx2"/>
                          </a:solidFill>
                          <a:latin typeface="Delta BQ Light" panose="02000503040000020003" pitchFamily="2" charset="0"/>
                        </a:rPr>
                        <a:t>rent-free</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000" b="0" i="0" dirty="0">
                          <a:solidFill>
                            <a:schemeClr val="tx2"/>
                          </a:solidFill>
                          <a:latin typeface="Delta BQ Light" panose="02000503040000020003" pitchFamily="2" charset="0"/>
                        </a:rPr>
                        <a:t>Reversion (£113m) and </a:t>
                      </a:r>
                    </a:p>
                    <a:p>
                      <a:pPr algn="ctr"/>
                      <a:r>
                        <a:rPr lang="en-GB" sz="1000" b="0" i="0" dirty="0">
                          <a:solidFill>
                            <a:schemeClr val="tx2"/>
                          </a:solidFill>
                          <a:latin typeface="Delta BQ Light" panose="02000503040000020003" pitchFamily="2" charset="0"/>
                        </a:rPr>
                        <a:t>vacant space (£26m)</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000" b="0" i="0" dirty="0">
                          <a:solidFill>
                            <a:schemeClr val="tx2"/>
                          </a:solidFill>
                          <a:latin typeface="Delta BQ Light" panose="02000503040000020003" pitchFamily="2" charset="0"/>
                        </a:rPr>
                        <a:t>Current development</a:t>
                      </a:r>
                      <a:br>
                        <a:rPr lang="en-GB" sz="1000" b="0" i="0" dirty="0">
                          <a:solidFill>
                            <a:schemeClr val="tx2"/>
                          </a:solidFill>
                          <a:latin typeface="Delta BQ Light" panose="02000503040000020003" pitchFamily="2" charset="0"/>
                        </a:rPr>
                      </a:br>
                      <a:r>
                        <a:rPr lang="en-GB" sz="1000" b="0" i="0" dirty="0">
                          <a:solidFill>
                            <a:schemeClr val="tx2"/>
                          </a:solidFill>
                          <a:latin typeface="Delta BQ Light" panose="02000503040000020003" pitchFamily="2" charset="0"/>
                        </a:rPr>
                        <a:t>pipeline</a:t>
                      </a:r>
                      <a:r>
                        <a:rPr lang="en-GB" sz="1000" b="0" i="0" baseline="0" dirty="0">
                          <a:solidFill>
                            <a:schemeClr val="tx2"/>
                          </a:solidFill>
                          <a:latin typeface="Delta BQ Light" panose="02000503040000020003" pitchFamily="2" charset="0"/>
                        </a:rPr>
                        <a:t> (63% let)</a:t>
                      </a:r>
                      <a:endParaRPr lang="en-GB" sz="1000" b="0" i="0" dirty="0">
                        <a:solidFill>
                          <a:schemeClr val="tx2"/>
                        </a:solidFill>
                        <a:latin typeface="Delta BQ Light" panose="02000503040000020003" pitchFamily="2"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000" b="0" i="0" spc="-20" dirty="0">
                          <a:solidFill>
                            <a:schemeClr val="tx2"/>
                          </a:solidFill>
                          <a:latin typeface="Delta BQ Light" panose="02000503040000020003" pitchFamily="2" charset="0"/>
                        </a:rPr>
                        <a:t>Near-term pre-let</a:t>
                      </a:r>
                      <a:r>
                        <a:rPr lang="en-GB" sz="1000" b="0" i="0" spc="-20" baseline="0" dirty="0">
                          <a:solidFill>
                            <a:schemeClr val="tx2"/>
                          </a:solidFill>
                          <a:latin typeface="Delta BQ Light" panose="02000503040000020003" pitchFamily="2" charset="0"/>
                        </a:rPr>
                        <a:t> </a:t>
                      </a:r>
                      <a:r>
                        <a:rPr lang="en-GB" sz="1000" b="0" i="0" spc="-20" dirty="0">
                          <a:solidFill>
                            <a:schemeClr val="tx2"/>
                          </a:solidFill>
                          <a:latin typeface="Delta BQ Light" panose="02000503040000020003" pitchFamily="2" charset="0"/>
                        </a:rPr>
                        <a:t>development opportunities</a:t>
                      </a:r>
                      <a:r>
                        <a:rPr lang="en-GB" sz="1000" b="0" i="0" spc="-20" baseline="30000" dirty="0">
                          <a:solidFill>
                            <a:schemeClr val="tx2"/>
                          </a:solidFill>
                          <a:latin typeface="Delta BQ Light" panose="02000503040000020003" pitchFamily="2" charset="0"/>
                        </a:rPr>
                        <a:t>2,3</a:t>
                      </a:r>
                      <a:endParaRPr lang="en-GB" sz="1000" b="0" i="0" spc="-20" dirty="0">
                        <a:solidFill>
                          <a:schemeClr val="tx2"/>
                        </a:solidFill>
                        <a:latin typeface="Delta BQ Light" panose="02000503040000020003" pitchFamily="2"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i="0" spc="-20" dirty="0">
                          <a:solidFill>
                            <a:schemeClr val="tx2"/>
                          </a:solidFill>
                          <a:latin typeface="Delta BQ Light" panose="02000503040000020003" pitchFamily="2" charset="0"/>
                        </a:rPr>
                        <a:t>Total current</a:t>
                      </a:r>
                    </a:p>
                    <a:p>
                      <a:pPr algn="ctr"/>
                      <a:r>
                        <a:rPr lang="en-GB" sz="1000" b="0" i="0" spc="-20" dirty="0">
                          <a:solidFill>
                            <a:schemeClr val="tx2"/>
                          </a:solidFill>
                          <a:latin typeface="Delta BQ Light" panose="02000503040000020003" pitchFamily="2" charset="0"/>
                        </a:rPr>
                        <a:t> potential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b="0" i="0" dirty="0">
                          <a:solidFill>
                            <a:schemeClr val="tx2"/>
                          </a:solidFill>
                          <a:latin typeface="Delta BQ Light" panose="02000503040000020003" pitchFamily="2" charset="0"/>
                        </a:rPr>
                        <a:t>Future</a:t>
                      </a:r>
                      <a:br>
                        <a:rPr lang="en-GB" sz="1000" b="0" i="0" dirty="0">
                          <a:solidFill>
                            <a:schemeClr val="tx2"/>
                          </a:solidFill>
                          <a:latin typeface="Delta BQ Light" panose="02000503040000020003" pitchFamily="2" charset="0"/>
                        </a:rPr>
                      </a:br>
                      <a:r>
                        <a:rPr lang="en-GB" sz="1000" b="0" i="0" dirty="0">
                          <a:solidFill>
                            <a:schemeClr val="tx2"/>
                          </a:solidFill>
                          <a:latin typeface="Delta BQ Light" panose="02000503040000020003" pitchFamily="2" charset="0"/>
                        </a:rPr>
                        <a:t>pipeline</a:t>
                      </a:r>
                      <a:r>
                        <a:rPr lang="en-GB" sz="1000" b="0" i="0" baseline="30000" dirty="0">
                          <a:solidFill>
                            <a:schemeClr val="tx2"/>
                          </a:solidFill>
                          <a:latin typeface="Delta BQ Light" panose="02000503040000020003" pitchFamily="2" charset="0"/>
                        </a:rPr>
                        <a:t>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000" b="0" i="0" baseline="0" dirty="0">
                          <a:solidFill>
                            <a:schemeClr val="tx2"/>
                          </a:solidFill>
                          <a:latin typeface="Delta BQ Light" panose="02000503040000020003" pitchFamily="2" charset="0"/>
                        </a:rPr>
                        <a:t>Land held </a:t>
                      </a:r>
                      <a:br>
                        <a:rPr lang="en-GB" sz="1000" b="0" i="0" baseline="0" dirty="0">
                          <a:solidFill>
                            <a:schemeClr val="tx2"/>
                          </a:solidFill>
                          <a:latin typeface="Delta BQ Light" panose="02000503040000020003" pitchFamily="2" charset="0"/>
                        </a:rPr>
                      </a:br>
                      <a:r>
                        <a:rPr lang="en-GB" sz="1000" b="0" i="0" baseline="0" dirty="0">
                          <a:solidFill>
                            <a:schemeClr val="tx2"/>
                          </a:solidFill>
                          <a:latin typeface="Delta BQ Light" panose="02000503040000020003" pitchFamily="2" charset="0"/>
                        </a:rPr>
                        <a:t>under option</a:t>
                      </a:r>
                      <a:r>
                        <a:rPr lang="en-GB" sz="1000" b="0" i="0" baseline="30000" dirty="0">
                          <a:solidFill>
                            <a:schemeClr val="tx2"/>
                          </a:solidFill>
                          <a:latin typeface="Delta BQ Light" panose="02000503040000020003" pitchFamily="2" charset="0"/>
                        </a:rPr>
                        <a:t>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000" b="0" i="0" dirty="0">
                          <a:solidFill>
                            <a:schemeClr val="tx2"/>
                          </a:solidFill>
                          <a:latin typeface="Delta BQ Light" panose="02000503040000020003" pitchFamily="2" charset="0"/>
                        </a:rPr>
                        <a:t>Total</a:t>
                      </a:r>
                      <a:br>
                        <a:rPr lang="en-GB" sz="1000" b="0" i="0" dirty="0">
                          <a:solidFill>
                            <a:schemeClr val="tx2"/>
                          </a:solidFill>
                          <a:latin typeface="Delta BQ Light" panose="02000503040000020003" pitchFamily="2" charset="0"/>
                        </a:rPr>
                      </a:br>
                      <a:r>
                        <a:rPr lang="en-GB" sz="1000" b="0" i="0" dirty="0">
                          <a:solidFill>
                            <a:schemeClr val="tx2"/>
                          </a:solidFill>
                          <a:latin typeface="Delta BQ Light" panose="02000503040000020003" pitchFamily="2" charset="0"/>
                        </a:rPr>
                        <a:t>potential</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cxnSp>
        <p:nvCxnSpPr>
          <p:cNvPr id="19" name="Straight Connector 18">
            <a:extLst>
              <a:ext uri="{FF2B5EF4-FFF2-40B4-BE49-F238E27FC236}">
                <a16:creationId xmlns:a16="http://schemas.microsoft.com/office/drawing/2014/main" id="{40314967-379C-3E4A-AE27-17B11610160A}"/>
              </a:ext>
            </a:extLst>
          </p:cNvPr>
          <p:cNvCxnSpPr>
            <a:cxnSpLocks/>
          </p:cNvCxnSpPr>
          <p:nvPr/>
        </p:nvCxnSpPr>
        <p:spPr>
          <a:xfrm>
            <a:off x="936625" y="5448893"/>
            <a:ext cx="10353415" cy="0"/>
          </a:xfrm>
          <a:prstGeom prst="line">
            <a:avLst/>
          </a:prstGeom>
          <a:ln w="6350">
            <a:solidFill>
              <a:srgbClr val="A7A9AC"/>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B3727CA7-D811-A643-8FFF-74EABD957798}"/>
              </a:ext>
            </a:extLst>
          </p:cNvPr>
          <p:cNvSpPr txBox="1">
            <a:spLocks/>
          </p:cNvSpPr>
          <p:nvPr/>
        </p:nvSpPr>
        <p:spPr>
          <a:xfrm>
            <a:off x="2351622" y="2044869"/>
            <a:ext cx="4653547" cy="67346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solidFill>
                  <a:srgbClr val="000000">
                    <a:lumMod val="65000"/>
                    <a:lumOff val="35000"/>
                  </a:srgbClr>
                </a:solidFill>
                <a:latin typeface="Delta BQ Book"/>
              </a:rPr>
              <a:t>P</a:t>
            </a:r>
            <a:r>
              <a:rPr kumimoji="0" lang="en-US" sz="1600" b="0" i="0" u="none" strike="noStrike" kern="1200" cap="none" spc="0" normalizeH="0" baseline="0" noProof="0" dirty="0" err="1">
                <a:ln>
                  <a:noFill/>
                </a:ln>
                <a:solidFill>
                  <a:srgbClr val="000000">
                    <a:lumMod val="65000"/>
                    <a:lumOff val="35000"/>
                  </a:srgbClr>
                </a:solidFill>
                <a:effectLst/>
                <a:uLnTx/>
                <a:uFillTx/>
                <a:latin typeface="Delta BQ Book"/>
                <a:ea typeface="+mn-ea"/>
                <a:cs typeface="+mn-cs"/>
              </a:rPr>
              <a:t>otential</a:t>
            </a:r>
            <a:r>
              <a:rPr kumimoji="0" lang="en-US" sz="1600" b="0" i="0" u="none" strike="noStrike" kern="1200" cap="none" spc="0" normalizeH="0" baseline="0" noProof="0" dirty="0">
                <a:ln>
                  <a:noFill/>
                </a:ln>
                <a:solidFill>
                  <a:srgbClr val="000000">
                    <a:lumMod val="65000"/>
                    <a:lumOff val="35000"/>
                  </a:srgbClr>
                </a:solidFill>
                <a:effectLst/>
                <a:uLnTx/>
                <a:uFillTx/>
                <a:latin typeface="Delta BQ Book"/>
                <a:ea typeface="+mn-ea"/>
                <a:cs typeface="+mn-cs"/>
              </a:rPr>
              <a:t> from current activity: £307m</a:t>
            </a:r>
          </a:p>
        </p:txBody>
      </p:sp>
      <p:sp>
        <p:nvSpPr>
          <p:cNvPr id="22" name="Content Placeholder 2">
            <a:extLst>
              <a:ext uri="{FF2B5EF4-FFF2-40B4-BE49-F238E27FC236}">
                <a16:creationId xmlns:a16="http://schemas.microsoft.com/office/drawing/2014/main" id="{3FB8402A-C458-6542-89BC-67FDFC779513}"/>
              </a:ext>
            </a:extLst>
          </p:cNvPr>
          <p:cNvSpPr txBox="1">
            <a:spLocks/>
          </p:cNvSpPr>
          <p:nvPr/>
        </p:nvSpPr>
        <p:spPr>
          <a:xfrm>
            <a:off x="7956118" y="2017295"/>
            <a:ext cx="3464995" cy="67346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lumMod val="65000"/>
                    <a:lumOff val="35000"/>
                  </a:srgbClr>
                </a:solidFill>
                <a:effectLst/>
                <a:uLnTx/>
                <a:uFillTx/>
                <a:latin typeface="Delta BQ Book"/>
                <a:ea typeface="+mn-ea"/>
                <a:cs typeface="+mn-cs"/>
              </a:rPr>
              <a:t>Potential from land bank and land </a:t>
            </a:r>
            <a:r>
              <a:rPr lang="en-US" sz="1600" dirty="0">
                <a:solidFill>
                  <a:srgbClr val="000000">
                    <a:lumMod val="65000"/>
                    <a:lumOff val="35000"/>
                  </a:srgbClr>
                </a:solidFill>
                <a:latin typeface="Delta BQ Book"/>
              </a:rPr>
              <a:t>     </a:t>
            </a:r>
            <a:r>
              <a:rPr kumimoji="0" lang="en-US" sz="1600" b="0" i="0" u="none" strike="noStrike" kern="1200" cap="none" spc="0" normalizeH="0" baseline="0" noProof="0" dirty="0">
                <a:ln>
                  <a:noFill/>
                </a:ln>
                <a:solidFill>
                  <a:srgbClr val="000000">
                    <a:lumMod val="65000"/>
                    <a:lumOff val="35000"/>
                  </a:srgbClr>
                </a:solidFill>
                <a:effectLst/>
                <a:uLnTx/>
                <a:uFillTx/>
                <a:latin typeface="Delta BQ Book"/>
                <a:ea typeface="+mn-ea"/>
                <a:cs typeface="+mn-cs"/>
              </a:rPr>
              <a:t>options: £</a:t>
            </a:r>
            <a:r>
              <a:rPr lang="en-US" sz="1600" dirty="0">
                <a:solidFill>
                  <a:srgbClr val="000000">
                    <a:lumMod val="65000"/>
                    <a:lumOff val="35000"/>
                  </a:srgbClr>
                </a:solidFill>
                <a:latin typeface="Delta BQ Book"/>
              </a:rPr>
              <a:t>386</a:t>
            </a:r>
            <a:r>
              <a:rPr kumimoji="0" lang="en-US" sz="1600" b="0" i="0" u="none" strike="noStrike" kern="1200" cap="none" spc="0" normalizeH="0" baseline="0" noProof="0" dirty="0">
                <a:ln>
                  <a:noFill/>
                </a:ln>
                <a:solidFill>
                  <a:srgbClr val="000000">
                    <a:lumMod val="65000"/>
                    <a:lumOff val="35000"/>
                  </a:srgbClr>
                </a:solidFill>
                <a:effectLst/>
                <a:uLnTx/>
                <a:uFillTx/>
                <a:latin typeface="Delta BQ Book"/>
                <a:ea typeface="+mn-ea"/>
                <a:cs typeface="+mn-cs"/>
              </a:rPr>
              <a:t>m</a:t>
            </a:r>
          </a:p>
        </p:txBody>
      </p:sp>
      <p:sp>
        <p:nvSpPr>
          <p:cNvPr id="24" name="TextBox 23">
            <a:extLst>
              <a:ext uri="{FF2B5EF4-FFF2-40B4-BE49-F238E27FC236}">
                <a16:creationId xmlns:a16="http://schemas.microsoft.com/office/drawing/2014/main" id="{AE426681-37D2-9F45-9278-E4F922FF86BD}"/>
              </a:ext>
            </a:extLst>
          </p:cNvPr>
          <p:cNvSpPr txBox="1"/>
          <p:nvPr/>
        </p:nvSpPr>
        <p:spPr>
          <a:xfrm>
            <a:off x="3291390" y="3748449"/>
            <a:ext cx="8445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D6E71"/>
                </a:solidFill>
                <a:effectLst/>
                <a:uLnTx/>
                <a:uFillTx/>
                <a:latin typeface="Delta BQ Book"/>
                <a:ea typeface="+mn-ea"/>
                <a:cs typeface="+mn-cs"/>
              </a:rPr>
              <a:t>139</a:t>
            </a:r>
          </a:p>
        </p:txBody>
      </p:sp>
      <p:sp>
        <p:nvSpPr>
          <p:cNvPr id="25" name="TextBox 24">
            <a:extLst>
              <a:ext uri="{FF2B5EF4-FFF2-40B4-BE49-F238E27FC236}">
                <a16:creationId xmlns:a16="http://schemas.microsoft.com/office/drawing/2014/main" id="{EE4CC61D-7DCF-4444-877E-FDD9E61B732A}"/>
              </a:ext>
            </a:extLst>
          </p:cNvPr>
          <p:cNvSpPr txBox="1"/>
          <p:nvPr/>
        </p:nvSpPr>
        <p:spPr>
          <a:xfrm>
            <a:off x="4486820" y="3582513"/>
            <a:ext cx="8445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6D6E71"/>
                </a:solidFill>
                <a:latin typeface="Delta BQ Book"/>
              </a:rPr>
              <a:t>84</a:t>
            </a:r>
            <a:endParaRPr kumimoji="0" lang="en-GB" sz="1200" b="0" i="0" u="none" strike="noStrike" kern="1200" cap="none" spc="0" normalizeH="0" baseline="0" noProof="0" dirty="0">
              <a:ln>
                <a:noFill/>
              </a:ln>
              <a:solidFill>
                <a:srgbClr val="6D6E71"/>
              </a:solidFill>
              <a:effectLst/>
              <a:uLnTx/>
              <a:uFillTx/>
              <a:latin typeface="Delta BQ Book"/>
              <a:ea typeface="+mn-ea"/>
              <a:cs typeface="+mn-cs"/>
            </a:endParaRPr>
          </a:p>
        </p:txBody>
      </p:sp>
      <p:sp>
        <p:nvSpPr>
          <p:cNvPr id="26" name="TextBox 25">
            <a:extLst>
              <a:ext uri="{FF2B5EF4-FFF2-40B4-BE49-F238E27FC236}">
                <a16:creationId xmlns:a16="http://schemas.microsoft.com/office/drawing/2014/main" id="{459B356B-24C6-4C43-9947-CA2105586463}"/>
              </a:ext>
            </a:extLst>
          </p:cNvPr>
          <p:cNvSpPr txBox="1"/>
          <p:nvPr/>
        </p:nvSpPr>
        <p:spPr>
          <a:xfrm>
            <a:off x="5711862" y="3499810"/>
            <a:ext cx="8445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6D6E71"/>
                </a:solidFill>
                <a:latin typeface="Delta BQ Book"/>
              </a:rPr>
              <a:t>34</a:t>
            </a:r>
            <a:endParaRPr kumimoji="0" lang="en-GB" sz="1200" b="0" i="0" u="none" strike="noStrike" kern="1200" cap="none" spc="0" normalizeH="0" baseline="0" noProof="0" dirty="0">
              <a:ln>
                <a:noFill/>
              </a:ln>
              <a:solidFill>
                <a:srgbClr val="6D6E71"/>
              </a:solidFill>
              <a:effectLst/>
              <a:uLnTx/>
              <a:uFillTx/>
              <a:latin typeface="Delta BQ Book"/>
              <a:ea typeface="+mn-ea"/>
              <a:cs typeface="+mn-cs"/>
            </a:endParaRPr>
          </a:p>
        </p:txBody>
      </p:sp>
      <p:sp>
        <p:nvSpPr>
          <p:cNvPr id="27" name="TextBox 26">
            <a:extLst>
              <a:ext uri="{FF2B5EF4-FFF2-40B4-BE49-F238E27FC236}">
                <a16:creationId xmlns:a16="http://schemas.microsoft.com/office/drawing/2014/main" id="{5525ABE6-163E-5F4C-97DA-71C31BDA1B2C}"/>
              </a:ext>
            </a:extLst>
          </p:cNvPr>
          <p:cNvSpPr txBox="1"/>
          <p:nvPr/>
        </p:nvSpPr>
        <p:spPr>
          <a:xfrm>
            <a:off x="10515600" y="2891285"/>
            <a:ext cx="77036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Delta BQ Light" panose="02000503040000020003" pitchFamily="50" charset="0"/>
                <a:ea typeface="+mn-ea"/>
                <a:cs typeface="+mn-cs"/>
              </a:rPr>
              <a:t>1,233</a:t>
            </a:r>
          </a:p>
        </p:txBody>
      </p:sp>
      <p:sp>
        <p:nvSpPr>
          <p:cNvPr id="28" name="TextBox 27">
            <a:extLst>
              <a:ext uri="{FF2B5EF4-FFF2-40B4-BE49-F238E27FC236}">
                <a16:creationId xmlns:a16="http://schemas.microsoft.com/office/drawing/2014/main" id="{567C6CFB-E95C-D94A-AADD-2B8675B577AC}"/>
              </a:ext>
            </a:extLst>
          </p:cNvPr>
          <p:cNvSpPr txBox="1"/>
          <p:nvPr/>
        </p:nvSpPr>
        <p:spPr>
          <a:xfrm>
            <a:off x="2102282" y="4067461"/>
            <a:ext cx="8445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6D6E71"/>
                </a:solidFill>
                <a:latin typeface="Delta BQ Book"/>
              </a:rPr>
              <a:t>50</a:t>
            </a:r>
            <a:endParaRPr kumimoji="0" lang="en-GB" sz="1200" b="0" i="0" u="none" strike="noStrike" kern="1200" cap="none" spc="0" normalizeH="0" baseline="0" noProof="0" dirty="0">
              <a:ln>
                <a:noFill/>
              </a:ln>
              <a:solidFill>
                <a:srgbClr val="6D6E71"/>
              </a:solidFill>
              <a:effectLst/>
              <a:uLnTx/>
              <a:uFillTx/>
              <a:latin typeface="Delta BQ Book"/>
              <a:ea typeface="+mn-ea"/>
              <a:cs typeface="+mn-cs"/>
            </a:endParaRPr>
          </a:p>
        </p:txBody>
      </p:sp>
      <p:sp>
        <p:nvSpPr>
          <p:cNvPr id="29" name="TextBox 28">
            <a:extLst>
              <a:ext uri="{FF2B5EF4-FFF2-40B4-BE49-F238E27FC236}">
                <a16:creationId xmlns:a16="http://schemas.microsoft.com/office/drawing/2014/main" id="{1735EDC9-E2D3-C644-A2FC-D05D02FB0901}"/>
              </a:ext>
            </a:extLst>
          </p:cNvPr>
          <p:cNvSpPr txBox="1"/>
          <p:nvPr/>
        </p:nvSpPr>
        <p:spPr>
          <a:xfrm>
            <a:off x="8116578" y="2979997"/>
            <a:ext cx="7792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6D6E71"/>
                </a:solidFill>
                <a:latin typeface="Delta BQ Book"/>
              </a:rPr>
              <a:t>216</a:t>
            </a:r>
            <a:r>
              <a:rPr kumimoji="0" lang="en-GB" sz="1200" b="0" i="0" u="none" strike="noStrike" kern="1200" cap="none" spc="0" normalizeH="0" baseline="30000" noProof="0" dirty="0">
                <a:ln>
                  <a:noFill/>
                </a:ln>
                <a:solidFill>
                  <a:srgbClr val="6D6E71"/>
                </a:solidFill>
                <a:effectLst/>
                <a:uLnTx/>
                <a:uFillTx/>
                <a:latin typeface="Delta BQ Book"/>
                <a:ea typeface="+mn-ea"/>
                <a:cs typeface="+mn-cs"/>
              </a:rPr>
              <a:t>4</a:t>
            </a:r>
          </a:p>
        </p:txBody>
      </p:sp>
      <p:sp>
        <p:nvSpPr>
          <p:cNvPr id="30" name="TextBox 29">
            <a:extLst>
              <a:ext uri="{FF2B5EF4-FFF2-40B4-BE49-F238E27FC236}">
                <a16:creationId xmlns:a16="http://schemas.microsoft.com/office/drawing/2014/main" id="{6DA05371-D0AE-1847-9F60-244705D57A7F}"/>
              </a:ext>
            </a:extLst>
          </p:cNvPr>
          <p:cNvSpPr txBox="1"/>
          <p:nvPr/>
        </p:nvSpPr>
        <p:spPr>
          <a:xfrm>
            <a:off x="9345846" y="2605958"/>
            <a:ext cx="739299" cy="276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6D6E71"/>
                </a:solidFill>
                <a:effectLst/>
                <a:uLnTx/>
                <a:uFillTx/>
                <a:latin typeface="Delta BQ Book"/>
                <a:ea typeface="+mn-ea"/>
                <a:cs typeface="+mn-cs"/>
              </a:rPr>
              <a:t>170</a:t>
            </a:r>
            <a:r>
              <a:rPr kumimoji="0" lang="en-GB" sz="1200" b="0" i="0" u="none" strike="noStrike" kern="1200" cap="none" spc="0" normalizeH="0" baseline="30000" noProof="0" dirty="0">
                <a:ln>
                  <a:noFill/>
                </a:ln>
                <a:solidFill>
                  <a:srgbClr val="6D6E71"/>
                </a:solidFill>
                <a:effectLst/>
                <a:uLnTx/>
                <a:uFillTx/>
                <a:latin typeface="Delta BQ Book"/>
                <a:ea typeface="+mn-ea"/>
                <a:cs typeface="+mn-cs"/>
              </a:rPr>
              <a:t>4</a:t>
            </a:r>
          </a:p>
        </p:txBody>
      </p:sp>
      <p:sp>
        <p:nvSpPr>
          <p:cNvPr id="31" name="TextBox 30">
            <a:extLst>
              <a:ext uri="{FF2B5EF4-FFF2-40B4-BE49-F238E27FC236}">
                <a16:creationId xmlns:a16="http://schemas.microsoft.com/office/drawing/2014/main" id="{90851ED2-7E50-EF45-806E-10DEE08F8F48}"/>
              </a:ext>
            </a:extLst>
          </p:cNvPr>
          <p:cNvSpPr txBox="1"/>
          <p:nvPr/>
        </p:nvSpPr>
        <p:spPr>
          <a:xfrm>
            <a:off x="936795" y="4477578"/>
            <a:ext cx="7592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Delta BQ Light" panose="02000503040000020003" pitchFamily="50" charset="0"/>
                <a:ea typeface="+mn-ea"/>
                <a:cs typeface="+mn-cs"/>
              </a:rPr>
              <a:t>540</a:t>
            </a:r>
          </a:p>
        </p:txBody>
      </p:sp>
      <p:sp>
        <p:nvSpPr>
          <p:cNvPr id="33" name="Rectangle 32">
            <a:extLst>
              <a:ext uri="{FF2B5EF4-FFF2-40B4-BE49-F238E27FC236}">
                <a16:creationId xmlns:a16="http://schemas.microsoft.com/office/drawing/2014/main" id="{A70D4023-699D-2048-9309-0B0AEC4DA300}"/>
              </a:ext>
            </a:extLst>
          </p:cNvPr>
          <p:cNvSpPr/>
          <p:nvPr/>
        </p:nvSpPr>
        <p:spPr>
          <a:xfrm>
            <a:off x="401679" y="1254088"/>
            <a:ext cx="6115969" cy="535531"/>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D6E71"/>
                </a:solidFill>
                <a:effectLst/>
                <a:uLnTx/>
                <a:uFillTx/>
                <a:latin typeface="Delta BQ Book"/>
                <a:ea typeface="+mn-ea"/>
                <a:cs typeface="+mn-cs"/>
              </a:rPr>
              <a:t>Annualised gross cash passing rent</a:t>
            </a:r>
            <a:r>
              <a:rPr kumimoji="0" lang="en-GB" sz="1800" b="0" i="0" u="none" strike="noStrike" kern="1200" cap="none" spc="0" normalizeH="0" baseline="30000" noProof="0" dirty="0">
                <a:ln>
                  <a:noFill/>
                </a:ln>
                <a:solidFill>
                  <a:srgbClr val="6D6E71"/>
                </a:solidFill>
                <a:effectLst/>
                <a:uLnTx/>
                <a:uFillTx/>
                <a:latin typeface="Delta BQ Book"/>
                <a:ea typeface="+mn-ea"/>
                <a:cs typeface="+mn-cs"/>
              </a:rPr>
              <a:t>1</a:t>
            </a:r>
            <a:r>
              <a:rPr kumimoji="0" lang="en-GB" sz="1800" b="0" i="0" u="none" strike="noStrike" kern="1200" cap="none" spc="0" normalizeH="0" baseline="0" noProof="0" dirty="0">
                <a:ln>
                  <a:noFill/>
                </a:ln>
                <a:solidFill>
                  <a:srgbClr val="6D6E71"/>
                </a:solidFill>
                <a:effectLst/>
                <a:uLnTx/>
                <a:uFillTx/>
                <a:latin typeface="Delta BQ Book"/>
                <a:ea typeface="+mn-ea"/>
                <a:cs typeface="+mn-cs"/>
              </a:rPr>
              <a:t>, £ million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6D6E71"/>
                </a:solidFill>
                <a:effectLst/>
                <a:uLnTx/>
                <a:uFillTx/>
                <a:latin typeface="Delta BQ Book"/>
                <a:ea typeface="+mn-ea"/>
                <a:cs typeface="+mn-cs"/>
              </a:rPr>
              <a:t>(as at 30 June 2022)</a:t>
            </a:r>
          </a:p>
        </p:txBody>
      </p:sp>
      <p:sp>
        <p:nvSpPr>
          <p:cNvPr id="34" name="Content Placeholder 2">
            <a:extLst>
              <a:ext uri="{FF2B5EF4-FFF2-40B4-BE49-F238E27FC236}">
                <a16:creationId xmlns:a16="http://schemas.microsoft.com/office/drawing/2014/main" id="{27272F38-35D5-8649-8545-D7ADF375B76E}"/>
              </a:ext>
            </a:extLst>
          </p:cNvPr>
          <p:cNvSpPr txBox="1">
            <a:spLocks/>
          </p:cNvSpPr>
          <p:nvPr/>
        </p:nvSpPr>
        <p:spPr bwMode="gray">
          <a:xfrm>
            <a:off x="3713665" y="4597739"/>
            <a:ext cx="2208682" cy="517255"/>
          </a:xfrm>
          <a:prstGeom prst="rect">
            <a:avLst/>
          </a:prstGeom>
          <a:solidFill>
            <a:schemeClr val="bg1"/>
          </a:solidFill>
          <a:ln w="9525">
            <a:solidFill>
              <a:schemeClr val="bg2"/>
            </a:solidFill>
            <a:miter lim="800000"/>
            <a:headEnd/>
            <a:tailEnd/>
          </a:ln>
          <a:effectLst/>
        </p:spPr>
        <p:txBody>
          <a:bodyPr vert="horz" wrap="square" lIns="72000" tIns="72000" rIns="72000" bIns="72000" numCol="1" anchor="ctr" anchorCtr="0" compatLnSpc="1">
            <a:prstTxWarp prst="textNoShape">
              <a:avLst/>
            </a:prstTxWarp>
          </a:bodyPr>
          <a:lstStyle>
            <a:lvl1pPr algn="l" rtl="0" fontAlgn="base">
              <a:spcBef>
                <a:spcPct val="20000"/>
              </a:spcBef>
              <a:spcAft>
                <a:spcPct val="0"/>
              </a:spcAft>
              <a:defRPr sz="2000">
                <a:solidFill>
                  <a:schemeClr val="tx1"/>
                </a:solidFill>
                <a:latin typeface="+mn-lt"/>
                <a:ea typeface="+mn-ea"/>
                <a:cs typeface="+mn-cs"/>
              </a:defRPr>
            </a:lvl1pPr>
            <a:lvl2pPr marL="180975" indent="-179388" algn="l" rtl="0" fontAlgn="base">
              <a:spcBef>
                <a:spcPct val="15000"/>
              </a:spcBef>
              <a:spcAft>
                <a:spcPct val="0"/>
              </a:spcAft>
              <a:buClr>
                <a:schemeClr val="accent2"/>
              </a:buClr>
              <a:buFont typeface="Wingdings" pitchFamily="2" charset="2"/>
              <a:buChar char="§"/>
              <a:defRPr sz="2000">
                <a:solidFill>
                  <a:schemeClr val="tx1"/>
                </a:solidFill>
                <a:latin typeface="+mn-lt"/>
                <a:cs typeface="+mn-cs"/>
              </a:defRPr>
            </a:lvl2pPr>
            <a:lvl3pPr marL="371475" indent="-188913" algn="l" rtl="0" fontAlgn="base">
              <a:spcBef>
                <a:spcPct val="10000"/>
              </a:spcBef>
              <a:spcAft>
                <a:spcPct val="0"/>
              </a:spcAft>
              <a:buFont typeface="Arial" charset="0"/>
              <a:buChar char="-"/>
              <a:defRPr>
                <a:solidFill>
                  <a:schemeClr val="tx1"/>
                </a:solidFill>
                <a:latin typeface="+mn-lt"/>
                <a:cs typeface="+mn-cs"/>
              </a:defRPr>
            </a:lvl3pPr>
            <a:lvl4pPr marL="552450" indent="-179388" algn="l" rtl="0" fontAlgn="base">
              <a:spcBef>
                <a:spcPct val="10000"/>
              </a:spcBef>
              <a:spcAft>
                <a:spcPct val="0"/>
              </a:spcAft>
              <a:buFont typeface="Arial" charset="0"/>
              <a:buChar char="•"/>
              <a:defRPr>
                <a:solidFill>
                  <a:schemeClr val="tx1"/>
                </a:solidFill>
                <a:latin typeface="+mn-lt"/>
                <a:cs typeface="+mn-cs"/>
              </a:defRPr>
            </a:lvl4pPr>
            <a:lvl5pPr marL="723900" indent="-169863" algn="l" rtl="0" fontAlgn="base">
              <a:spcBef>
                <a:spcPct val="5000"/>
              </a:spcBef>
              <a:spcAft>
                <a:spcPct val="0"/>
              </a:spcAft>
              <a:buFont typeface="Arial" charset="0"/>
              <a:buChar char="-"/>
              <a:defRPr sz="1600">
                <a:solidFill>
                  <a:schemeClr val="tx1"/>
                </a:solidFill>
                <a:latin typeface="+mn-lt"/>
                <a:cs typeface="+mn-cs"/>
              </a:defRPr>
            </a:lvl5pPr>
            <a:lvl6pPr marL="1181100" indent="-169863" algn="l" rtl="0" fontAlgn="base">
              <a:spcBef>
                <a:spcPct val="5000"/>
              </a:spcBef>
              <a:spcAft>
                <a:spcPct val="0"/>
              </a:spcAft>
              <a:buFont typeface="Arial" charset="0"/>
              <a:buChar char="-"/>
              <a:defRPr sz="1600">
                <a:solidFill>
                  <a:schemeClr val="tx1"/>
                </a:solidFill>
                <a:latin typeface="+mn-lt"/>
                <a:cs typeface="+mn-cs"/>
              </a:defRPr>
            </a:lvl6pPr>
            <a:lvl7pPr marL="1638300" indent="-169863" algn="l" rtl="0" fontAlgn="base">
              <a:spcBef>
                <a:spcPct val="5000"/>
              </a:spcBef>
              <a:spcAft>
                <a:spcPct val="0"/>
              </a:spcAft>
              <a:buFont typeface="Arial" charset="0"/>
              <a:buChar char="-"/>
              <a:defRPr sz="1600">
                <a:solidFill>
                  <a:schemeClr val="tx1"/>
                </a:solidFill>
                <a:latin typeface="+mn-lt"/>
                <a:cs typeface="+mn-cs"/>
              </a:defRPr>
            </a:lvl7pPr>
            <a:lvl8pPr marL="2095500" indent="-169863" algn="l" rtl="0" fontAlgn="base">
              <a:spcBef>
                <a:spcPct val="5000"/>
              </a:spcBef>
              <a:spcAft>
                <a:spcPct val="0"/>
              </a:spcAft>
              <a:buFont typeface="Arial" charset="0"/>
              <a:buChar char="-"/>
              <a:defRPr sz="1600">
                <a:solidFill>
                  <a:schemeClr val="tx1"/>
                </a:solidFill>
                <a:latin typeface="+mn-lt"/>
                <a:cs typeface="+mn-cs"/>
              </a:defRPr>
            </a:lvl8pPr>
            <a:lvl9pPr marL="2552700" indent="-169863" algn="l" rtl="0" fontAlgn="base">
              <a:spcBef>
                <a:spcPct val="5000"/>
              </a:spcBef>
              <a:spcAft>
                <a:spcPct val="0"/>
              </a:spcAft>
              <a:buFont typeface="Arial" charset="0"/>
              <a:buChar char="-"/>
              <a:defRPr sz="1600">
                <a:solidFill>
                  <a:schemeClr val="tx1"/>
                </a:solidFill>
                <a:latin typeface="+mn-lt"/>
                <a:cs typeface="+mn-cs"/>
              </a:defRPr>
            </a:lvl9pPr>
          </a:lstStyle>
          <a:p>
            <a:pPr marL="0" marR="0" lvl="0" indent="0" algn="ctr" defTabSz="914400" rtl="0" eaLnBrk="1" fontAlgn="base" latinLnBrk="0" hangingPunct="1">
              <a:lnSpc>
                <a:spcPct val="100000"/>
              </a:lnSpc>
              <a:spcBef>
                <a:spcPts val="0"/>
              </a:spcBef>
              <a:spcAft>
                <a:spcPct val="0"/>
              </a:spcAft>
              <a:buClr>
                <a:srgbClr val="948671"/>
              </a:buClr>
              <a:buSzTx/>
              <a:buFontTx/>
              <a:buNone/>
              <a:tabLst/>
              <a:defRPr/>
            </a:pPr>
            <a:r>
              <a:rPr kumimoji="0" lang="en-GB" sz="1000" b="0" i="0" u="none" strike="noStrike" kern="0" cap="none" spc="0" normalizeH="0" baseline="0" noProof="0" dirty="0">
                <a:ln>
                  <a:noFill/>
                </a:ln>
                <a:solidFill>
                  <a:srgbClr val="CC171E"/>
                </a:solidFill>
                <a:effectLst/>
                <a:uLnTx/>
                <a:uFillTx/>
                <a:latin typeface="Delta BQ Light" panose="02000503040000020003" pitchFamily="50" charset="0"/>
                <a:ea typeface="+mn-ea"/>
                <a:cs typeface="+mn-cs"/>
              </a:rPr>
              <a:t>Plus: further growth potential from rising ERVs and indexation</a:t>
            </a:r>
          </a:p>
        </p:txBody>
      </p:sp>
      <p:sp>
        <p:nvSpPr>
          <p:cNvPr id="35" name="Text Box 52">
            <a:extLst>
              <a:ext uri="{FF2B5EF4-FFF2-40B4-BE49-F238E27FC236}">
                <a16:creationId xmlns:a16="http://schemas.microsoft.com/office/drawing/2014/main" id="{47FAE829-2415-4539-98CF-6475F0CBAE67}"/>
              </a:ext>
            </a:extLst>
          </p:cNvPr>
          <p:cNvSpPr txBox="1">
            <a:spLocks noChangeArrowheads="1"/>
          </p:cNvSpPr>
          <p:nvPr/>
        </p:nvSpPr>
        <p:spPr bwMode="auto">
          <a:xfrm>
            <a:off x="1538183" y="6168393"/>
            <a:ext cx="9576857" cy="646331"/>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6D6E71"/>
                </a:solidFill>
                <a:effectLst/>
                <a:uLnTx/>
                <a:uFillTx/>
                <a:latin typeface="Delta BQ Book"/>
                <a:ea typeface="+mn-ea"/>
                <a:cs typeface="+mn-cs"/>
              </a:rPr>
              <a:t>1 Including JVs at share |  2 Near-term development opportunities include pre-let agreements subject to final conditions such as planning permission, which are expected to commence within the next 12 months  |  3 Total rent potential of £</a:t>
            </a:r>
            <a:r>
              <a:rPr lang="en-GB" sz="900" dirty="0">
                <a:solidFill>
                  <a:srgbClr val="6D6E71"/>
                </a:solidFill>
                <a:latin typeface="Delta BQ Book"/>
              </a:rPr>
              <a:t>279</a:t>
            </a:r>
            <a:r>
              <a:rPr kumimoji="0" lang="en-GB" sz="900" b="0" i="0" u="none" strike="noStrike" kern="1200" cap="none" spc="0" normalizeH="0" baseline="0" noProof="0" dirty="0">
                <a:ln>
                  <a:noFill/>
                </a:ln>
                <a:solidFill>
                  <a:srgbClr val="6D6E71"/>
                </a:solidFill>
                <a:effectLst/>
                <a:uLnTx/>
                <a:uFillTx/>
                <a:latin typeface="Delta BQ Book"/>
                <a:ea typeface="+mn-ea"/>
                <a:cs typeface="+mn-cs"/>
              </a:rPr>
              <a:t>m from near-term development opportunities and future pipeline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6D6E71"/>
                </a:solidFill>
                <a:effectLst/>
                <a:uLnTx/>
                <a:uFillTx/>
                <a:latin typeface="Delta BQ Book"/>
                <a:ea typeface="+mn-ea"/>
                <a:cs typeface="+mn-cs"/>
              </a:rPr>
              <a:t>4 Estimated. Excludes rent from development projects identified for sale on completion and from projects identified as “Near-term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6D6E71"/>
                </a:solidFill>
                <a:effectLst/>
                <a:uLnTx/>
                <a:uFillTx/>
                <a:latin typeface="Delta BQ Book"/>
                <a:ea typeface="+mn-ea"/>
                <a:cs typeface="+mn-cs"/>
              </a:rPr>
              <a:t>5 Land secured by way of options or conditional on contract</a:t>
            </a:r>
          </a:p>
        </p:txBody>
      </p:sp>
      <p:sp>
        <p:nvSpPr>
          <p:cNvPr id="36" name="Content Placeholder 2">
            <a:extLst>
              <a:ext uri="{FF2B5EF4-FFF2-40B4-BE49-F238E27FC236}">
                <a16:creationId xmlns:a16="http://schemas.microsoft.com/office/drawing/2014/main" id="{BFC4554A-006B-47B9-8EC7-8AD4522905A4}"/>
              </a:ext>
            </a:extLst>
          </p:cNvPr>
          <p:cNvSpPr txBox="1">
            <a:spLocks/>
          </p:cNvSpPr>
          <p:nvPr/>
        </p:nvSpPr>
        <p:spPr bwMode="gray">
          <a:xfrm>
            <a:off x="8317867" y="4306401"/>
            <a:ext cx="1767278" cy="787342"/>
          </a:xfrm>
          <a:prstGeom prst="rect">
            <a:avLst/>
          </a:prstGeom>
          <a:solidFill>
            <a:schemeClr val="bg1"/>
          </a:solidFill>
          <a:ln w="9525">
            <a:solidFill>
              <a:schemeClr val="bg2"/>
            </a:solidFill>
            <a:miter lim="800000"/>
            <a:headEnd/>
            <a:tailEnd/>
          </a:ln>
          <a:effectLst/>
        </p:spPr>
        <p:txBody>
          <a:bodyPr vert="horz" wrap="square" lIns="72000" tIns="72000" rIns="72000" bIns="72000" numCol="1" anchor="ctr" anchorCtr="0" compatLnSpc="1">
            <a:prstTxWarp prst="textNoShape">
              <a:avLst/>
            </a:prstTxWarp>
          </a:bodyPr>
          <a:lstStyle>
            <a:lvl1pPr algn="l" rtl="0" fontAlgn="base">
              <a:spcBef>
                <a:spcPct val="20000"/>
              </a:spcBef>
              <a:spcAft>
                <a:spcPct val="0"/>
              </a:spcAft>
              <a:defRPr sz="2000">
                <a:solidFill>
                  <a:schemeClr val="tx1"/>
                </a:solidFill>
                <a:latin typeface="+mn-lt"/>
                <a:ea typeface="+mn-ea"/>
                <a:cs typeface="+mn-cs"/>
              </a:defRPr>
            </a:lvl1pPr>
            <a:lvl2pPr marL="180975" indent="-179388" algn="l" rtl="0" fontAlgn="base">
              <a:spcBef>
                <a:spcPct val="15000"/>
              </a:spcBef>
              <a:spcAft>
                <a:spcPct val="0"/>
              </a:spcAft>
              <a:buClr>
                <a:schemeClr val="accent2"/>
              </a:buClr>
              <a:buFont typeface="Wingdings" pitchFamily="2" charset="2"/>
              <a:buChar char="§"/>
              <a:defRPr sz="2000">
                <a:solidFill>
                  <a:schemeClr val="tx1"/>
                </a:solidFill>
                <a:latin typeface="+mn-lt"/>
                <a:cs typeface="+mn-cs"/>
              </a:defRPr>
            </a:lvl2pPr>
            <a:lvl3pPr marL="371475" indent="-188913" algn="l" rtl="0" fontAlgn="base">
              <a:spcBef>
                <a:spcPct val="10000"/>
              </a:spcBef>
              <a:spcAft>
                <a:spcPct val="0"/>
              </a:spcAft>
              <a:buFont typeface="Arial" charset="0"/>
              <a:buChar char="-"/>
              <a:defRPr>
                <a:solidFill>
                  <a:schemeClr val="tx1"/>
                </a:solidFill>
                <a:latin typeface="+mn-lt"/>
                <a:cs typeface="+mn-cs"/>
              </a:defRPr>
            </a:lvl3pPr>
            <a:lvl4pPr marL="552450" indent="-179388" algn="l" rtl="0" fontAlgn="base">
              <a:spcBef>
                <a:spcPct val="10000"/>
              </a:spcBef>
              <a:spcAft>
                <a:spcPct val="0"/>
              </a:spcAft>
              <a:buFont typeface="Arial" charset="0"/>
              <a:buChar char="•"/>
              <a:defRPr>
                <a:solidFill>
                  <a:schemeClr val="tx1"/>
                </a:solidFill>
                <a:latin typeface="+mn-lt"/>
                <a:cs typeface="+mn-cs"/>
              </a:defRPr>
            </a:lvl4pPr>
            <a:lvl5pPr marL="723900" indent="-169863" algn="l" rtl="0" fontAlgn="base">
              <a:spcBef>
                <a:spcPct val="5000"/>
              </a:spcBef>
              <a:spcAft>
                <a:spcPct val="0"/>
              </a:spcAft>
              <a:buFont typeface="Arial" charset="0"/>
              <a:buChar char="-"/>
              <a:defRPr sz="1600">
                <a:solidFill>
                  <a:schemeClr val="tx1"/>
                </a:solidFill>
                <a:latin typeface="+mn-lt"/>
                <a:cs typeface="+mn-cs"/>
              </a:defRPr>
            </a:lvl5pPr>
            <a:lvl6pPr marL="1181100" indent="-169863" algn="l" rtl="0" fontAlgn="base">
              <a:spcBef>
                <a:spcPct val="5000"/>
              </a:spcBef>
              <a:spcAft>
                <a:spcPct val="0"/>
              </a:spcAft>
              <a:buFont typeface="Arial" charset="0"/>
              <a:buChar char="-"/>
              <a:defRPr sz="1600">
                <a:solidFill>
                  <a:schemeClr val="tx1"/>
                </a:solidFill>
                <a:latin typeface="+mn-lt"/>
                <a:cs typeface="+mn-cs"/>
              </a:defRPr>
            </a:lvl6pPr>
            <a:lvl7pPr marL="1638300" indent="-169863" algn="l" rtl="0" fontAlgn="base">
              <a:spcBef>
                <a:spcPct val="5000"/>
              </a:spcBef>
              <a:spcAft>
                <a:spcPct val="0"/>
              </a:spcAft>
              <a:buFont typeface="Arial" charset="0"/>
              <a:buChar char="-"/>
              <a:defRPr sz="1600">
                <a:solidFill>
                  <a:schemeClr val="tx1"/>
                </a:solidFill>
                <a:latin typeface="+mn-lt"/>
                <a:cs typeface="+mn-cs"/>
              </a:defRPr>
            </a:lvl7pPr>
            <a:lvl8pPr marL="2095500" indent="-169863" algn="l" rtl="0" fontAlgn="base">
              <a:spcBef>
                <a:spcPct val="5000"/>
              </a:spcBef>
              <a:spcAft>
                <a:spcPct val="0"/>
              </a:spcAft>
              <a:buFont typeface="Arial" charset="0"/>
              <a:buChar char="-"/>
              <a:defRPr sz="1600">
                <a:solidFill>
                  <a:schemeClr val="tx1"/>
                </a:solidFill>
                <a:latin typeface="+mn-lt"/>
                <a:cs typeface="+mn-cs"/>
              </a:defRPr>
            </a:lvl8pPr>
            <a:lvl9pPr marL="2552700" indent="-169863" algn="l" rtl="0" fontAlgn="base">
              <a:spcBef>
                <a:spcPct val="5000"/>
              </a:spcBef>
              <a:spcAft>
                <a:spcPct val="0"/>
              </a:spcAft>
              <a:buFont typeface="Arial" charset="0"/>
              <a:buChar char="-"/>
              <a:defRPr sz="1600">
                <a:solidFill>
                  <a:schemeClr val="tx1"/>
                </a:solidFill>
                <a:latin typeface="+mn-lt"/>
                <a:cs typeface="+mn-cs"/>
              </a:defRPr>
            </a:lvl9pPr>
          </a:lstStyle>
          <a:p>
            <a:pPr marL="0" marR="0" lvl="0" indent="0" algn="ctr" defTabSz="914400" rtl="0" eaLnBrk="1" fontAlgn="base" latinLnBrk="0" hangingPunct="1">
              <a:lnSpc>
                <a:spcPct val="100000"/>
              </a:lnSpc>
              <a:spcBef>
                <a:spcPts val="0"/>
              </a:spcBef>
              <a:spcAft>
                <a:spcPct val="0"/>
              </a:spcAft>
              <a:buClr>
                <a:srgbClr val="948671"/>
              </a:buClr>
              <a:buSzTx/>
              <a:buFontTx/>
              <a:buNone/>
              <a:tabLst/>
              <a:defRPr/>
            </a:pPr>
            <a:r>
              <a:rPr kumimoji="0" lang="en-GB" sz="1000" b="0" i="0" u="none" strike="noStrike" kern="0" cap="none" spc="0" normalizeH="0" baseline="0" noProof="0" dirty="0">
                <a:ln>
                  <a:noFill/>
                </a:ln>
                <a:solidFill>
                  <a:srgbClr val="CC171E"/>
                </a:solidFill>
                <a:effectLst/>
                <a:uLnTx/>
                <a:uFillTx/>
                <a:latin typeface="Delta BQ Light" panose="02000503040000020003" pitchFamily="50" charset="0"/>
                <a:ea typeface="+mn-ea"/>
                <a:cs typeface="+mn-cs"/>
              </a:rPr>
              <a:t>Plus: further growth potential from redevelopment opportunities within the portfolio</a:t>
            </a:r>
          </a:p>
        </p:txBody>
      </p:sp>
      <p:sp>
        <p:nvSpPr>
          <p:cNvPr id="3" name="TextBox 2">
            <a:extLst>
              <a:ext uri="{FF2B5EF4-FFF2-40B4-BE49-F238E27FC236}">
                <a16:creationId xmlns:a16="http://schemas.microsoft.com/office/drawing/2014/main" id="{A3D8FA52-92F7-42E5-9F4E-4F0A575DC42B}"/>
              </a:ext>
            </a:extLst>
          </p:cNvPr>
          <p:cNvSpPr txBox="1"/>
          <p:nvPr/>
        </p:nvSpPr>
        <p:spPr>
          <a:xfrm>
            <a:off x="10416065" y="2482078"/>
            <a:ext cx="10157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Delta BQ Book"/>
                <a:ea typeface="+mn-ea"/>
                <a:cs typeface="+mn-cs"/>
              </a:rPr>
              <a:t>+</a:t>
            </a:r>
            <a:r>
              <a:rPr lang="en-GB" dirty="0">
                <a:latin typeface="Delta BQ Book"/>
              </a:rPr>
              <a:t>128</a:t>
            </a:r>
            <a:r>
              <a:rPr kumimoji="0" lang="en-GB" sz="1800" b="0" i="0" u="none" strike="noStrike" kern="1200" cap="none" spc="0" normalizeH="0" baseline="0" noProof="0" dirty="0">
                <a:ln>
                  <a:noFill/>
                </a:ln>
                <a:effectLst/>
                <a:uLnTx/>
                <a:uFillTx/>
                <a:latin typeface="Delta BQ Book"/>
                <a:ea typeface="+mn-ea"/>
                <a:cs typeface="+mn-cs"/>
              </a:rPr>
              <a:t>%</a:t>
            </a:r>
          </a:p>
        </p:txBody>
      </p:sp>
      <p:sp>
        <p:nvSpPr>
          <p:cNvPr id="32" name="TextBox 31">
            <a:extLst>
              <a:ext uri="{FF2B5EF4-FFF2-40B4-BE49-F238E27FC236}">
                <a16:creationId xmlns:a16="http://schemas.microsoft.com/office/drawing/2014/main" id="{669D5F7C-9800-124B-83BC-04375194DCAA}"/>
              </a:ext>
            </a:extLst>
          </p:cNvPr>
          <p:cNvSpPr txBox="1"/>
          <p:nvPr/>
        </p:nvSpPr>
        <p:spPr>
          <a:xfrm>
            <a:off x="6891474" y="3847759"/>
            <a:ext cx="8445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FFFFFF"/>
                </a:solidFill>
                <a:latin typeface="Delta BQ Light" panose="02000503040000020003" pitchFamily="50" charset="0"/>
              </a:rPr>
              <a:t>847</a:t>
            </a:r>
            <a:endParaRPr kumimoji="0" lang="en-GB" sz="1200" b="0" i="0" u="none" strike="noStrike" kern="1200" cap="none" spc="0" normalizeH="0" baseline="0" noProof="0" dirty="0">
              <a:ln>
                <a:noFill/>
              </a:ln>
              <a:solidFill>
                <a:srgbClr val="FFFFFF"/>
              </a:solidFill>
              <a:effectLst/>
              <a:uLnTx/>
              <a:uFillTx/>
              <a:latin typeface="Delta BQ Light" panose="02000503040000020003" pitchFamily="50" charset="0"/>
              <a:ea typeface="+mn-ea"/>
              <a:cs typeface="+mn-cs"/>
            </a:endParaRPr>
          </a:p>
        </p:txBody>
      </p:sp>
      <p:sp>
        <p:nvSpPr>
          <p:cNvPr id="38" name="TextBox 37">
            <a:extLst>
              <a:ext uri="{FF2B5EF4-FFF2-40B4-BE49-F238E27FC236}">
                <a16:creationId xmlns:a16="http://schemas.microsoft.com/office/drawing/2014/main" id="{CA858E27-548C-8A25-8027-B990751B1EE8}"/>
              </a:ext>
            </a:extLst>
          </p:cNvPr>
          <p:cNvSpPr txBox="1"/>
          <p:nvPr/>
        </p:nvSpPr>
        <p:spPr>
          <a:xfrm>
            <a:off x="6894416" y="3372947"/>
            <a:ext cx="8445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Delta BQ Book"/>
                <a:ea typeface="+mn-ea"/>
                <a:cs typeface="+mn-cs"/>
              </a:rPr>
              <a:t>+</a:t>
            </a:r>
            <a:r>
              <a:rPr lang="en-GB" dirty="0">
                <a:latin typeface="Delta BQ Book"/>
              </a:rPr>
              <a:t>57</a:t>
            </a:r>
            <a:r>
              <a:rPr kumimoji="0" lang="en-GB" sz="1800" b="0" i="0" u="none" strike="noStrike" kern="1200" cap="none" spc="0" normalizeH="0" baseline="0" noProof="0" dirty="0">
                <a:ln>
                  <a:noFill/>
                </a:ln>
                <a:effectLst/>
                <a:uLnTx/>
                <a:uFillTx/>
                <a:latin typeface="Delta BQ Book"/>
                <a:ea typeface="+mn-ea"/>
                <a:cs typeface="+mn-cs"/>
              </a:rPr>
              <a:t>%</a:t>
            </a:r>
          </a:p>
        </p:txBody>
      </p:sp>
    </p:spTree>
    <p:extLst>
      <p:ext uri="{BB962C8B-B14F-4D97-AF65-F5344CB8AC3E}">
        <p14:creationId xmlns:p14="http://schemas.microsoft.com/office/powerpoint/2010/main" val="3366139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descr="A picture containing outdoor, sky, building&#10;&#10;Description automatically generated">
            <a:extLst>
              <a:ext uri="{FF2B5EF4-FFF2-40B4-BE49-F238E27FC236}">
                <a16:creationId xmlns:a16="http://schemas.microsoft.com/office/drawing/2014/main" id="{60A9545F-2780-4FAA-9755-27F7E865E7AC}"/>
              </a:ext>
            </a:extLst>
          </p:cNvPr>
          <p:cNvPicPr>
            <a:picLocks noChangeAspect="1"/>
          </p:cNvPicPr>
          <p:nvPr/>
        </p:nvPicPr>
        <p:blipFill rotWithShape="1">
          <a:blip r:embed="rId2">
            <a:extLst>
              <a:ext uri="{28A0092B-C50C-407E-A947-70E740481C1C}">
                <a14:useLocalDpi xmlns:a14="http://schemas.microsoft.com/office/drawing/2010/main"/>
              </a:ext>
            </a:extLst>
          </a:blip>
          <a:srcRect l="1706" r="40800"/>
          <a:stretch/>
        </p:blipFill>
        <p:spPr>
          <a:xfrm>
            <a:off x="6279398" y="0"/>
            <a:ext cx="5912602" cy="6858000"/>
          </a:xfrm>
          <a:prstGeom prst="rect">
            <a:avLst/>
          </a:prstGeom>
        </p:spPr>
      </p:pic>
      <p:sp>
        <p:nvSpPr>
          <p:cNvPr id="2" name="Slide Number Placeholder 1">
            <a:extLst>
              <a:ext uri="{FF2B5EF4-FFF2-40B4-BE49-F238E27FC236}">
                <a16:creationId xmlns:a16="http://schemas.microsoft.com/office/drawing/2014/main" id="{1C65622E-C994-443A-BCF6-4E8034D4AB22}"/>
              </a:ext>
            </a:extLst>
          </p:cNvPr>
          <p:cNvSpPr>
            <a:spLocks noGrp="1"/>
          </p:cNvSpPr>
          <p:nvPr>
            <p:ph type="sldNum" sz="quarter" idx="12"/>
          </p:nvPr>
        </p:nvSpPr>
        <p:spPr>
          <a:xfrm>
            <a:off x="10903669" y="6273875"/>
            <a:ext cx="809411" cy="288000"/>
          </a:xfrm>
        </p:spPr>
        <p:txBody>
          <a:bodyPr/>
          <a:lstStyle/>
          <a:p>
            <a:fld id="{A9127C4A-68AE-42AA-98AE-96759E14B5F4}" type="slidenum">
              <a:rPr lang="en-GB" smtClean="0">
                <a:solidFill>
                  <a:schemeClr val="bg1"/>
                </a:solidFill>
              </a:rPr>
              <a:pPr/>
              <a:t>32</a:t>
            </a:fld>
            <a:endParaRPr lang="en-GB">
              <a:solidFill>
                <a:schemeClr val="bg1"/>
              </a:solidFill>
            </a:endParaRPr>
          </a:p>
        </p:txBody>
      </p:sp>
      <p:sp>
        <p:nvSpPr>
          <p:cNvPr id="8" name="Title 7">
            <a:extLst>
              <a:ext uri="{FF2B5EF4-FFF2-40B4-BE49-F238E27FC236}">
                <a16:creationId xmlns:a16="http://schemas.microsoft.com/office/drawing/2014/main" id="{77454352-971C-439E-A973-CE79DA8F7E56}"/>
              </a:ext>
            </a:extLst>
          </p:cNvPr>
          <p:cNvSpPr>
            <a:spLocks noGrp="1"/>
          </p:cNvSpPr>
          <p:nvPr>
            <p:ph type="title"/>
          </p:nvPr>
        </p:nvSpPr>
        <p:spPr>
          <a:xfrm>
            <a:off x="480971" y="292931"/>
            <a:ext cx="11233150" cy="514310"/>
          </a:xfrm>
        </p:spPr>
        <p:txBody>
          <a:bodyPr>
            <a:normAutofit/>
          </a:bodyPr>
          <a:lstStyle/>
          <a:p>
            <a:r>
              <a:rPr lang="en-GB" dirty="0"/>
              <a:t>Confident outlook</a:t>
            </a:r>
          </a:p>
        </p:txBody>
      </p:sp>
      <p:grpSp>
        <p:nvGrpSpPr>
          <p:cNvPr id="18" name="Group 17">
            <a:extLst>
              <a:ext uri="{FF2B5EF4-FFF2-40B4-BE49-F238E27FC236}">
                <a16:creationId xmlns:a16="http://schemas.microsoft.com/office/drawing/2014/main" id="{5A39B7A3-94E8-B643-BF1E-3750A16FC007}"/>
              </a:ext>
            </a:extLst>
          </p:cNvPr>
          <p:cNvGrpSpPr/>
          <p:nvPr/>
        </p:nvGrpSpPr>
        <p:grpSpPr>
          <a:xfrm>
            <a:off x="842344" y="1376363"/>
            <a:ext cx="4673873" cy="4712532"/>
            <a:chOff x="3665058" y="1968074"/>
            <a:chExt cx="3312871" cy="3340273"/>
          </a:xfrm>
          <a:solidFill>
            <a:srgbClr val="EBEBEB"/>
          </a:solidFill>
        </p:grpSpPr>
        <p:sp>
          <p:nvSpPr>
            <p:cNvPr id="19" name="Freeform 18">
              <a:extLst>
                <a:ext uri="{FF2B5EF4-FFF2-40B4-BE49-F238E27FC236}">
                  <a16:creationId xmlns:a16="http://schemas.microsoft.com/office/drawing/2014/main" id="{76A8C562-A888-DE42-AB54-0DC03F428780}"/>
                </a:ext>
              </a:extLst>
            </p:cNvPr>
            <p:cNvSpPr/>
            <p:nvPr/>
          </p:nvSpPr>
          <p:spPr>
            <a:xfrm>
              <a:off x="4538183" y="1968074"/>
              <a:ext cx="1564056" cy="918642"/>
            </a:xfrm>
            <a:custGeom>
              <a:avLst/>
              <a:gdLst>
                <a:gd name="connsiteX0" fmla="*/ 15128 w 1564056"/>
                <a:gd name="connsiteY0" fmla="*/ 269926 h 918642"/>
                <a:gd name="connsiteX1" fmla="*/ 43176 w 1564056"/>
                <a:gd name="connsiteY1" fmla="*/ 173015 h 918642"/>
                <a:gd name="connsiteX2" fmla="*/ 783111 w 1564056"/>
                <a:gd name="connsiteY2" fmla="*/ 1519 h 918642"/>
                <a:gd name="connsiteX3" fmla="*/ 1512358 w 1564056"/>
                <a:gd name="connsiteY3" fmla="*/ 168551 h 918642"/>
                <a:gd name="connsiteX4" fmla="*/ 1546772 w 1564056"/>
                <a:gd name="connsiteY4" fmla="*/ 269916 h 918642"/>
                <a:gd name="connsiteX5" fmla="*/ 1448619 w 1564056"/>
                <a:gd name="connsiteY5" fmla="*/ 443964 h 918642"/>
                <a:gd name="connsiteX6" fmla="*/ 1202583 w 1564056"/>
                <a:gd name="connsiteY6" fmla="*/ 873663 h 918642"/>
                <a:gd name="connsiteX7" fmla="*/ 1133744 w 1564056"/>
                <a:gd name="connsiteY7" fmla="*/ 918291 h 918642"/>
                <a:gd name="connsiteX8" fmla="*/ 431336 w 1564056"/>
                <a:gd name="connsiteY8" fmla="*/ 918291 h 918642"/>
                <a:gd name="connsiteX9" fmla="*/ 362496 w 1564056"/>
                <a:gd name="connsiteY9" fmla="*/ 869836 h 918642"/>
                <a:gd name="connsiteX10" fmla="*/ 15128 w 1564056"/>
                <a:gd name="connsiteY10" fmla="*/ 269926 h 91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4056" h="918642">
                  <a:moveTo>
                    <a:pt x="15128" y="269926"/>
                  </a:moveTo>
                  <a:cubicBezTo>
                    <a:pt x="15128" y="269926"/>
                    <a:pt x="-33316" y="202345"/>
                    <a:pt x="43176" y="173015"/>
                  </a:cubicBezTo>
                  <a:cubicBezTo>
                    <a:pt x="43176" y="173015"/>
                    <a:pt x="393809" y="-18882"/>
                    <a:pt x="783111" y="1519"/>
                  </a:cubicBezTo>
                  <a:cubicBezTo>
                    <a:pt x="783111" y="1519"/>
                    <a:pt x="1132468" y="-20158"/>
                    <a:pt x="1512358" y="168551"/>
                  </a:cubicBezTo>
                  <a:cubicBezTo>
                    <a:pt x="1512358" y="168551"/>
                    <a:pt x="1600318" y="199156"/>
                    <a:pt x="1546772" y="269916"/>
                  </a:cubicBezTo>
                  <a:lnTo>
                    <a:pt x="1448619" y="443964"/>
                  </a:lnTo>
                  <a:lnTo>
                    <a:pt x="1202583" y="873663"/>
                  </a:lnTo>
                  <a:cubicBezTo>
                    <a:pt x="1202583" y="873663"/>
                    <a:pt x="1183463" y="918291"/>
                    <a:pt x="1133744" y="918291"/>
                  </a:cubicBezTo>
                  <a:lnTo>
                    <a:pt x="431336" y="918291"/>
                  </a:lnTo>
                  <a:cubicBezTo>
                    <a:pt x="431336" y="918291"/>
                    <a:pt x="393095" y="925945"/>
                    <a:pt x="362496" y="869836"/>
                  </a:cubicBezTo>
                  <a:lnTo>
                    <a:pt x="15128" y="269926"/>
                  </a:lnTo>
                  <a:close/>
                </a:path>
              </a:pathLst>
            </a:custGeom>
            <a:grpFill/>
            <a:ln w="9514" cap="flat">
              <a:noFill/>
              <a:prstDash val="solid"/>
              <a:miter/>
            </a:ln>
          </p:spPr>
          <p:txBody>
            <a:bodyPr rtlCol="0" anchor="ctr"/>
            <a:lstStyle/>
            <a:p>
              <a:endParaRPr lang="en-US">
                <a:solidFill>
                  <a:schemeClr val="tx2"/>
                </a:solidFill>
              </a:endParaRPr>
            </a:p>
          </p:txBody>
        </p:sp>
        <p:sp>
          <p:nvSpPr>
            <p:cNvPr id="20" name="Freeform 19">
              <a:extLst>
                <a:ext uri="{FF2B5EF4-FFF2-40B4-BE49-F238E27FC236}">
                  <a16:creationId xmlns:a16="http://schemas.microsoft.com/office/drawing/2014/main" id="{DC27C911-E8F2-BB4D-AA9D-93A796A4C544}"/>
                </a:ext>
              </a:extLst>
            </p:cNvPr>
            <p:cNvSpPr/>
            <p:nvPr/>
          </p:nvSpPr>
          <p:spPr>
            <a:xfrm>
              <a:off x="4520555" y="4389705"/>
              <a:ext cx="1564056" cy="918642"/>
            </a:xfrm>
            <a:custGeom>
              <a:avLst/>
              <a:gdLst>
                <a:gd name="connsiteX0" fmla="*/ 1548929 w 1564056"/>
                <a:gd name="connsiteY0" fmla="*/ 648717 h 918642"/>
                <a:gd name="connsiteX1" fmla="*/ 1520881 w 1564056"/>
                <a:gd name="connsiteY1" fmla="*/ 745627 h 918642"/>
                <a:gd name="connsiteX2" fmla="*/ 780946 w 1564056"/>
                <a:gd name="connsiteY2" fmla="*/ 917124 h 918642"/>
                <a:gd name="connsiteX3" fmla="*/ 51699 w 1564056"/>
                <a:gd name="connsiteY3" fmla="*/ 750092 h 918642"/>
                <a:gd name="connsiteX4" fmla="*/ 17284 w 1564056"/>
                <a:gd name="connsiteY4" fmla="*/ 648726 h 918642"/>
                <a:gd name="connsiteX5" fmla="*/ 115438 w 1564056"/>
                <a:gd name="connsiteY5" fmla="*/ 474678 h 918642"/>
                <a:gd name="connsiteX6" fmla="*/ 361474 w 1564056"/>
                <a:gd name="connsiteY6" fmla="*/ 44980 h 918642"/>
                <a:gd name="connsiteX7" fmla="*/ 430313 w 1564056"/>
                <a:gd name="connsiteY7" fmla="*/ 352 h 918642"/>
                <a:gd name="connsiteX8" fmla="*/ 1132721 w 1564056"/>
                <a:gd name="connsiteY8" fmla="*/ 352 h 918642"/>
                <a:gd name="connsiteX9" fmla="*/ 1201561 w 1564056"/>
                <a:gd name="connsiteY9" fmla="*/ 48807 h 918642"/>
                <a:gd name="connsiteX10" fmla="*/ 1548929 w 1564056"/>
                <a:gd name="connsiteY10" fmla="*/ 648717 h 91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4056" h="918642">
                  <a:moveTo>
                    <a:pt x="1548929" y="648717"/>
                  </a:moveTo>
                  <a:cubicBezTo>
                    <a:pt x="1548929" y="648717"/>
                    <a:pt x="1597373" y="716297"/>
                    <a:pt x="1520881" y="745627"/>
                  </a:cubicBezTo>
                  <a:cubicBezTo>
                    <a:pt x="1520881" y="745627"/>
                    <a:pt x="1170248" y="937524"/>
                    <a:pt x="780946" y="917124"/>
                  </a:cubicBezTo>
                  <a:cubicBezTo>
                    <a:pt x="780946" y="917124"/>
                    <a:pt x="431589" y="938800"/>
                    <a:pt x="51699" y="750092"/>
                  </a:cubicBezTo>
                  <a:cubicBezTo>
                    <a:pt x="51699" y="750092"/>
                    <a:pt x="-36261" y="719486"/>
                    <a:pt x="17284" y="648726"/>
                  </a:cubicBezTo>
                  <a:lnTo>
                    <a:pt x="115438" y="474678"/>
                  </a:lnTo>
                  <a:lnTo>
                    <a:pt x="361474" y="44980"/>
                  </a:lnTo>
                  <a:cubicBezTo>
                    <a:pt x="361474" y="44980"/>
                    <a:pt x="380594" y="352"/>
                    <a:pt x="430313" y="352"/>
                  </a:cubicBezTo>
                  <a:lnTo>
                    <a:pt x="1132721" y="352"/>
                  </a:lnTo>
                  <a:cubicBezTo>
                    <a:pt x="1132721" y="352"/>
                    <a:pt x="1170962" y="-7302"/>
                    <a:pt x="1201561" y="48807"/>
                  </a:cubicBezTo>
                  <a:lnTo>
                    <a:pt x="1548929" y="648717"/>
                  </a:lnTo>
                  <a:close/>
                </a:path>
              </a:pathLst>
            </a:custGeom>
            <a:grpFill/>
            <a:ln w="9514" cap="flat">
              <a:noFill/>
              <a:prstDash val="solid"/>
              <a:miter/>
            </a:ln>
          </p:spPr>
          <p:txBody>
            <a:bodyPr rtlCol="0" anchor="ctr"/>
            <a:lstStyle/>
            <a:p>
              <a:endParaRPr lang="en-US" dirty="0">
                <a:solidFill>
                  <a:schemeClr val="tx2"/>
                </a:solidFill>
              </a:endParaRPr>
            </a:p>
          </p:txBody>
        </p:sp>
        <p:sp>
          <p:nvSpPr>
            <p:cNvPr id="21" name="Freeform 20">
              <a:extLst>
                <a:ext uri="{FF2B5EF4-FFF2-40B4-BE49-F238E27FC236}">
                  <a16:creationId xmlns:a16="http://schemas.microsoft.com/office/drawing/2014/main" id="{3F3DE9AA-0C1C-834B-BD99-7BA73F5F512C}"/>
                </a:ext>
              </a:extLst>
            </p:cNvPr>
            <p:cNvSpPr/>
            <p:nvPr/>
          </p:nvSpPr>
          <p:spPr>
            <a:xfrm>
              <a:off x="5778984" y="2225624"/>
              <a:ext cx="1196103" cy="1375050"/>
            </a:xfrm>
            <a:custGeom>
              <a:avLst/>
              <a:gdLst>
                <a:gd name="connsiteX0" fmla="*/ 367511 w 1196103"/>
                <a:gd name="connsiteY0" fmla="*/ 41753 h 1375050"/>
                <a:gd name="connsiteX1" fmla="*/ 465608 w 1196103"/>
                <a:gd name="connsiteY1" fmla="*/ 18306 h 1375050"/>
                <a:gd name="connsiteX2" fmla="*/ 980017 w 1196103"/>
                <a:gd name="connsiteY2" fmla="*/ 577262 h 1375050"/>
                <a:gd name="connsiteX3" fmla="*/ 1194816 w 1196103"/>
                <a:gd name="connsiteY3" fmla="*/ 1294045 h 1375050"/>
                <a:gd name="connsiteX4" fmla="*/ 1123673 w 1196103"/>
                <a:gd name="connsiteY4" fmla="*/ 1374030 h 1375050"/>
                <a:gd name="connsiteX5" fmla="*/ 923892 w 1196103"/>
                <a:gd name="connsiteY5" fmla="*/ 1374572 h 1375050"/>
                <a:gd name="connsiteX6" fmla="*/ 428832 w 1196103"/>
                <a:gd name="connsiteY6" fmla="*/ 1372706 h 1375050"/>
                <a:gd name="connsiteX7" fmla="*/ 356043 w 1196103"/>
                <a:gd name="connsiteY7" fmla="*/ 1334866 h 1375050"/>
                <a:gd name="connsiteX8" fmla="*/ 9274 w 1196103"/>
                <a:gd name="connsiteY8" fmla="*/ 723894 h 1375050"/>
                <a:gd name="connsiteX9" fmla="*/ 17412 w 1196103"/>
                <a:gd name="connsiteY9" fmla="*/ 640092 h 1375050"/>
                <a:gd name="connsiteX10" fmla="*/ 367511 w 1196103"/>
                <a:gd name="connsiteY10" fmla="*/ 41753 h 137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103" h="1375050">
                  <a:moveTo>
                    <a:pt x="367511" y="41753"/>
                  </a:moveTo>
                  <a:cubicBezTo>
                    <a:pt x="367511" y="41753"/>
                    <a:pt x="402355" y="-33748"/>
                    <a:pt x="465608" y="18306"/>
                  </a:cubicBezTo>
                  <a:cubicBezTo>
                    <a:pt x="465608" y="18306"/>
                    <a:pt x="805562" y="228566"/>
                    <a:pt x="980017" y="577262"/>
                  </a:cubicBezTo>
                  <a:cubicBezTo>
                    <a:pt x="980017" y="577262"/>
                    <a:pt x="1171337" y="870449"/>
                    <a:pt x="1194816" y="1294045"/>
                  </a:cubicBezTo>
                  <a:cubicBezTo>
                    <a:pt x="1194816" y="1294045"/>
                    <a:pt x="1211634" y="1385663"/>
                    <a:pt x="1123673" y="1374030"/>
                  </a:cubicBezTo>
                  <a:lnTo>
                    <a:pt x="923892" y="1374572"/>
                  </a:lnTo>
                  <a:lnTo>
                    <a:pt x="428832" y="1372706"/>
                  </a:lnTo>
                  <a:cubicBezTo>
                    <a:pt x="428832" y="1372706"/>
                    <a:pt x="380588" y="1378104"/>
                    <a:pt x="356043" y="1334866"/>
                  </a:cubicBezTo>
                  <a:lnTo>
                    <a:pt x="9274" y="723894"/>
                  </a:lnTo>
                  <a:cubicBezTo>
                    <a:pt x="9274" y="723894"/>
                    <a:pt x="-16261" y="694402"/>
                    <a:pt x="17412" y="640092"/>
                  </a:cubicBezTo>
                  <a:lnTo>
                    <a:pt x="367511" y="41753"/>
                  </a:lnTo>
                  <a:close/>
                </a:path>
              </a:pathLst>
            </a:custGeom>
            <a:grpFill/>
            <a:ln w="9514" cap="flat">
              <a:noFill/>
              <a:prstDash val="solid"/>
              <a:miter/>
            </a:ln>
          </p:spPr>
          <p:txBody>
            <a:bodyPr rtlCol="0" anchor="ctr"/>
            <a:lstStyle/>
            <a:p>
              <a:endParaRPr lang="en-US">
                <a:solidFill>
                  <a:schemeClr val="tx2"/>
                </a:solidFill>
              </a:endParaRPr>
            </a:p>
          </p:txBody>
        </p:sp>
        <p:sp>
          <p:nvSpPr>
            <p:cNvPr id="22" name="Freeform 21">
              <a:extLst>
                <a:ext uri="{FF2B5EF4-FFF2-40B4-BE49-F238E27FC236}">
                  <a16:creationId xmlns:a16="http://schemas.microsoft.com/office/drawing/2014/main" id="{CAEF65F4-1B80-424B-B703-795A5E07F00C}"/>
                </a:ext>
              </a:extLst>
            </p:cNvPr>
            <p:cNvSpPr/>
            <p:nvPr/>
          </p:nvSpPr>
          <p:spPr>
            <a:xfrm>
              <a:off x="3667891" y="3656484"/>
              <a:ext cx="1196103" cy="1375050"/>
            </a:xfrm>
            <a:custGeom>
              <a:avLst/>
              <a:gdLst>
                <a:gd name="connsiteX0" fmla="*/ 828592 w 1196103"/>
                <a:gd name="connsiteY0" fmla="*/ 1333298 h 1375050"/>
                <a:gd name="connsiteX1" fmla="*/ 730496 w 1196103"/>
                <a:gd name="connsiteY1" fmla="*/ 1356745 h 1375050"/>
                <a:gd name="connsiteX2" fmla="*/ 216086 w 1196103"/>
                <a:gd name="connsiteY2" fmla="*/ 797788 h 1375050"/>
                <a:gd name="connsiteX3" fmla="*/ 1287 w 1196103"/>
                <a:gd name="connsiteY3" fmla="*/ 81005 h 1375050"/>
                <a:gd name="connsiteX4" fmla="*/ 72430 w 1196103"/>
                <a:gd name="connsiteY4" fmla="*/ 1021 h 1375050"/>
                <a:gd name="connsiteX5" fmla="*/ 272211 w 1196103"/>
                <a:gd name="connsiteY5" fmla="*/ 478 h 1375050"/>
                <a:gd name="connsiteX6" fmla="*/ 767271 w 1196103"/>
                <a:gd name="connsiteY6" fmla="*/ 2344 h 1375050"/>
                <a:gd name="connsiteX7" fmla="*/ 840060 w 1196103"/>
                <a:gd name="connsiteY7" fmla="*/ 40194 h 1375050"/>
                <a:gd name="connsiteX8" fmla="*/ 1186829 w 1196103"/>
                <a:gd name="connsiteY8" fmla="*/ 651166 h 1375050"/>
                <a:gd name="connsiteX9" fmla="*/ 1178692 w 1196103"/>
                <a:gd name="connsiteY9" fmla="*/ 734968 h 1375050"/>
                <a:gd name="connsiteX10" fmla="*/ 828592 w 1196103"/>
                <a:gd name="connsiteY10" fmla="*/ 1333298 h 137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103" h="1375050">
                  <a:moveTo>
                    <a:pt x="828592" y="1333298"/>
                  </a:moveTo>
                  <a:cubicBezTo>
                    <a:pt x="828592" y="1333298"/>
                    <a:pt x="793749" y="1408798"/>
                    <a:pt x="730496" y="1356745"/>
                  </a:cubicBezTo>
                  <a:cubicBezTo>
                    <a:pt x="730496" y="1356745"/>
                    <a:pt x="390541" y="1146484"/>
                    <a:pt x="216086" y="797788"/>
                  </a:cubicBezTo>
                  <a:cubicBezTo>
                    <a:pt x="216086" y="797788"/>
                    <a:pt x="24766" y="504602"/>
                    <a:pt x="1287" y="81005"/>
                  </a:cubicBezTo>
                  <a:cubicBezTo>
                    <a:pt x="1287" y="81005"/>
                    <a:pt x="-15531" y="-10612"/>
                    <a:pt x="72430" y="1021"/>
                  </a:cubicBezTo>
                  <a:lnTo>
                    <a:pt x="272211" y="478"/>
                  </a:lnTo>
                  <a:lnTo>
                    <a:pt x="767271" y="2344"/>
                  </a:lnTo>
                  <a:cubicBezTo>
                    <a:pt x="767271" y="2344"/>
                    <a:pt x="815515" y="-3054"/>
                    <a:pt x="840060" y="40194"/>
                  </a:cubicBezTo>
                  <a:lnTo>
                    <a:pt x="1186829" y="651166"/>
                  </a:lnTo>
                  <a:cubicBezTo>
                    <a:pt x="1186829" y="651166"/>
                    <a:pt x="1212365" y="680658"/>
                    <a:pt x="1178692" y="734968"/>
                  </a:cubicBezTo>
                  <a:lnTo>
                    <a:pt x="828592" y="1333298"/>
                  </a:lnTo>
                  <a:close/>
                </a:path>
              </a:pathLst>
            </a:custGeom>
            <a:grpFill/>
            <a:ln w="9514" cap="flat">
              <a:noFill/>
              <a:prstDash val="solid"/>
              <a:miter/>
            </a:ln>
          </p:spPr>
          <p:txBody>
            <a:bodyPr rtlCol="0" anchor="ctr"/>
            <a:lstStyle/>
            <a:p>
              <a:endParaRPr lang="en-US">
                <a:solidFill>
                  <a:schemeClr val="tx2"/>
                </a:solidFill>
              </a:endParaRPr>
            </a:p>
          </p:txBody>
        </p:sp>
        <p:sp>
          <p:nvSpPr>
            <p:cNvPr id="23" name="Freeform 22">
              <a:extLst>
                <a:ext uri="{FF2B5EF4-FFF2-40B4-BE49-F238E27FC236}">
                  <a16:creationId xmlns:a16="http://schemas.microsoft.com/office/drawing/2014/main" id="{90559EDD-462D-6048-9B24-0BA6B79B9E51}"/>
                </a:ext>
              </a:extLst>
            </p:cNvPr>
            <p:cNvSpPr/>
            <p:nvPr/>
          </p:nvSpPr>
          <p:spPr>
            <a:xfrm>
              <a:off x="5776151" y="3659071"/>
              <a:ext cx="1201778" cy="1369870"/>
            </a:xfrm>
            <a:custGeom>
              <a:avLst/>
              <a:gdLst>
                <a:gd name="connsiteX0" fmla="*/ 1130523 w 1201778"/>
                <a:gd name="connsiteY0" fmla="*/ 233 h 1369870"/>
                <a:gd name="connsiteX1" fmla="*/ 1200429 w 1201778"/>
                <a:gd name="connsiteY1" fmla="*/ 72953 h 1369870"/>
                <a:gd name="connsiteX2" fmla="*/ 979177 w 1201778"/>
                <a:gd name="connsiteY2" fmla="*/ 799723 h 1369870"/>
                <a:gd name="connsiteX3" fmla="*/ 470107 w 1201778"/>
                <a:gd name="connsiteY3" fmla="*/ 1348055 h 1369870"/>
                <a:gd name="connsiteX4" fmla="*/ 365119 w 1201778"/>
                <a:gd name="connsiteY4" fmla="*/ 1327217 h 1369870"/>
                <a:gd name="connsiteX5" fmla="*/ 263454 w 1201778"/>
                <a:gd name="connsiteY5" fmla="*/ 1155196 h 1369870"/>
                <a:gd name="connsiteX6" fmla="*/ 14287 w 1201778"/>
                <a:gd name="connsiteY6" fmla="*/ 727307 h 1369870"/>
                <a:gd name="connsiteX7" fmla="*/ 10042 w 1201778"/>
                <a:gd name="connsiteY7" fmla="*/ 645361 h 1369870"/>
                <a:gd name="connsiteX8" fmla="*/ 361055 w 1201778"/>
                <a:gd name="connsiteY8" fmla="*/ 36807 h 1369870"/>
                <a:gd name="connsiteX9" fmla="*/ 437414 w 1201778"/>
                <a:gd name="connsiteY9" fmla="*/ 1385 h 1369870"/>
                <a:gd name="connsiteX10" fmla="*/ 1130523 w 1201778"/>
                <a:gd name="connsiteY10" fmla="*/ 233 h 136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1778" h="1369870">
                  <a:moveTo>
                    <a:pt x="1130523" y="233"/>
                  </a:moveTo>
                  <a:cubicBezTo>
                    <a:pt x="1130523" y="233"/>
                    <a:pt x="1213249" y="-7964"/>
                    <a:pt x="1200429" y="72953"/>
                  </a:cubicBezTo>
                  <a:cubicBezTo>
                    <a:pt x="1200429" y="72953"/>
                    <a:pt x="1191387" y="472636"/>
                    <a:pt x="979177" y="799723"/>
                  </a:cubicBezTo>
                  <a:cubicBezTo>
                    <a:pt x="979177" y="799723"/>
                    <a:pt x="823366" y="1113234"/>
                    <a:pt x="470107" y="1348055"/>
                  </a:cubicBezTo>
                  <a:cubicBezTo>
                    <a:pt x="470107" y="1348055"/>
                    <a:pt x="399649" y="1408972"/>
                    <a:pt x="365119" y="1327217"/>
                  </a:cubicBezTo>
                  <a:lnTo>
                    <a:pt x="263454" y="1155196"/>
                  </a:lnTo>
                  <a:lnTo>
                    <a:pt x="14287" y="727307"/>
                  </a:lnTo>
                  <a:cubicBezTo>
                    <a:pt x="14287" y="727307"/>
                    <a:pt x="-14808" y="688438"/>
                    <a:pt x="10042" y="645361"/>
                  </a:cubicBezTo>
                  <a:lnTo>
                    <a:pt x="361055" y="36807"/>
                  </a:lnTo>
                  <a:cubicBezTo>
                    <a:pt x="361055" y="36807"/>
                    <a:pt x="373542" y="-148"/>
                    <a:pt x="437414" y="1385"/>
                  </a:cubicBezTo>
                  <a:lnTo>
                    <a:pt x="1130523" y="233"/>
                  </a:lnTo>
                  <a:close/>
                </a:path>
              </a:pathLst>
            </a:custGeom>
            <a:grpFill/>
            <a:ln w="9514" cap="flat">
              <a:noFill/>
              <a:prstDash val="solid"/>
              <a:miter/>
            </a:ln>
          </p:spPr>
          <p:txBody>
            <a:bodyPr rtlCol="0" anchor="ctr"/>
            <a:lstStyle/>
            <a:p>
              <a:endParaRPr lang="en-US">
                <a:solidFill>
                  <a:schemeClr val="tx2"/>
                </a:solidFill>
              </a:endParaRPr>
            </a:p>
          </p:txBody>
        </p:sp>
        <p:sp>
          <p:nvSpPr>
            <p:cNvPr id="24" name="Freeform 23">
              <a:extLst>
                <a:ext uri="{FF2B5EF4-FFF2-40B4-BE49-F238E27FC236}">
                  <a16:creationId xmlns:a16="http://schemas.microsoft.com/office/drawing/2014/main" id="{9EEE51E4-5E5E-1C40-B166-E024094313CB}"/>
                </a:ext>
              </a:extLst>
            </p:cNvPr>
            <p:cNvSpPr/>
            <p:nvPr/>
          </p:nvSpPr>
          <p:spPr>
            <a:xfrm>
              <a:off x="3665058" y="2228226"/>
              <a:ext cx="1201778" cy="1369870"/>
            </a:xfrm>
            <a:custGeom>
              <a:avLst/>
              <a:gdLst>
                <a:gd name="connsiteX0" fmla="*/ 71256 w 1201778"/>
                <a:gd name="connsiteY0" fmla="*/ 1369638 h 1369870"/>
                <a:gd name="connsiteX1" fmla="*/ 1350 w 1201778"/>
                <a:gd name="connsiteY1" fmla="*/ 1296917 h 1369870"/>
                <a:gd name="connsiteX2" fmla="*/ 222602 w 1201778"/>
                <a:gd name="connsiteY2" fmla="*/ 570148 h 1369870"/>
                <a:gd name="connsiteX3" fmla="*/ 731672 w 1201778"/>
                <a:gd name="connsiteY3" fmla="*/ 21815 h 1369870"/>
                <a:gd name="connsiteX4" fmla="*/ 836659 w 1201778"/>
                <a:gd name="connsiteY4" fmla="*/ 42654 h 1369870"/>
                <a:gd name="connsiteX5" fmla="*/ 938325 w 1201778"/>
                <a:gd name="connsiteY5" fmla="*/ 214674 h 1369870"/>
                <a:gd name="connsiteX6" fmla="*/ 1187492 w 1201778"/>
                <a:gd name="connsiteY6" fmla="*/ 642564 h 1369870"/>
                <a:gd name="connsiteX7" fmla="*/ 1191736 w 1201778"/>
                <a:gd name="connsiteY7" fmla="*/ 724509 h 1369870"/>
                <a:gd name="connsiteX8" fmla="*/ 840723 w 1201778"/>
                <a:gd name="connsiteY8" fmla="*/ 1333063 h 1369870"/>
                <a:gd name="connsiteX9" fmla="*/ 764364 w 1201778"/>
                <a:gd name="connsiteY9" fmla="*/ 1368486 h 1369870"/>
                <a:gd name="connsiteX10" fmla="*/ 71256 w 1201778"/>
                <a:gd name="connsiteY10" fmla="*/ 1369638 h 136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1778" h="1369870">
                  <a:moveTo>
                    <a:pt x="71256" y="1369638"/>
                  </a:moveTo>
                  <a:cubicBezTo>
                    <a:pt x="71256" y="1369638"/>
                    <a:pt x="-11470" y="1377834"/>
                    <a:pt x="1350" y="1296917"/>
                  </a:cubicBezTo>
                  <a:cubicBezTo>
                    <a:pt x="1350" y="1296917"/>
                    <a:pt x="10391" y="897234"/>
                    <a:pt x="222602" y="570148"/>
                  </a:cubicBezTo>
                  <a:cubicBezTo>
                    <a:pt x="222602" y="570148"/>
                    <a:pt x="378412" y="256637"/>
                    <a:pt x="731672" y="21815"/>
                  </a:cubicBezTo>
                  <a:cubicBezTo>
                    <a:pt x="731672" y="21815"/>
                    <a:pt x="802130" y="-39101"/>
                    <a:pt x="836659" y="42654"/>
                  </a:cubicBezTo>
                  <a:lnTo>
                    <a:pt x="938325" y="214674"/>
                  </a:lnTo>
                  <a:lnTo>
                    <a:pt x="1187492" y="642564"/>
                  </a:lnTo>
                  <a:cubicBezTo>
                    <a:pt x="1187492" y="642564"/>
                    <a:pt x="1216586" y="681433"/>
                    <a:pt x="1191736" y="724509"/>
                  </a:cubicBezTo>
                  <a:lnTo>
                    <a:pt x="840723" y="1333063"/>
                  </a:lnTo>
                  <a:cubicBezTo>
                    <a:pt x="840723" y="1333063"/>
                    <a:pt x="828236" y="1370019"/>
                    <a:pt x="764364" y="1368486"/>
                  </a:cubicBezTo>
                  <a:lnTo>
                    <a:pt x="71256" y="1369638"/>
                  </a:lnTo>
                  <a:close/>
                </a:path>
              </a:pathLst>
            </a:custGeom>
            <a:grpFill/>
            <a:ln w="9514" cap="flat">
              <a:noFill/>
              <a:prstDash val="solid"/>
              <a:miter/>
            </a:ln>
          </p:spPr>
          <p:txBody>
            <a:bodyPr rtlCol="0" anchor="ctr"/>
            <a:lstStyle/>
            <a:p>
              <a:endParaRPr lang="en-US" dirty="0">
                <a:solidFill>
                  <a:schemeClr val="tx2"/>
                </a:solidFill>
              </a:endParaRPr>
            </a:p>
          </p:txBody>
        </p:sp>
      </p:grpSp>
      <p:pic>
        <p:nvPicPr>
          <p:cNvPr id="17" name="Picture 16">
            <a:extLst>
              <a:ext uri="{FF2B5EF4-FFF2-40B4-BE49-F238E27FC236}">
                <a16:creationId xmlns:a16="http://schemas.microsoft.com/office/drawing/2014/main" id="{04449A04-DE2A-2D4B-967F-708DF0F97DF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35824" y="2772108"/>
            <a:ext cx="1882905" cy="1882905"/>
          </a:xfrm>
          <a:prstGeom prst="rect">
            <a:avLst/>
          </a:prstGeom>
        </p:spPr>
      </p:pic>
      <p:sp>
        <p:nvSpPr>
          <p:cNvPr id="5" name="Rectangle 4">
            <a:extLst>
              <a:ext uri="{FF2B5EF4-FFF2-40B4-BE49-F238E27FC236}">
                <a16:creationId xmlns:a16="http://schemas.microsoft.com/office/drawing/2014/main" id="{EE92A3A5-9B1A-5245-8272-61E96CDC062D}"/>
              </a:ext>
            </a:extLst>
          </p:cNvPr>
          <p:cNvSpPr/>
          <p:nvPr/>
        </p:nvSpPr>
        <p:spPr>
          <a:xfrm>
            <a:off x="2533830" y="1936939"/>
            <a:ext cx="1292056" cy="674031"/>
          </a:xfrm>
          <a:prstGeom prst="rect">
            <a:avLst/>
          </a:prstGeom>
          <a:noFill/>
        </p:spPr>
        <p:txBody>
          <a:bodyPr wrap="square">
            <a:spAutoFit/>
          </a:bodyPr>
          <a:lstStyle/>
          <a:p>
            <a:pPr algn="ctr">
              <a:lnSpc>
                <a:spcPct val="90000"/>
              </a:lnSpc>
            </a:pPr>
            <a:r>
              <a:rPr lang="en-GB" sz="1400" dirty="0">
                <a:solidFill>
                  <a:schemeClr val="tx2"/>
                </a:solidFill>
              </a:rPr>
              <a:t>Supportive structural trends</a:t>
            </a:r>
          </a:p>
        </p:txBody>
      </p:sp>
      <p:sp>
        <p:nvSpPr>
          <p:cNvPr id="25" name="Rectangle 24">
            <a:extLst>
              <a:ext uri="{FF2B5EF4-FFF2-40B4-BE49-F238E27FC236}">
                <a16:creationId xmlns:a16="http://schemas.microsoft.com/office/drawing/2014/main" id="{F3DBADB1-D739-D040-9BC6-CBBA384296A7}"/>
              </a:ext>
            </a:extLst>
          </p:cNvPr>
          <p:cNvSpPr/>
          <p:nvPr/>
        </p:nvSpPr>
        <p:spPr>
          <a:xfrm>
            <a:off x="3892946" y="4530246"/>
            <a:ext cx="1292056" cy="867930"/>
          </a:xfrm>
          <a:prstGeom prst="rect">
            <a:avLst/>
          </a:prstGeom>
        </p:spPr>
        <p:txBody>
          <a:bodyPr wrap="square">
            <a:spAutoFit/>
          </a:bodyPr>
          <a:lstStyle/>
          <a:p>
            <a:pPr algn="ctr">
              <a:lnSpc>
                <a:spcPct val="90000"/>
              </a:lnSpc>
            </a:pPr>
            <a:r>
              <a:rPr lang="en-GB" sz="1400" dirty="0">
                <a:solidFill>
                  <a:schemeClr val="tx2"/>
                </a:solidFill>
              </a:rPr>
              <a:t>Prime portfolio </a:t>
            </a:r>
          </a:p>
          <a:p>
            <a:pPr algn="ctr">
              <a:lnSpc>
                <a:spcPct val="90000"/>
              </a:lnSpc>
            </a:pPr>
            <a:r>
              <a:rPr lang="en-GB" sz="1400" dirty="0">
                <a:solidFill>
                  <a:schemeClr val="tx2"/>
                </a:solidFill>
              </a:rPr>
              <a:t>of existing assets</a:t>
            </a:r>
          </a:p>
        </p:txBody>
      </p:sp>
      <p:sp>
        <p:nvSpPr>
          <p:cNvPr id="26" name="Rectangle 25">
            <a:extLst>
              <a:ext uri="{FF2B5EF4-FFF2-40B4-BE49-F238E27FC236}">
                <a16:creationId xmlns:a16="http://schemas.microsoft.com/office/drawing/2014/main" id="{84716FA1-B9C5-7E4D-91BC-C2DB55058ADE}"/>
              </a:ext>
            </a:extLst>
          </p:cNvPr>
          <p:cNvSpPr/>
          <p:nvPr/>
        </p:nvSpPr>
        <p:spPr>
          <a:xfrm>
            <a:off x="1025137" y="4311221"/>
            <a:ext cx="1404179" cy="867930"/>
          </a:xfrm>
          <a:prstGeom prst="rect">
            <a:avLst/>
          </a:prstGeom>
        </p:spPr>
        <p:txBody>
          <a:bodyPr wrap="square">
            <a:spAutoFit/>
          </a:bodyPr>
          <a:lstStyle/>
          <a:p>
            <a:pPr algn="ctr">
              <a:lnSpc>
                <a:spcPct val="90000"/>
              </a:lnSpc>
            </a:pPr>
            <a:r>
              <a:rPr lang="en-GB" sz="1400" dirty="0">
                <a:solidFill>
                  <a:schemeClr val="tx2"/>
                </a:solidFill>
              </a:rPr>
              <a:t>Market leading pan-European operating platform</a:t>
            </a:r>
          </a:p>
        </p:txBody>
      </p:sp>
      <p:sp>
        <p:nvSpPr>
          <p:cNvPr id="27" name="Rectangle 26">
            <a:extLst>
              <a:ext uri="{FF2B5EF4-FFF2-40B4-BE49-F238E27FC236}">
                <a16:creationId xmlns:a16="http://schemas.microsoft.com/office/drawing/2014/main" id="{E99F8019-F764-7049-8286-0BF63C8EE395}"/>
              </a:ext>
            </a:extLst>
          </p:cNvPr>
          <p:cNvSpPr/>
          <p:nvPr/>
        </p:nvSpPr>
        <p:spPr>
          <a:xfrm>
            <a:off x="979546" y="2733908"/>
            <a:ext cx="1447684" cy="674031"/>
          </a:xfrm>
          <a:prstGeom prst="rect">
            <a:avLst/>
          </a:prstGeom>
        </p:spPr>
        <p:txBody>
          <a:bodyPr wrap="square">
            <a:spAutoFit/>
          </a:bodyPr>
          <a:lstStyle/>
          <a:p>
            <a:pPr algn="ctr">
              <a:lnSpc>
                <a:spcPct val="90000"/>
              </a:lnSpc>
            </a:pPr>
            <a:r>
              <a:rPr lang="en-GB" sz="1400" dirty="0">
                <a:solidFill>
                  <a:schemeClr val="tx2"/>
                </a:solidFill>
              </a:rPr>
              <a:t>Strong </a:t>
            </a:r>
          </a:p>
          <a:p>
            <a:pPr algn="ctr">
              <a:lnSpc>
                <a:spcPct val="90000"/>
              </a:lnSpc>
            </a:pPr>
            <a:r>
              <a:rPr lang="en-GB" sz="1400" dirty="0">
                <a:solidFill>
                  <a:schemeClr val="tx2"/>
                </a:solidFill>
              </a:rPr>
              <a:t>balance </a:t>
            </a:r>
          </a:p>
          <a:p>
            <a:pPr algn="ctr">
              <a:lnSpc>
                <a:spcPct val="90000"/>
              </a:lnSpc>
            </a:pPr>
            <a:r>
              <a:rPr lang="en-GB" sz="1400" dirty="0">
                <a:solidFill>
                  <a:schemeClr val="tx2"/>
                </a:solidFill>
              </a:rPr>
              <a:t>sheet</a:t>
            </a:r>
          </a:p>
        </p:txBody>
      </p:sp>
      <p:sp>
        <p:nvSpPr>
          <p:cNvPr id="28" name="Rectangle 27">
            <a:extLst>
              <a:ext uri="{FF2B5EF4-FFF2-40B4-BE49-F238E27FC236}">
                <a16:creationId xmlns:a16="http://schemas.microsoft.com/office/drawing/2014/main" id="{F97A074B-B5CA-6041-870A-C39651904A47}"/>
              </a:ext>
            </a:extLst>
          </p:cNvPr>
          <p:cNvSpPr/>
          <p:nvPr/>
        </p:nvSpPr>
        <p:spPr>
          <a:xfrm>
            <a:off x="2483737" y="5239483"/>
            <a:ext cx="1292056" cy="674031"/>
          </a:xfrm>
          <a:prstGeom prst="rect">
            <a:avLst/>
          </a:prstGeom>
        </p:spPr>
        <p:txBody>
          <a:bodyPr wrap="square">
            <a:spAutoFit/>
          </a:bodyPr>
          <a:lstStyle/>
          <a:p>
            <a:pPr algn="ctr">
              <a:lnSpc>
                <a:spcPct val="90000"/>
              </a:lnSpc>
            </a:pPr>
            <a:r>
              <a:rPr lang="en-GB" sz="1400" dirty="0">
                <a:solidFill>
                  <a:schemeClr val="tx2"/>
                </a:solidFill>
              </a:rPr>
              <a:t>Exceptional landbank for development</a:t>
            </a:r>
          </a:p>
        </p:txBody>
      </p:sp>
      <p:sp>
        <p:nvSpPr>
          <p:cNvPr id="29" name="Rectangle 28">
            <a:extLst>
              <a:ext uri="{FF2B5EF4-FFF2-40B4-BE49-F238E27FC236}">
                <a16:creationId xmlns:a16="http://schemas.microsoft.com/office/drawing/2014/main" id="{8356F227-0CE8-9D4F-BA55-AA02E8443FB3}"/>
              </a:ext>
            </a:extLst>
          </p:cNvPr>
          <p:cNvSpPr/>
          <p:nvPr/>
        </p:nvSpPr>
        <p:spPr>
          <a:xfrm>
            <a:off x="4111617" y="2549439"/>
            <a:ext cx="1292056" cy="1061829"/>
          </a:xfrm>
          <a:prstGeom prst="rect">
            <a:avLst/>
          </a:prstGeom>
        </p:spPr>
        <p:txBody>
          <a:bodyPr wrap="square">
            <a:spAutoFit/>
          </a:bodyPr>
          <a:lstStyle/>
          <a:p>
            <a:pPr algn="ctr">
              <a:lnSpc>
                <a:spcPct val="90000"/>
              </a:lnSpc>
            </a:pPr>
            <a:r>
              <a:rPr lang="en-GB" sz="1400" dirty="0">
                <a:solidFill>
                  <a:schemeClr val="tx2"/>
                </a:solidFill>
              </a:rPr>
              <a:t>Restricted land availability limits supply response</a:t>
            </a:r>
          </a:p>
        </p:txBody>
      </p:sp>
      <p:pic>
        <p:nvPicPr>
          <p:cNvPr id="33" name="Graphic 32">
            <a:extLst>
              <a:ext uri="{FF2B5EF4-FFF2-40B4-BE49-F238E27FC236}">
                <a16:creationId xmlns:a16="http://schemas.microsoft.com/office/drawing/2014/main" id="{ADEB6A5F-920E-3D44-839B-649F92C00DC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75361" y="3873481"/>
            <a:ext cx="396701" cy="396701"/>
          </a:xfrm>
          <a:prstGeom prst="rect">
            <a:avLst/>
          </a:prstGeom>
        </p:spPr>
      </p:pic>
      <p:pic>
        <p:nvPicPr>
          <p:cNvPr id="37" name="Graphic 36">
            <a:extLst>
              <a:ext uri="{FF2B5EF4-FFF2-40B4-BE49-F238E27FC236}">
                <a16:creationId xmlns:a16="http://schemas.microsoft.com/office/drawing/2014/main" id="{11F28546-CB51-F64E-9DFE-F2B9E8FDC27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39111" y="2124636"/>
            <a:ext cx="383609" cy="383609"/>
          </a:xfrm>
          <a:prstGeom prst="rect">
            <a:avLst/>
          </a:prstGeom>
        </p:spPr>
      </p:pic>
      <p:pic>
        <p:nvPicPr>
          <p:cNvPr id="39" name="Graphic 38">
            <a:extLst>
              <a:ext uri="{FF2B5EF4-FFF2-40B4-BE49-F238E27FC236}">
                <a16:creationId xmlns:a16="http://schemas.microsoft.com/office/drawing/2014/main" id="{4DF4F7AD-6A6D-0446-B7BB-D414B3DAD02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59541" y="4844537"/>
            <a:ext cx="439130" cy="439130"/>
          </a:xfrm>
          <a:prstGeom prst="rect">
            <a:avLst/>
          </a:prstGeom>
        </p:spPr>
      </p:pic>
      <p:grpSp>
        <p:nvGrpSpPr>
          <p:cNvPr id="7" name="Group 6">
            <a:extLst>
              <a:ext uri="{FF2B5EF4-FFF2-40B4-BE49-F238E27FC236}">
                <a16:creationId xmlns:a16="http://schemas.microsoft.com/office/drawing/2014/main" id="{582C2C43-B9A8-4141-AE01-5CD17CF0F6BD}"/>
              </a:ext>
            </a:extLst>
          </p:cNvPr>
          <p:cNvGrpSpPr/>
          <p:nvPr/>
        </p:nvGrpSpPr>
        <p:grpSpPr>
          <a:xfrm>
            <a:off x="3040683" y="1478657"/>
            <a:ext cx="288817" cy="418406"/>
            <a:chOff x="3040683" y="1478657"/>
            <a:chExt cx="288817" cy="418406"/>
          </a:xfrm>
          <a:solidFill>
            <a:schemeClr val="bg2"/>
          </a:solidFill>
        </p:grpSpPr>
        <p:sp>
          <p:nvSpPr>
            <p:cNvPr id="30" name="Freeform: Shape 29">
              <a:extLst>
                <a:ext uri="{FF2B5EF4-FFF2-40B4-BE49-F238E27FC236}">
                  <a16:creationId xmlns:a16="http://schemas.microsoft.com/office/drawing/2014/main" id="{C50EB51F-DA3D-46E8-A54B-E6483EC5CB50}"/>
                </a:ext>
              </a:extLst>
            </p:cNvPr>
            <p:cNvSpPr/>
            <p:nvPr/>
          </p:nvSpPr>
          <p:spPr>
            <a:xfrm flipV="1">
              <a:off x="3160284" y="1478657"/>
              <a:ext cx="153277" cy="121775"/>
            </a:xfrm>
            <a:custGeom>
              <a:avLst/>
              <a:gdLst>
                <a:gd name="connsiteX0" fmla="*/ 126216 w 153277"/>
                <a:gd name="connsiteY0" fmla="*/ 121775 h 121775"/>
                <a:gd name="connsiteX1" fmla="*/ 153277 w 153277"/>
                <a:gd name="connsiteY1" fmla="*/ 94714 h 121775"/>
                <a:gd name="connsiteX2" fmla="*/ 126216 w 153277"/>
                <a:gd name="connsiteY2" fmla="*/ 67653 h 121775"/>
                <a:gd name="connsiteX3" fmla="*/ 108942 w 153277"/>
                <a:gd name="connsiteY3" fmla="*/ 73922 h 121775"/>
                <a:gd name="connsiteX4" fmla="*/ 108581 w 153277"/>
                <a:gd name="connsiteY4" fmla="*/ 73652 h 121775"/>
                <a:gd name="connsiteX5" fmla="*/ 108536 w 153277"/>
                <a:gd name="connsiteY5" fmla="*/ 73652 h 121775"/>
                <a:gd name="connsiteX6" fmla="*/ 52565 w 153277"/>
                <a:gd name="connsiteY6" fmla="*/ 35766 h 121775"/>
                <a:gd name="connsiteX7" fmla="*/ 54053 w 153277"/>
                <a:gd name="connsiteY7" fmla="*/ 27061 h 121775"/>
                <a:gd name="connsiteX8" fmla="*/ 26992 w 153277"/>
                <a:gd name="connsiteY8" fmla="*/ 0 h 121775"/>
                <a:gd name="connsiteX9" fmla="*/ 7880 w 153277"/>
                <a:gd name="connsiteY9" fmla="*/ 7932 h 121775"/>
                <a:gd name="connsiteX10" fmla="*/ 0 w 153277"/>
                <a:gd name="connsiteY10" fmla="*/ 26895 h 121775"/>
                <a:gd name="connsiteX11" fmla="*/ 6261 w 153277"/>
                <a:gd name="connsiteY11" fmla="*/ 44785 h 121775"/>
                <a:gd name="connsiteX12" fmla="*/ 6516 w 153277"/>
                <a:gd name="connsiteY12" fmla="*/ 44696 h 121775"/>
                <a:gd name="connsiteX13" fmla="*/ 26992 w 153277"/>
                <a:gd name="connsiteY13" fmla="*/ 54122 h 121775"/>
                <a:gd name="connsiteX14" fmla="*/ 41109 w 153277"/>
                <a:gd name="connsiteY14" fmla="*/ 50108 h 121775"/>
                <a:gd name="connsiteX15" fmla="*/ 99606 w 153277"/>
                <a:gd name="connsiteY15" fmla="*/ 89978 h 121775"/>
                <a:gd name="connsiteX16" fmla="*/ 99155 w 153277"/>
                <a:gd name="connsiteY16" fmla="*/ 94714 h 121775"/>
                <a:gd name="connsiteX17" fmla="*/ 126216 w 153277"/>
                <a:gd name="connsiteY17" fmla="*/ 121775 h 12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277" h="121775">
                  <a:moveTo>
                    <a:pt x="126216" y="121775"/>
                  </a:moveTo>
                  <a:cubicBezTo>
                    <a:pt x="141145" y="121775"/>
                    <a:pt x="153277" y="109643"/>
                    <a:pt x="153277" y="94714"/>
                  </a:cubicBezTo>
                  <a:cubicBezTo>
                    <a:pt x="153277" y="79785"/>
                    <a:pt x="141145" y="67653"/>
                    <a:pt x="126216" y="67653"/>
                  </a:cubicBezTo>
                  <a:cubicBezTo>
                    <a:pt x="119676" y="67653"/>
                    <a:pt x="113633" y="69998"/>
                    <a:pt x="108942" y="73922"/>
                  </a:cubicBezTo>
                  <a:lnTo>
                    <a:pt x="108581" y="73652"/>
                  </a:lnTo>
                  <a:lnTo>
                    <a:pt x="108536" y="73652"/>
                  </a:lnTo>
                  <a:lnTo>
                    <a:pt x="52565" y="35766"/>
                  </a:lnTo>
                  <a:cubicBezTo>
                    <a:pt x="53557" y="33060"/>
                    <a:pt x="54053" y="30128"/>
                    <a:pt x="54053" y="27061"/>
                  </a:cubicBezTo>
                  <a:cubicBezTo>
                    <a:pt x="54053" y="12132"/>
                    <a:pt x="41921" y="0"/>
                    <a:pt x="26992" y="0"/>
                  </a:cubicBezTo>
                  <a:cubicBezTo>
                    <a:pt x="19550" y="0"/>
                    <a:pt x="12785" y="3033"/>
                    <a:pt x="7880" y="7932"/>
                  </a:cubicBezTo>
                  <a:lnTo>
                    <a:pt x="0" y="26895"/>
                  </a:lnTo>
                  <a:lnTo>
                    <a:pt x="6261" y="44785"/>
                  </a:lnTo>
                  <a:lnTo>
                    <a:pt x="6516" y="44696"/>
                  </a:lnTo>
                  <a:cubicBezTo>
                    <a:pt x="11477" y="50469"/>
                    <a:pt x="18824" y="54122"/>
                    <a:pt x="26992" y="54122"/>
                  </a:cubicBezTo>
                  <a:cubicBezTo>
                    <a:pt x="32133" y="54122"/>
                    <a:pt x="37004" y="52679"/>
                    <a:pt x="41109" y="50108"/>
                  </a:cubicBezTo>
                  <a:lnTo>
                    <a:pt x="99606" y="89978"/>
                  </a:lnTo>
                  <a:cubicBezTo>
                    <a:pt x="99290" y="91512"/>
                    <a:pt x="99155" y="93091"/>
                    <a:pt x="99155" y="94714"/>
                  </a:cubicBezTo>
                  <a:cubicBezTo>
                    <a:pt x="99155" y="109643"/>
                    <a:pt x="111333" y="121775"/>
                    <a:pt x="126216" y="121775"/>
                  </a:cubicBezTo>
                  <a:close/>
                </a:path>
              </a:pathLst>
            </a:custGeom>
            <a:grpFill/>
            <a:ln w="4477" cap="flat">
              <a:solidFill>
                <a:schemeClr val="bg2"/>
              </a:solidFill>
              <a:prstDash val="solid"/>
              <a:miter/>
            </a:ln>
          </p:spPr>
          <p:txBody>
            <a:bodyPr wrap="square" rtlCol="0" anchor="ctr">
              <a:noAutofit/>
            </a:bodyPr>
            <a:lstStyle/>
            <a:p>
              <a:endParaRPr lang="en-US" dirty="0">
                <a:solidFill>
                  <a:schemeClr val="tx2"/>
                </a:solidFill>
              </a:endParaRPr>
            </a:p>
          </p:txBody>
        </p:sp>
        <p:sp>
          <p:nvSpPr>
            <p:cNvPr id="32" name="Freeform: Shape 31">
              <a:extLst>
                <a:ext uri="{FF2B5EF4-FFF2-40B4-BE49-F238E27FC236}">
                  <a16:creationId xmlns:a16="http://schemas.microsoft.com/office/drawing/2014/main" id="{DDFEE570-DDD8-4EEC-BBFD-CFD81AEC988B}"/>
                </a:ext>
              </a:extLst>
            </p:cNvPr>
            <p:cNvSpPr/>
            <p:nvPr/>
          </p:nvSpPr>
          <p:spPr>
            <a:xfrm rot="819223" flipV="1">
              <a:off x="3053127" y="1533427"/>
              <a:ext cx="153277" cy="121775"/>
            </a:xfrm>
            <a:custGeom>
              <a:avLst/>
              <a:gdLst>
                <a:gd name="connsiteX0" fmla="*/ 126216 w 153277"/>
                <a:gd name="connsiteY0" fmla="*/ 121775 h 121775"/>
                <a:gd name="connsiteX1" fmla="*/ 153277 w 153277"/>
                <a:gd name="connsiteY1" fmla="*/ 94714 h 121775"/>
                <a:gd name="connsiteX2" fmla="*/ 126216 w 153277"/>
                <a:gd name="connsiteY2" fmla="*/ 67653 h 121775"/>
                <a:gd name="connsiteX3" fmla="*/ 108942 w 153277"/>
                <a:gd name="connsiteY3" fmla="*/ 73922 h 121775"/>
                <a:gd name="connsiteX4" fmla="*/ 108581 w 153277"/>
                <a:gd name="connsiteY4" fmla="*/ 73652 h 121775"/>
                <a:gd name="connsiteX5" fmla="*/ 108536 w 153277"/>
                <a:gd name="connsiteY5" fmla="*/ 73652 h 121775"/>
                <a:gd name="connsiteX6" fmla="*/ 52565 w 153277"/>
                <a:gd name="connsiteY6" fmla="*/ 35766 h 121775"/>
                <a:gd name="connsiteX7" fmla="*/ 54053 w 153277"/>
                <a:gd name="connsiteY7" fmla="*/ 27061 h 121775"/>
                <a:gd name="connsiteX8" fmla="*/ 26992 w 153277"/>
                <a:gd name="connsiteY8" fmla="*/ 0 h 121775"/>
                <a:gd name="connsiteX9" fmla="*/ 7880 w 153277"/>
                <a:gd name="connsiteY9" fmla="*/ 7932 h 121775"/>
                <a:gd name="connsiteX10" fmla="*/ 0 w 153277"/>
                <a:gd name="connsiteY10" fmla="*/ 26895 h 121775"/>
                <a:gd name="connsiteX11" fmla="*/ 6261 w 153277"/>
                <a:gd name="connsiteY11" fmla="*/ 44785 h 121775"/>
                <a:gd name="connsiteX12" fmla="*/ 6516 w 153277"/>
                <a:gd name="connsiteY12" fmla="*/ 44696 h 121775"/>
                <a:gd name="connsiteX13" fmla="*/ 26992 w 153277"/>
                <a:gd name="connsiteY13" fmla="*/ 54122 h 121775"/>
                <a:gd name="connsiteX14" fmla="*/ 41109 w 153277"/>
                <a:gd name="connsiteY14" fmla="*/ 50108 h 121775"/>
                <a:gd name="connsiteX15" fmla="*/ 99606 w 153277"/>
                <a:gd name="connsiteY15" fmla="*/ 89978 h 121775"/>
                <a:gd name="connsiteX16" fmla="*/ 99155 w 153277"/>
                <a:gd name="connsiteY16" fmla="*/ 94714 h 121775"/>
                <a:gd name="connsiteX17" fmla="*/ 126216 w 153277"/>
                <a:gd name="connsiteY17" fmla="*/ 121775 h 12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277" h="121775">
                  <a:moveTo>
                    <a:pt x="126216" y="121775"/>
                  </a:moveTo>
                  <a:cubicBezTo>
                    <a:pt x="141145" y="121775"/>
                    <a:pt x="153277" y="109643"/>
                    <a:pt x="153277" y="94714"/>
                  </a:cubicBezTo>
                  <a:cubicBezTo>
                    <a:pt x="153277" y="79785"/>
                    <a:pt x="141145" y="67653"/>
                    <a:pt x="126216" y="67653"/>
                  </a:cubicBezTo>
                  <a:cubicBezTo>
                    <a:pt x="119676" y="67653"/>
                    <a:pt x="113633" y="69998"/>
                    <a:pt x="108942" y="73922"/>
                  </a:cubicBezTo>
                  <a:lnTo>
                    <a:pt x="108581" y="73652"/>
                  </a:lnTo>
                  <a:lnTo>
                    <a:pt x="108536" y="73652"/>
                  </a:lnTo>
                  <a:lnTo>
                    <a:pt x="52565" y="35766"/>
                  </a:lnTo>
                  <a:cubicBezTo>
                    <a:pt x="53557" y="33060"/>
                    <a:pt x="54053" y="30128"/>
                    <a:pt x="54053" y="27061"/>
                  </a:cubicBezTo>
                  <a:cubicBezTo>
                    <a:pt x="54053" y="12132"/>
                    <a:pt x="41921" y="0"/>
                    <a:pt x="26992" y="0"/>
                  </a:cubicBezTo>
                  <a:cubicBezTo>
                    <a:pt x="19550" y="0"/>
                    <a:pt x="12785" y="3033"/>
                    <a:pt x="7880" y="7932"/>
                  </a:cubicBezTo>
                  <a:lnTo>
                    <a:pt x="0" y="26895"/>
                  </a:lnTo>
                  <a:lnTo>
                    <a:pt x="6261" y="44785"/>
                  </a:lnTo>
                  <a:lnTo>
                    <a:pt x="6516" y="44696"/>
                  </a:lnTo>
                  <a:cubicBezTo>
                    <a:pt x="11477" y="50469"/>
                    <a:pt x="18824" y="54122"/>
                    <a:pt x="26992" y="54122"/>
                  </a:cubicBezTo>
                  <a:cubicBezTo>
                    <a:pt x="32133" y="54122"/>
                    <a:pt x="37004" y="52679"/>
                    <a:pt x="41109" y="50108"/>
                  </a:cubicBezTo>
                  <a:lnTo>
                    <a:pt x="99606" y="89978"/>
                  </a:lnTo>
                  <a:cubicBezTo>
                    <a:pt x="99290" y="91512"/>
                    <a:pt x="99155" y="93091"/>
                    <a:pt x="99155" y="94714"/>
                  </a:cubicBezTo>
                  <a:cubicBezTo>
                    <a:pt x="99155" y="109643"/>
                    <a:pt x="111333" y="121775"/>
                    <a:pt x="126216" y="121775"/>
                  </a:cubicBezTo>
                  <a:close/>
                </a:path>
              </a:pathLst>
            </a:custGeom>
            <a:grpFill/>
            <a:ln w="4477" cap="flat">
              <a:solidFill>
                <a:schemeClr val="bg2"/>
              </a:solidFill>
              <a:prstDash val="solid"/>
              <a:miter/>
            </a:ln>
          </p:spPr>
          <p:txBody>
            <a:bodyPr wrap="square" rtlCol="0" anchor="ctr">
              <a:noAutofit/>
            </a:bodyPr>
            <a:lstStyle/>
            <a:p>
              <a:endParaRPr lang="en-US" dirty="0">
                <a:solidFill>
                  <a:schemeClr val="tx2"/>
                </a:solidFill>
              </a:endParaRPr>
            </a:p>
          </p:txBody>
        </p:sp>
        <p:sp>
          <p:nvSpPr>
            <p:cNvPr id="4" name="Rectangle 3">
              <a:extLst>
                <a:ext uri="{FF2B5EF4-FFF2-40B4-BE49-F238E27FC236}">
                  <a16:creationId xmlns:a16="http://schemas.microsoft.com/office/drawing/2014/main" id="{5EFD6F36-841E-451F-A0CA-6D4A5333B395}"/>
                </a:ext>
              </a:extLst>
            </p:cNvPr>
            <p:cNvSpPr/>
            <p:nvPr/>
          </p:nvSpPr>
          <p:spPr>
            <a:xfrm>
              <a:off x="3264520" y="1588653"/>
              <a:ext cx="64980" cy="308410"/>
            </a:xfrm>
            <a:prstGeom prst="rect">
              <a:avLst/>
            </a:prstGeom>
            <a:grpFill/>
            <a:ln>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36" name="Rectangle 35">
              <a:extLst>
                <a:ext uri="{FF2B5EF4-FFF2-40B4-BE49-F238E27FC236}">
                  <a16:creationId xmlns:a16="http://schemas.microsoft.com/office/drawing/2014/main" id="{6BD0E147-68CB-4DE1-8AB0-E2E0D772331F}"/>
                </a:ext>
              </a:extLst>
            </p:cNvPr>
            <p:cNvSpPr/>
            <p:nvPr/>
          </p:nvSpPr>
          <p:spPr>
            <a:xfrm>
              <a:off x="3152601" y="1649413"/>
              <a:ext cx="64980" cy="247650"/>
            </a:xfrm>
            <a:prstGeom prst="rect">
              <a:avLst/>
            </a:prstGeom>
            <a:grpFill/>
            <a:ln>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38" name="Rectangle 37">
              <a:extLst>
                <a:ext uri="{FF2B5EF4-FFF2-40B4-BE49-F238E27FC236}">
                  <a16:creationId xmlns:a16="http://schemas.microsoft.com/office/drawing/2014/main" id="{AF3666FE-B45F-42F4-8DA4-1B0B5CE5230B}"/>
                </a:ext>
              </a:extLst>
            </p:cNvPr>
            <p:cNvSpPr/>
            <p:nvPr/>
          </p:nvSpPr>
          <p:spPr>
            <a:xfrm>
              <a:off x="3040683" y="1692275"/>
              <a:ext cx="64980" cy="204788"/>
            </a:xfrm>
            <a:prstGeom prst="rect">
              <a:avLst/>
            </a:prstGeom>
            <a:grpFill/>
            <a:ln>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grpSp>
      <p:sp>
        <p:nvSpPr>
          <p:cNvPr id="12" name="Freeform: Shape 11">
            <a:extLst>
              <a:ext uri="{FF2B5EF4-FFF2-40B4-BE49-F238E27FC236}">
                <a16:creationId xmlns:a16="http://schemas.microsoft.com/office/drawing/2014/main" id="{49DCD2B1-1E5B-4E93-B31D-C4C85395F729}"/>
              </a:ext>
            </a:extLst>
          </p:cNvPr>
          <p:cNvSpPr/>
          <p:nvPr/>
        </p:nvSpPr>
        <p:spPr>
          <a:xfrm>
            <a:off x="1646668" y="2224858"/>
            <a:ext cx="355044" cy="319532"/>
          </a:xfrm>
          <a:custGeom>
            <a:avLst/>
            <a:gdLst>
              <a:gd name="connsiteX0" fmla="*/ 857250 w 857250"/>
              <a:gd name="connsiteY0" fmla="*/ 185702 h 771507"/>
              <a:gd name="connsiteX1" fmla="*/ 857250 w 857250"/>
              <a:gd name="connsiteY1" fmla="*/ 85743 h 771507"/>
              <a:gd name="connsiteX2" fmla="*/ 857036 w 857250"/>
              <a:gd name="connsiteY2" fmla="*/ 85743 h 771507"/>
              <a:gd name="connsiteX3" fmla="*/ 471452 w 857250"/>
              <a:gd name="connsiteY3" fmla="*/ 0 h 771507"/>
              <a:gd name="connsiteX4" fmla="*/ 85939 w 857250"/>
              <a:gd name="connsiteY4" fmla="*/ 85743 h 771507"/>
              <a:gd name="connsiteX5" fmla="*/ 85743 w 857250"/>
              <a:gd name="connsiteY5" fmla="*/ 85743 h 771507"/>
              <a:gd name="connsiteX6" fmla="*/ 85743 w 857250"/>
              <a:gd name="connsiteY6" fmla="*/ 185702 h 771507"/>
              <a:gd name="connsiteX7" fmla="*/ 88815 w 857250"/>
              <a:gd name="connsiteY7" fmla="*/ 199043 h 771507"/>
              <a:gd name="connsiteX8" fmla="*/ 142 w 857250"/>
              <a:gd name="connsiteY8" fmla="*/ 257140 h 771507"/>
              <a:gd name="connsiteX9" fmla="*/ 0 w 857250"/>
              <a:gd name="connsiteY9" fmla="*/ 257140 h 771507"/>
              <a:gd name="connsiteX10" fmla="*/ 0 w 857250"/>
              <a:gd name="connsiteY10" fmla="*/ 357117 h 771507"/>
              <a:gd name="connsiteX11" fmla="*/ 85743 w 857250"/>
              <a:gd name="connsiteY11" fmla="*/ 420874 h 771507"/>
              <a:gd name="connsiteX12" fmla="*/ 85743 w 857250"/>
              <a:gd name="connsiteY12" fmla="*/ 514297 h 771507"/>
              <a:gd name="connsiteX13" fmla="*/ 88529 w 857250"/>
              <a:gd name="connsiteY13" fmla="*/ 527138 h 771507"/>
              <a:gd name="connsiteX14" fmla="*/ 43112 w 857250"/>
              <a:gd name="connsiteY14" fmla="*/ 571500 h 771507"/>
              <a:gd name="connsiteX15" fmla="*/ 42827 w 857250"/>
              <a:gd name="connsiteY15" fmla="*/ 571500 h 771507"/>
              <a:gd name="connsiteX16" fmla="*/ 42827 w 857250"/>
              <a:gd name="connsiteY16" fmla="*/ 671477 h 771507"/>
              <a:gd name="connsiteX17" fmla="*/ 268873 w 857250"/>
              <a:gd name="connsiteY17" fmla="*/ 762310 h 771507"/>
              <a:gd name="connsiteX18" fmla="*/ 271445 w 857250"/>
              <a:gd name="connsiteY18" fmla="*/ 762792 h 771507"/>
              <a:gd name="connsiteX19" fmla="*/ 272213 w 857250"/>
              <a:gd name="connsiteY19" fmla="*/ 762650 h 771507"/>
              <a:gd name="connsiteX20" fmla="*/ 341490 w 857250"/>
              <a:gd name="connsiteY20" fmla="*/ 768722 h 771507"/>
              <a:gd name="connsiteX21" fmla="*/ 342882 w 857250"/>
              <a:gd name="connsiteY21" fmla="*/ 769007 h 771507"/>
              <a:gd name="connsiteX22" fmla="*/ 343651 w 857250"/>
              <a:gd name="connsiteY22" fmla="*/ 768865 h 771507"/>
              <a:gd name="connsiteX23" fmla="*/ 428625 w 857250"/>
              <a:gd name="connsiteY23" fmla="*/ 771508 h 771507"/>
              <a:gd name="connsiteX24" fmla="*/ 513600 w 857250"/>
              <a:gd name="connsiteY24" fmla="*/ 768865 h 771507"/>
              <a:gd name="connsiteX25" fmla="*/ 514368 w 857250"/>
              <a:gd name="connsiteY25" fmla="*/ 769007 h 771507"/>
              <a:gd name="connsiteX26" fmla="*/ 515762 w 857250"/>
              <a:gd name="connsiteY26" fmla="*/ 768722 h 771507"/>
              <a:gd name="connsiteX27" fmla="*/ 585038 w 857250"/>
              <a:gd name="connsiteY27" fmla="*/ 762650 h 771507"/>
              <a:gd name="connsiteX28" fmla="*/ 585806 w 857250"/>
              <a:gd name="connsiteY28" fmla="*/ 762864 h 771507"/>
              <a:gd name="connsiteX29" fmla="*/ 588377 w 857250"/>
              <a:gd name="connsiteY29" fmla="*/ 762310 h 771507"/>
              <a:gd name="connsiteX30" fmla="*/ 814423 w 857250"/>
              <a:gd name="connsiteY30" fmla="*/ 671550 h 771507"/>
              <a:gd name="connsiteX31" fmla="*/ 814423 w 857250"/>
              <a:gd name="connsiteY31" fmla="*/ 571500 h 771507"/>
              <a:gd name="connsiteX32" fmla="*/ 814209 w 857250"/>
              <a:gd name="connsiteY32" fmla="*/ 571500 h 771507"/>
              <a:gd name="connsiteX33" fmla="*/ 812244 w 857250"/>
              <a:gd name="connsiteY33" fmla="*/ 562642 h 771507"/>
              <a:gd name="connsiteX34" fmla="*/ 857250 w 857250"/>
              <a:gd name="connsiteY34" fmla="*/ 514368 h 771507"/>
              <a:gd name="connsiteX35" fmla="*/ 857250 w 857250"/>
              <a:gd name="connsiteY35" fmla="*/ 414320 h 771507"/>
              <a:gd name="connsiteX36" fmla="*/ 857108 w 857250"/>
              <a:gd name="connsiteY36" fmla="*/ 414320 h 771507"/>
              <a:gd name="connsiteX37" fmla="*/ 771507 w 857250"/>
              <a:gd name="connsiteY37" fmla="*/ 356974 h 771507"/>
              <a:gd name="connsiteX38" fmla="*/ 771507 w 857250"/>
              <a:gd name="connsiteY38" fmla="*/ 257140 h 771507"/>
              <a:gd name="connsiteX39" fmla="*/ 771311 w 857250"/>
              <a:gd name="connsiteY39" fmla="*/ 257140 h 771507"/>
              <a:gd name="connsiteX40" fmla="*/ 770043 w 857250"/>
              <a:gd name="connsiteY40" fmla="*/ 249960 h 771507"/>
              <a:gd name="connsiteX41" fmla="*/ 857250 w 857250"/>
              <a:gd name="connsiteY41" fmla="*/ 185702 h 771507"/>
              <a:gd name="connsiteX42" fmla="*/ 114264 w 857250"/>
              <a:gd name="connsiteY42" fmla="*/ 126552 h 771507"/>
              <a:gd name="connsiteX43" fmla="*/ 157180 w 857250"/>
              <a:gd name="connsiteY43" fmla="*/ 146161 h 771507"/>
              <a:gd name="connsiteX44" fmla="*/ 157181 w 857250"/>
              <a:gd name="connsiteY44" fmla="*/ 214169 h 771507"/>
              <a:gd name="connsiteX45" fmla="*/ 123194 w 857250"/>
              <a:gd name="connsiteY45" fmla="*/ 196596 h 771507"/>
              <a:gd name="connsiteX46" fmla="*/ 117961 w 857250"/>
              <a:gd name="connsiteY46" fmla="*/ 192542 h 771507"/>
              <a:gd name="connsiteX47" fmla="*/ 117551 w 857250"/>
              <a:gd name="connsiteY47" fmla="*/ 192613 h 771507"/>
              <a:gd name="connsiteX48" fmla="*/ 114264 w 857250"/>
              <a:gd name="connsiteY48" fmla="*/ 185648 h 771507"/>
              <a:gd name="connsiteX49" fmla="*/ 71438 w 857250"/>
              <a:gd name="connsiteY49" fmla="*/ 385995 h 771507"/>
              <a:gd name="connsiteX50" fmla="*/ 28611 w 857250"/>
              <a:gd name="connsiteY50" fmla="*/ 357117 h 771507"/>
              <a:gd name="connsiteX51" fmla="*/ 28611 w 857250"/>
              <a:gd name="connsiteY51" fmla="*/ 297966 h 771507"/>
              <a:gd name="connsiteX52" fmla="*/ 71438 w 857250"/>
              <a:gd name="connsiteY52" fmla="*/ 317629 h 771507"/>
              <a:gd name="connsiteX53" fmla="*/ 28736 w 857250"/>
              <a:gd name="connsiteY53" fmla="*/ 258122 h 771507"/>
              <a:gd name="connsiteX54" fmla="*/ 111210 w 857250"/>
              <a:gd name="connsiteY54" fmla="*/ 223171 h 771507"/>
              <a:gd name="connsiteX55" fmla="*/ 113996 w 857250"/>
              <a:gd name="connsiteY55" fmla="*/ 224850 h 771507"/>
              <a:gd name="connsiteX56" fmla="*/ 119015 w 857250"/>
              <a:gd name="connsiteY56" fmla="*/ 227850 h 771507"/>
              <a:gd name="connsiteX57" fmla="*/ 123480 w 857250"/>
              <a:gd name="connsiteY57" fmla="*/ 230422 h 771507"/>
              <a:gd name="connsiteX58" fmla="*/ 134857 w 857250"/>
              <a:gd name="connsiteY58" fmla="*/ 235941 h 771507"/>
              <a:gd name="connsiteX59" fmla="*/ 138053 w 857250"/>
              <a:gd name="connsiteY59" fmla="*/ 237334 h 771507"/>
              <a:gd name="connsiteX60" fmla="*/ 149716 w 857250"/>
              <a:gd name="connsiteY60" fmla="*/ 242084 h 771507"/>
              <a:gd name="connsiteX61" fmla="*/ 152162 w 857250"/>
              <a:gd name="connsiteY61" fmla="*/ 242978 h 771507"/>
              <a:gd name="connsiteX62" fmla="*/ 167075 w 857250"/>
              <a:gd name="connsiteY62" fmla="*/ 248157 h 771507"/>
              <a:gd name="connsiteX63" fmla="*/ 172522 w 857250"/>
              <a:gd name="connsiteY63" fmla="*/ 249747 h 771507"/>
              <a:gd name="connsiteX64" fmla="*/ 181595 w 857250"/>
              <a:gd name="connsiteY64" fmla="*/ 252478 h 771507"/>
              <a:gd name="connsiteX65" fmla="*/ 448503 w 857250"/>
              <a:gd name="connsiteY65" fmla="*/ 285537 h 771507"/>
              <a:gd name="connsiteX66" fmla="*/ 471452 w 857250"/>
              <a:gd name="connsiteY66" fmla="*/ 285751 h 771507"/>
              <a:gd name="connsiteX67" fmla="*/ 503760 w 857250"/>
              <a:gd name="connsiteY67" fmla="*/ 285340 h 771507"/>
              <a:gd name="connsiteX68" fmla="*/ 556928 w 857250"/>
              <a:gd name="connsiteY68" fmla="*/ 283162 h 771507"/>
              <a:gd name="connsiteX69" fmla="*/ 557195 w 857250"/>
              <a:gd name="connsiteY69" fmla="*/ 283233 h 771507"/>
              <a:gd name="connsiteX70" fmla="*/ 557749 w 857250"/>
              <a:gd name="connsiteY70" fmla="*/ 283108 h 771507"/>
              <a:gd name="connsiteX71" fmla="*/ 628561 w 857250"/>
              <a:gd name="connsiteY71" fmla="*/ 277035 h 771507"/>
              <a:gd name="connsiteX72" fmla="*/ 628633 w 857250"/>
              <a:gd name="connsiteY72" fmla="*/ 277035 h 771507"/>
              <a:gd name="connsiteX73" fmla="*/ 628990 w 857250"/>
              <a:gd name="connsiteY73" fmla="*/ 276964 h 771507"/>
              <a:gd name="connsiteX74" fmla="*/ 722323 w 857250"/>
              <a:gd name="connsiteY74" fmla="*/ 262034 h 771507"/>
              <a:gd name="connsiteX75" fmla="*/ 739486 w 857250"/>
              <a:gd name="connsiteY75" fmla="*/ 258194 h 771507"/>
              <a:gd name="connsiteX76" fmla="*/ 742486 w 857250"/>
              <a:gd name="connsiteY76" fmla="*/ 257498 h 771507"/>
              <a:gd name="connsiteX77" fmla="*/ 742771 w 857250"/>
              <a:gd name="connsiteY77" fmla="*/ 258337 h 771507"/>
              <a:gd name="connsiteX78" fmla="*/ 680264 w 857250"/>
              <a:gd name="connsiteY78" fmla="*/ 292805 h 771507"/>
              <a:gd name="connsiteX79" fmla="*/ 450396 w 857250"/>
              <a:gd name="connsiteY79" fmla="*/ 327185 h 771507"/>
              <a:gd name="connsiteX80" fmla="*/ 434912 w 857250"/>
              <a:gd name="connsiteY80" fmla="*/ 327756 h 771507"/>
              <a:gd name="connsiteX81" fmla="*/ 422000 w 857250"/>
              <a:gd name="connsiteY81" fmla="*/ 328168 h 771507"/>
              <a:gd name="connsiteX82" fmla="*/ 385798 w 857250"/>
              <a:gd name="connsiteY82" fmla="*/ 328577 h 771507"/>
              <a:gd name="connsiteX83" fmla="*/ 349579 w 857250"/>
              <a:gd name="connsiteY83" fmla="*/ 328168 h 771507"/>
              <a:gd name="connsiteX84" fmla="*/ 336614 w 857250"/>
              <a:gd name="connsiteY84" fmla="*/ 327810 h 771507"/>
              <a:gd name="connsiteX85" fmla="*/ 321184 w 857250"/>
              <a:gd name="connsiteY85" fmla="*/ 327185 h 771507"/>
              <a:gd name="connsiteX86" fmla="*/ 91244 w 857250"/>
              <a:gd name="connsiteY86" fmla="*/ 292859 h 771507"/>
              <a:gd name="connsiteX87" fmla="*/ 28735 w 857250"/>
              <a:gd name="connsiteY87" fmla="*/ 258122 h 771507"/>
              <a:gd name="connsiteX88" fmla="*/ 185702 w 857250"/>
              <a:gd name="connsiteY88" fmla="*/ 223796 h 771507"/>
              <a:gd name="connsiteX89" fmla="*/ 185702 w 857250"/>
              <a:gd name="connsiteY89" fmla="*/ 154948 h 771507"/>
              <a:gd name="connsiteX90" fmla="*/ 228619 w 857250"/>
              <a:gd name="connsiteY90" fmla="*/ 164789 h 771507"/>
              <a:gd name="connsiteX91" fmla="*/ 228619 w 857250"/>
              <a:gd name="connsiteY91" fmla="*/ 234405 h 771507"/>
              <a:gd name="connsiteX92" fmla="*/ 185702 w 857250"/>
              <a:gd name="connsiteY92" fmla="*/ 223796 h 771507"/>
              <a:gd name="connsiteX93" fmla="*/ 257140 w 857250"/>
              <a:gd name="connsiteY93" fmla="*/ 239923 h 771507"/>
              <a:gd name="connsiteX94" fmla="*/ 257140 w 857250"/>
              <a:gd name="connsiteY94" fmla="*/ 169879 h 771507"/>
              <a:gd name="connsiteX95" fmla="*/ 300055 w 857250"/>
              <a:gd name="connsiteY95" fmla="*/ 175880 h 771507"/>
              <a:gd name="connsiteX96" fmla="*/ 300055 w 857250"/>
              <a:gd name="connsiteY96" fmla="*/ 246477 h 771507"/>
              <a:gd name="connsiteX97" fmla="*/ 257139 w 857250"/>
              <a:gd name="connsiteY97" fmla="*/ 239923 h 771507"/>
              <a:gd name="connsiteX98" fmla="*/ 328577 w 857250"/>
              <a:gd name="connsiteY98" fmla="*/ 249889 h 771507"/>
              <a:gd name="connsiteX99" fmla="*/ 328577 w 857250"/>
              <a:gd name="connsiteY99" fmla="*/ 179005 h 771507"/>
              <a:gd name="connsiteX100" fmla="*/ 371494 w 857250"/>
              <a:gd name="connsiteY100" fmla="*/ 182506 h 771507"/>
              <a:gd name="connsiteX101" fmla="*/ 371494 w 857250"/>
              <a:gd name="connsiteY101" fmla="*/ 253658 h 771507"/>
              <a:gd name="connsiteX102" fmla="*/ 328577 w 857250"/>
              <a:gd name="connsiteY102" fmla="*/ 249889 h 771507"/>
              <a:gd name="connsiteX103" fmla="*/ 400015 w 857250"/>
              <a:gd name="connsiteY103" fmla="*/ 255335 h 771507"/>
              <a:gd name="connsiteX104" fmla="*/ 400015 w 857250"/>
              <a:gd name="connsiteY104" fmla="*/ 184113 h 771507"/>
              <a:gd name="connsiteX105" fmla="*/ 443128 w 857250"/>
              <a:gd name="connsiteY105" fmla="*/ 185434 h 771507"/>
              <a:gd name="connsiteX106" fmla="*/ 445432 w 857250"/>
              <a:gd name="connsiteY106" fmla="*/ 185505 h 771507"/>
              <a:gd name="connsiteX107" fmla="*/ 457237 w 857250"/>
              <a:gd name="connsiteY107" fmla="*/ 185648 h 771507"/>
              <a:gd name="connsiteX108" fmla="*/ 457237 w 857250"/>
              <a:gd name="connsiteY108" fmla="*/ 257014 h 771507"/>
              <a:gd name="connsiteX109" fmla="*/ 441734 w 857250"/>
              <a:gd name="connsiteY109" fmla="*/ 256872 h 771507"/>
              <a:gd name="connsiteX110" fmla="*/ 437144 w 857250"/>
              <a:gd name="connsiteY110" fmla="*/ 256729 h 771507"/>
              <a:gd name="connsiteX111" fmla="*/ 407837 w 857250"/>
              <a:gd name="connsiteY111" fmla="*/ 255818 h 771507"/>
              <a:gd name="connsiteX112" fmla="*/ 407284 w 857250"/>
              <a:gd name="connsiteY112" fmla="*/ 255746 h 771507"/>
              <a:gd name="connsiteX113" fmla="*/ 400014 w 857250"/>
              <a:gd name="connsiteY113" fmla="*/ 255336 h 771507"/>
              <a:gd name="connsiteX114" fmla="*/ 485758 w 857250"/>
              <a:gd name="connsiteY114" fmla="*/ 257014 h 771507"/>
              <a:gd name="connsiteX115" fmla="*/ 485758 w 857250"/>
              <a:gd name="connsiteY115" fmla="*/ 185648 h 771507"/>
              <a:gd name="connsiteX116" fmla="*/ 497545 w 857250"/>
              <a:gd name="connsiteY116" fmla="*/ 185505 h 771507"/>
              <a:gd name="connsiteX117" fmla="*/ 499849 w 857250"/>
              <a:gd name="connsiteY117" fmla="*/ 185505 h 771507"/>
              <a:gd name="connsiteX118" fmla="*/ 542890 w 857250"/>
              <a:gd name="connsiteY118" fmla="*/ 184113 h 771507"/>
              <a:gd name="connsiteX119" fmla="*/ 542890 w 857250"/>
              <a:gd name="connsiteY119" fmla="*/ 255408 h 771507"/>
              <a:gd name="connsiteX120" fmla="*/ 485758 w 857250"/>
              <a:gd name="connsiteY120" fmla="*/ 257014 h 771507"/>
              <a:gd name="connsiteX121" fmla="*/ 571500 w 857250"/>
              <a:gd name="connsiteY121" fmla="*/ 253586 h 771507"/>
              <a:gd name="connsiteX122" fmla="*/ 571500 w 857250"/>
              <a:gd name="connsiteY122" fmla="*/ 182506 h 771507"/>
              <a:gd name="connsiteX123" fmla="*/ 614326 w 857250"/>
              <a:gd name="connsiteY123" fmla="*/ 179005 h 771507"/>
              <a:gd name="connsiteX124" fmla="*/ 614326 w 857250"/>
              <a:gd name="connsiteY124" fmla="*/ 249889 h 771507"/>
              <a:gd name="connsiteX125" fmla="*/ 571500 w 857250"/>
              <a:gd name="connsiteY125" fmla="*/ 253586 h 771507"/>
              <a:gd name="connsiteX126" fmla="*/ 642938 w 857250"/>
              <a:gd name="connsiteY126" fmla="*/ 246477 h 771507"/>
              <a:gd name="connsiteX127" fmla="*/ 642938 w 857250"/>
              <a:gd name="connsiteY127" fmla="*/ 175879 h 771507"/>
              <a:gd name="connsiteX128" fmla="*/ 685764 w 857250"/>
              <a:gd name="connsiteY128" fmla="*/ 169879 h 771507"/>
              <a:gd name="connsiteX129" fmla="*/ 685764 w 857250"/>
              <a:gd name="connsiteY129" fmla="*/ 240048 h 771507"/>
              <a:gd name="connsiteX130" fmla="*/ 681104 w 857250"/>
              <a:gd name="connsiteY130" fmla="*/ 240887 h 771507"/>
              <a:gd name="connsiteX131" fmla="*/ 656886 w 857250"/>
              <a:gd name="connsiteY131" fmla="*/ 244656 h 771507"/>
              <a:gd name="connsiteX132" fmla="*/ 651510 w 857250"/>
              <a:gd name="connsiteY132" fmla="*/ 245423 h 771507"/>
              <a:gd name="connsiteX133" fmla="*/ 642938 w 857250"/>
              <a:gd name="connsiteY133" fmla="*/ 246477 h 771507"/>
              <a:gd name="connsiteX134" fmla="*/ 714375 w 857250"/>
              <a:gd name="connsiteY134" fmla="*/ 234548 h 771507"/>
              <a:gd name="connsiteX135" fmla="*/ 714375 w 857250"/>
              <a:gd name="connsiteY135" fmla="*/ 164789 h 771507"/>
              <a:gd name="connsiteX136" fmla="*/ 757202 w 857250"/>
              <a:gd name="connsiteY136" fmla="*/ 154948 h 771507"/>
              <a:gd name="connsiteX137" fmla="*/ 757202 w 857250"/>
              <a:gd name="connsiteY137" fmla="*/ 223939 h 771507"/>
              <a:gd name="connsiteX138" fmla="*/ 741789 w 857250"/>
              <a:gd name="connsiteY138" fmla="*/ 228118 h 771507"/>
              <a:gd name="connsiteX139" fmla="*/ 719680 w 857250"/>
              <a:gd name="connsiteY139" fmla="*/ 233423 h 771507"/>
              <a:gd name="connsiteX140" fmla="*/ 714375 w 857250"/>
              <a:gd name="connsiteY140" fmla="*/ 234548 h 771507"/>
              <a:gd name="connsiteX141" fmla="*/ 742986 w 857250"/>
              <a:gd name="connsiteY141" fmla="*/ 297967 h 771507"/>
              <a:gd name="connsiteX142" fmla="*/ 742986 w 857250"/>
              <a:gd name="connsiteY142" fmla="*/ 357117 h 771507"/>
              <a:gd name="connsiteX143" fmla="*/ 742701 w 857250"/>
              <a:gd name="connsiteY143" fmla="*/ 358510 h 771507"/>
              <a:gd name="connsiteX144" fmla="*/ 741718 w 857250"/>
              <a:gd name="connsiteY144" fmla="*/ 360117 h 771507"/>
              <a:gd name="connsiteX145" fmla="*/ 700070 w 857250"/>
              <a:gd name="connsiteY145" fmla="*/ 385513 h 771507"/>
              <a:gd name="connsiteX146" fmla="*/ 700070 w 857250"/>
              <a:gd name="connsiteY146" fmla="*/ 317629 h 771507"/>
              <a:gd name="connsiteX147" fmla="*/ 742987 w 857250"/>
              <a:gd name="connsiteY147" fmla="*/ 297967 h 771507"/>
              <a:gd name="connsiteX148" fmla="*/ 671549 w 857250"/>
              <a:gd name="connsiteY148" fmla="*/ 326345 h 771507"/>
              <a:gd name="connsiteX149" fmla="*/ 671549 w 857250"/>
              <a:gd name="connsiteY149" fmla="*/ 395139 h 771507"/>
              <a:gd name="connsiteX150" fmla="*/ 628633 w 857250"/>
              <a:gd name="connsiteY150" fmla="*/ 405890 h 771507"/>
              <a:gd name="connsiteX151" fmla="*/ 628633 w 857250"/>
              <a:gd name="connsiteY151" fmla="*/ 336256 h 771507"/>
              <a:gd name="connsiteX152" fmla="*/ 671549 w 857250"/>
              <a:gd name="connsiteY152" fmla="*/ 326345 h 771507"/>
              <a:gd name="connsiteX153" fmla="*/ 600111 w 857250"/>
              <a:gd name="connsiteY153" fmla="*/ 341346 h 771507"/>
              <a:gd name="connsiteX154" fmla="*/ 600111 w 857250"/>
              <a:gd name="connsiteY154" fmla="*/ 411390 h 771507"/>
              <a:gd name="connsiteX155" fmla="*/ 583717 w 857250"/>
              <a:gd name="connsiteY155" fmla="*/ 414249 h 771507"/>
              <a:gd name="connsiteX156" fmla="*/ 582734 w 857250"/>
              <a:gd name="connsiteY156" fmla="*/ 414392 h 771507"/>
              <a:gd name="connsiteX157" fmla="*/ 557195 w 857250"/>
              <a:gd name="connsiteY157" fmla="*/ 418017 h 771507"/>
              <a:gd name="connsiteX158" fmla="*/ 557195 w 857250"/>
              <a:gd name="connsiteY158" fmla="*/ 347347 h 771507"/>
              <a:gd name="connsiteX159" fmla="*/ 600111 w 857250"/>
              <a:gd name="connsiteY159" fmla="*/ 341346 h 771507"/>
              <a:gd name="connsiteX160" fmla="*/ 528673 w 857250"/>
              <a:gd name="connsiteY160" fmla="*/ 350419 h 771507"/>
              <a:gd name="connsiteX161" fmla="*/ 528673 w 857250"/>
              <a:gd name="connsiteY161" fmla="*/ 421375 h 771507"/>
              <a:gd name="connsiteX162" fmla="*/ 527476 w 857250"/>
              <a:gd name="connsiteY162" fmla="*/ 421517 h 771507"/>
              <a:gd name="connsiteX163" fmla="*/ 521904 w 857250"/>
              <a:gd name="connsiteY163" fmla="*/ 422071 h 771507"/>
              <a:gd name="connsiteX164" fmla="*/ 495115 w 857250"/>
              <a:gd name="connsiteY164" fmla="*/ 424446 h 771507"/>
              <a:gd name="connsiteX165" fmla="*/ 489311 w 857250"/>
              <a:gd name="connsiteY165" fmla="*/ 424929 h 771507"/>
              <a:gd name="connsiteX166" fmla="*/ 485757 w 857250"/>
              <a:gd name="connsiteY166" fmla="*/ 425143 h 771507"/>
              <a:gd name="connsiteX167" fmla="*/ 485757 w 857250"/>
              <a:gd name="connsiteY167" fmla="*/ 353901 h 771507"/>
              <a:gd name="connsiteX168" fmla="*/ 528673 w 857250"/>
              <a:gd name="connsiteY168" fmla="*/ 350419 h 771507"/>
              <a:gd name="connsiteX169" fmla="*/ 457236 w 857250"/>
              <a:gd name="connsiteY169" fmla="*/ 355509 h 771507"/>
              <a:gd name="connsiteX170" fmla="*/ 457236 w 857250"/>
              <a:gd name="connsiteY170" fmla="*/ 426875 h 771507"/>
              <a:gd name="connsiteX171" fmla="*/ 455556 w 857250"/>
              <a:gd name="connsiteY171" fmla="*/ 426947 h 771507"/>
              <a:gd name="connsiteX172" fmla="*/ 423945 w 857250"/>
              <a:gd name="connsiteY172" fmla="*/ 428143 h 771507"/>
              <a:gd name="connsiteX173" fmla="*/ 420802 w 857250"/>
              <a:gd name="connsiteY173" fmla="*/ 428215 h 771507"/>
              <a:gd name="connsiteX174" fmla="*/ 400085 w 857250"/>
              <a:gd name="connsiteY174" fmla="*/ 428483 h 771507"/>
              <a:gd name="connsiteX175" fmla="*/ 400085 w 857250"/>
              <a:gd name="connsiteY175" fmla="*/ 357117 h 771507"/>
              <a:gd name="connsiteX176" fmla="*/ 411872 w 857250"/>
              <a:gd name="connsiteY176" fmla="*/ 356974 h 771507"/>
              <a:gd name="connsiteX177" fmla="*/ 414123 w 857250"/>
              <a:gd name="connsiteY177" fmla="*/ 356902 h 771507"/>
              <a:gd name="connsiteX178" fmla="*/ 457236 w 857250"/>
              <a:gd name="connsiteY178" fmla="*/ 355509 h 771507"/>
              <a:gd name="connsiteX179" fmla="*/ 371493 w 857250"/>
              <a:gd name="connsiteY179" fmla="*/ 357117 h 771507"/>
              <a:gd name="connsiteX180" fmla="*/ 371493 w 857250"/>
              <a:gd name="connsiteY180" fmla="*/ 428411 h 771507"/>
              <a:gd name="connsiteX181" fmla="*/ 314360 w 857250"/>
              <a:gd name="connsiteY181" fmla="*/ 426804 h 771507"/>
              <a:gd name="connsiteX182" fmla="*/ 314360 w 857250"/>
              <a:gd name="connsiteY182" fmla="*/ 355509 h 771507"/>
              <a:gd name="connsiteX183" fmla="*/ 357401 w 857250"/>
              <a:gd name="connsiteY183" fmla="*/ 356902 h 771507"/>
              <a:gd name="connsiteX184" fmla="*/ 359706 w 857250"/>
              <a:gd name="connsiteY184" fmla="*/ 356974 h 771507"/>
              <a:gd name="connsiteX185" fmla="*/ 371494 w 857250"/>
              <a:gd name="connsiteY185" fmla="*/ 357117 h 771507"/>
              <a:gd name="connsiteX186" fmla="*/ 285750 w 857250"/>
              <a:gd name="connsiteY186" fmla="*/ 353901 h 771507"/>
              <a:gd name="connsiteX187" fmla="*/ 285750 w 857250"/>
              <a:gd name="connsiteY187" fmla="*/ 425072 h 771507"/>
              <a:gd name="connsiteX188" fmla="*/ 269498 w 857250"/>
              <a:gd name="connsiteY188" fmla="*/ 423947 h 771507"/>
              <a:gd name="connsiteX189" fmla="*/ 268033 w 857250"/>
              <a:gd name="connsiteY189" fmla="*/ 423804 h 771507"/>
              <a:gd name="connsiteX190" fmla="*/ 242923 w 857250"/>
              <a:gd name="connsiteY190" fmla="*/ 421303 h 771507"/>
              <a:gd name="connsiteX191" fmla="*/ 242923 w 857250"/>
              <a:gd name="connsiteY191" fmla="*/ 350419 h 771507"/>
              <a:gd name="connsiteX192" fmla="*/ 285750 w 857250"/>
              <a:gd name="connsiteY192" fmla="*/ 353901 h 771507"/>
              <a:gd name="connsiteX193" fmla="*/ 214313 w 857250"/>
              <a:gd name="connsiteY193" fmla="*/ 347347 h 771507"/>
              <a:gd name="connsiteX194" fmla="*/ 214313 w 857250"/>
              <a:gd name="connsiteY194" fmla="*/ 417945 h 771507"/>
              <a:gd name="connsiteX195" fmla="*/ 203222 w 857250"/>
              <a:gd name="connsiteY195" fmla="*/ 416552 h 771507"/>
              <a:gd name="connsiteX196" fmla="*/ 191845 w 857250"/>
              <a:gd name="connsiteY196" fmla="*/ 414873 h 771507"/>
              <a:gd name="connsiteX197" fmla="*/ 172807 w 857250"/>
              <a:gd name="connsiteY197" fmla="*/ 411748 h 771507"/>
              <a:gd name="connsiteX198" fmla="*/ 171414 w 857250"/>
              <a:gd name="connsiteY198" fmla="*/ 411463 h 771507"/>
              <a:gd name="connsiteX199" fmla="*/ 171414 w 857250"/>
              <a:gd name="connsiteY199" fmla="*/ 341346 h 771507"/>
              <a:gd name="connsiteX200" fmla="*/ 214313 w 857250"/>
              <a:gd name="connsiteY200" fmla="*/ 347347 h 771507"/>
              <a:gd name="connsiteX201" fmla="*/ 106246 w 857250"/>
              <a:gd name="connsiteY201" fmla="*/ 397157 h 771507"/>
              <a:gd name="connsiteX202" fmla="*/ 99977 w 857250"/>
              <a:gd name="connsiteY202" fmla="*/ 395425 h 771507"/>
              <a:gd name="connsiteX203" fmla="*/ 99977 w 857250"/>
              <a:gd name="connsiteY203" fmla="*/ 326345 h 771507"/>
              <a:gd name="connsiteX204" fmla="*/ 142875 w 857250"/>
              <a:gd name="connsiteY204" fmla="*/ 336256 h 771507"/>
              <a:gd name="connsiteX205" fmla="*/ 142875 w 857250"/>
              <a:gd name="connsiteY205" fmla="*/ 405944 h 771507"/>
              <a:gd name="connsiteX206" fmla="*/ 139464 w 857250"/>
              <a:gd name="connsiteY206" fmla="*/ 405248 h 771507"/>
              <a:gd name="connsiteX207" fmla="*/ 128570 w 857250"/>
              <a:gd name="connsiteY207" fmla="*/ 402819 h 771507"/>
              <a:gd name="connsiteX208" fmla="*/ 106246 w 857250"/>
              <a:gd name="connsiteY208" fmla="*/ 397157 h 771507"/>
              <a:gd name="connsiteX209" fmla="*/ 157181 w 857250"/>
              <a:gd name="connsiteY209" fmla="*/ 474810 h 771507"/>
              <a:gd name="connsiteX210" fmla="*/ 157181 w 857250"/>
              <a:gd name="connsiteY210" fmla="*/ 542890 h 771507"/>
              <a:gd name="connsiteX211" fmla="*/ 120693 w 857250"/>
              <a:gd name="connsiteY211" fmla="*/ 523227 h 771507"/>
              <a:gd name="connsiteX212" fmla="*/ 115871 w 857250"/>
              <a:gd name="connsiteY212" fmla="*/ 518976 h 771507"/>
              <a:gd name="connsiteX213" fmla="*/ 114264 w 857250"/>
              <a:gd name="connsiteY213" fmla="*/ 514297 h 771507"/>
              <a:gd name="connsiteX214" fmla="*/ 114264 w 857250"/>
              <a:gd name="connsiteY214" fmla="*/ 455129 h 771507"/>
              <a:gd name="connsiteX215" fmla="*/ 157180 w 857250"/>
              <a:gd name="connsiteY215" fmla="*/ 474810 h 771507"/>
              <a:gd name="connsiteX216" fmla="*/ 114264 w 857250"/>
              <a:gd name="connsiteY216" fmla="*/ 700356 h 771507"/>
              <a:gd name="connsiteX217" fmla="*/ 71438 w 857250"/>
              <a:gd name="connsiteY217" fmla="*/ 671407 h 771507"/>
              <a:gd name="connsiteX218" fmla="*/ 71438 w 857250"/>
              <a:gd name="connsiteY218" fmla="*/ 612309 h 771507"/>
              <a:gd name="connsiteX219" fmla="*/ 114264 w 857250"/>
              <a:gd name="connsiteY219" fmla="*/ 631990 h 771507"/>
              <a:gd name="connsiteX220" fmla="*/ 185702 w 857250"/>
              <a:gd name="connsiteY220" fmla="*/ 720305 h 771507"/>
              <a:gd name="connsiteX221" fmla="*/ 142875 w 857250"/>
              <a:gd name="connsiteY221" fmla="*/ 709696 h 771507"/>
              <a:gd name="connsiteX222" fmla="*/ 142875 w 857250"/>
              <a:gd name="connsiteY222" fmla="*/ 640706 h 771507"/>
              <a:gd name="connsiteX223" fmla="*/ 185702 w 857250"/>
              <a:gd name="connsiteY223" fmla="*/ 650546 h 771507"/>
              <a:gd name="connsiteX224" fmla="*/ 257139 w 857250"/>
              <a:gd name="connsiteY224" fmla="*/ 732378 h 771507"/>
              <a:gd name="connsiteX225" fmla="*/ 214312 w 857250"/>
              <a:gd name="connsiteY225" fmla="*/ 725823 h 771507"/>
              <a:gd name="connsiteX226" fmla="*/ 214312 w 857250"/>
              <a:gd name="connsiteY226" fmla="*/ 655636 h 771507"/>
              <a:gd name="connsiteX227" fmla="*/ 257139 w 857250"/>
              <a:gd name="connsiteY227" fmla="*/ 661708 h 771507"/>
              <a:gd name="connsiteX228" fmla="*/ 328577 w 857250"/>
              <a:gd name="connsiteY228" fmla="*/ 739486 h 771507"/>
              <a:gd name="connsiteX229" fmla="*/ 285750 w 857250"/>
              <a:gd name="connsiteY229" fmla="*/ 735718 h 771507"/>
              <a:gd name="connsiteX230" fmla="*/ 285750 w 857250"/>
              <a:gd name="connsiteY230" fmla="*/ 664780 h 771507"/>
              <a:gd name="connsiteX231" fmla="*/ 328577 w 857250"/>
              <a:gd name="connsiteY231" fmla="*/ 668191 h 771507"/>
              <a:gd name="connsiteX232" fmla="*/ 414319 w 857250"/>
              <a:gd name="connsiteY232" fmla="*/ 742844 h 771507"/>
              <a:gd name="connsiteX233" fmla="*/ 357187 w 857250"/>
              <a:gd name="connsiteY233" fmla="*/ 741165 h 771507"/>
              <a:gd name="connsiteX234" fmla="*/ 357187 w 857250"/>
              <a:gd name="connsiteY234" fmla="*/ 669870 h 771507"/>
              <a:gd name="connsiteX235" fmla="*/ 400300 w 857250"/>
              <a:gd name="connsiteY235" fmla="*/ 671263 h 771507"/>
              <a:gd name="connsiteX236" fmla="*/ 402532 w 857250"/>
              <a:gd name="connsiteY236" fmla="*/ 671263 h 771507"/>
              <a:gd name="connsiteX237" fmla="*/ 414319 w 857250"/>
              <a:gd name="connsiteY237" fmla="*/ 671407 h 771507"/>
              <a:gd name="connsiteX238" fmla="*/ 500063 w 857250"/>
              <a:gd name="connsiteY238" fmla="*/ 741236 h 771507"/>
              <a:gd name="connsiteX239" fmla="*/ 442931 w 857250"/>
              <a:gd name="connsiteY239" fmla="*/ 742844 h 771507"/>
              <a:gd name="connsiteX240" fmla="*/ 442931 w 857250"/>
              <a:gd name="connsiteY240" fmla="*/ 671477 h 771507"/>
              <a:gd name="connsiteX241" fmla="*/ 454718 w 857250"/>
              <a:gd name="connsiteY241" fmla="*/ 671263 h 771507"/>
              <a:gd name="connsiteX242" fmla="*/ 456950 w 857250"/>
              <a:gd name="connsiteY242" fmla="*/ 671263 h 771507"/>
              <a:gd name="connsiteX243" fmla="*/ 500063 w 857250"/>
              <a:gd name="connsiteY243" fmla="*/ 669870 h 771507"/>
              <a:gd name="connsiteX244" fmla="*/ 571500 w 857250"/>
              <a:gd name="connsiteY244" fmla="*/ 735718 h 771507"/>
              <a:gd name="connsiteX245" fmla="*/ 528673 w 857250"/>
              <a:gd name="connsiteY245" fmla="*/ 739486 h 771507"/>
              <a:gd name="connsiteX246" fmla="*/ 528673 w 857250"/>
              <a:gd name="connsiteY246" fmla="*/ 668263 h 771507"/>
              <a:gd name="connsiteX247" fmla="*/ 571500 w 857250"/>
              <a:gd name="connsiteY247" fmla="*/ 664780 h 771507"/>
              <a:gd name="connsiteX248" fmla="*/ 642938 w 857250"/>
              <a:gd name="connsiteY248" fmla="*/ 725823 h 771507"/>
              <a:gd name="connsiteX249" fmla="*/ 600111 w 857250"/>
              <a:gd name="connsiteY249" fmla="*/ 732378 h 771507"/>
              <a:gd name="connsiteX250" fmla="*/ 600111 w 857250"/>
              <a:gd name="connsiteY250" fmla="*/ 661708 h 771507"/>
              <a:gd name="connsiteX251" fmla="*/ 642938 w 857250"/>
              <a:gd name="connsiteY251" fmla="*/ 655636 h 771507"/>
              <a:gd name="connsiteX252" fmla="*/ 714375 w 857250"/>
              <a:gd name="connsiteY252" fmla="*/ 709696 h 771507"/>
              <a:gd name="connsiteX253" fmla="*/ 671549 w 857250"/>
              <a:gd name="connsiteY253" fmla="*/ 720305 h 771507"/>
              <a:gd name="connsiteX254" fmla="*/ 671549 w 857250"/>
              <a:gd name="connsiteY254" fmla="*/ 650546 h 771507"/>
              <a:gd name="connsiteX255" fmla="*/ 714375 w 857250"/>
              <a:gd name="connsiteY255" fmla="*/ 640706 h 771507"/>
              <a:gd name="connsiteX256" fmla="*/ 493223 w 857250"/>
              <a:gd name="connsiteY256" fmla="*/ 641474 h 771507"/>
              <a:gd name="connsiteX257" fmla="*/ 477667 w 857250"/>
              <a:gd name="connsiteY257" fmla="*/ 642099 h 771507"/>
              <a:gd name="connsiteX258" fmla="*/ 464826 w 857250"/>
              <a:gd name="connsiteY258" fmla="*/ 642456 h 771507"/>
              <a:gd name="connsiteX259" fmla="*/ 428625 w 857250"/>
              <a:gd name="connsiteY259" fmla="*/ 642938 h 771507"/>
              <a:gd name="connsiteX260" fmla="*/ 392424 w 857250"/>
              <a:gd name="connsiteY260" fmla="*/ 642527 h 771507"/>
              <a:gd name="connsiteX261" fmla="*/ 379511 w 857250"/>
              <a:gd name="connsiteY261" fmla="*/ 642098 h 771507"/>
              <a:gd name="connsiteX262" fmla="*/ 364028 w 857250"/>
              <a:gd name="connsiteY262" fmla="*/ 641544 h 771507"/>
              <a:gd name="connsiteX263" fmla="*/ 134160 w 857250"/>
              <a:gd name="connsiteY263" fmla="*/ 607148 h 771507"/>
              <a:gd name="connsiteX264" fmla="*/ 71652 w 857250"/>
              <a:gd name="connsiteY264" fmla="*/ 572608 h 771507"/>
              <a:gd name="connsiteX265" fmla="*/ 108549 w 857250"/>
              <a:gd name="connsiteY265" fmla="*/ 549944 h 771507"/>
              <a:gd name="connsiteX266" fmla="*/ 112728 w 857250"/>
              <a:gd name="connsiteY266" fmla="*/ 552588 h 771507"/>
              <a:gd name="connsiteX267" fmla="*/ 117336 w 857250"/>
              <a:gd name="connsiteY267" fmla="*/ 555463 h 771507"/>
              <a:gd name="connsiteX268" fmla="*/ 121247 w 857250"/>
              <a:gd name="connsiteY268" fmla="*/ 557749 h 771507"/>
              <a:gd name="connsiteX269" fmla="*/ 225063 w 857250"/>
              <a:gd name="connsiteY269" fmla="*/ 591521 h 771507"/>
              <a:gd name="connsiteX270" fmla="*/ 228065 w 857250"/>
              <a:gd name="connsiteY270" fmla="*/ 592146 h 771507"/>
              <a:gd name="connsiteX271" fmla="*/ 241655 w 857250"/>
              <a:gd name="connsiteY271" fmla="*/ 594736 h 771507"/>
              <a:gd name="connsiteX272" fmla="*/ 313450 w 857250"/>
              <a:gd name="connsiteY272" fmla="*/ 605469 h 771507"/>
              <a:gd name="connsiteX273" fmla="*/ 314289 w 857250"/>
              <a:gd name="connsiteY273" fmla="*/ 605611 h 771507"/>
              <a:gd name="connsiteX274" fmla="*/ 314557 w 857250"/>
              <a:gd name="connsiteY274" fmla="*/ 605611 h 771507"/>
              <a:gd name="connsiteX275" fmla="*/ 385585 w 857250"/>
              <a:gd name="connsiteY275" fmla="*/ 611827 h 771507"/>
              <a:gd name="connsiteX276" fmla="*/ 385852 w 857250"/>
              <a:gd name="connsiteY276" fmla="*/ 611827 h 771507"/>
              <a:gd name="connsiteX277" fmla="*/ 447395 w 857250"/>
              <a:gd name="connsiteY277" fmla="*/ 614131 h 771507"/>
              <a:gd name="connsiteX278" fmla="*/ 471452 w 857250"/>
              <a:gd name="connsiteY278" fmla="*/ 614327 h 771507"/>
              <a:gd name="connsiteX279" fmla="*/ 489526 w 857250"/>
              <a:gd name="connsiteY279" fmla="*/ 614202 h 771507"/>
              <a:gd name="connsiteX280" fmla="*/ 557195 w 857250"/>
              <a:gd name="connsiteY280" fmla="*/ 611827 h 771507"/>
              <a:gd name="connsiteX281" fmla="*/ 557267 w 857250"/>
              <a:gd name="connsiteY281" fmla="*/ 611827 h 771507"/>
              <a:gd name="connsiteX282" fmla="*/ 747450 w 857250"/>
              <a:gd name="connsiteY282" fmla="*/ 584752 h 771507"/>
              <a:gd name="connsiteX283" fmla="*/ 754416 w 857250"/>
              <a:gd name="connsiteY283" fmla="*/ 582948 h 771507"/>
              <a:gd name="connsiteX284" fmla="*/ 759024 w 857250"/>
              <a:gd name="connsiteY284" fmla="*/ 581680 h 771507"/>
              <a:gd name="connsiteX285" fmla="*/ 770882 w 857250"/>
              <a:gd name="connsiteY285" fmla="*/ 578269 h 771507"/>
              <a:gd name="connsiteX286" fmla="*/ 772276 w 857250"/>
              <a:gd name="connsiteY286" fmla="*/ 577841 h 771507"/>
              <a:gd name="connsiteX287" fmla="*/ 785456 w 857250"/>
              <a:gd name="connsiteY287" fmla="*/ 573518 h 771507"/>
              <a:gd name="connsiteX288" fmla="*/ 723090 w 857250"/>
              <a:gd name="connsiteY288" fmla="*/ 607148 h 771507"/>
              <a:gd name="connsiteX289" fmla="*/ 493223 w 857250"/>
              <a:gd name="connsiteY289" fmla="*/ 641474 h 771507"/>
              <a:gd name="connsiteX290" fmla="*/ 185702 w 857250"/>
              <a:gd name="connsiteY290" fmla="*/ 552516 h 771507"/>
              <a:gd name="connsiteX291" fmla="*/ 185702 w 857250"/>
              <a:gd name="connsiteY291" fmla="*/ 483525 h 771507"/>
              <a:gd name="connsiteX292" fmla="*/ 228618 w 857250"/>
              <a:gd name="connsiteY292" fmla="*/ 493366 h 771507"/>
              <a:gd name="connsiteX293" fmla="*/ 228618 w 857250"/>
              <a:gd name="connsiteY293" fmla="*/ 563125 h 771507"/>
              <a:gd name="connsiteX294" fmla="*/ 185702 w 857250"/>
              <a:gd name="connsiteY294" fmla="*/ 552516 h 771507"/>
              <a:gd name="connsiteX295" fmla="*/ 257139 w 857250"/>
              <a:gd name="connsiteY295" fmla="*/ 568643 h 771507"/>
              <a:gd name="connsiteX296" fmla="*/ 257139 w 857250"/>
              <a:gd name="connsiteY296" fmla="*/ 498455 h 771507"/>
              <a:gd name="connsiteX297" fmla="*/ 300055 w 857250"/>
              <a:gd name="connsiteY297" fmla="*/ 504528 h 771507"/>
              <a:gd name="connsiteX298" fmla="*/ 300055 w 857250"/>
              <a:gd name="connsiteY298" fmla="*/ 575197 h 771507"/>
              <a:gd name="connsiteX299" fmla="*/ 257139 w 857250"/>
              <a:gd name="connsiteY299" fmla="*/ 568643 h 771507"/>
              <a:gd name="connsiteX300" fmla="*/ 328577 w 857250"/>
              <a:gd name="connsiteY300" fmla="*/ 578555 h 771507"/>
              <a:gd name="connsiteX301" fmla="*/ 328577 w 857250"/>
              <a:gd name="connsiteY301" fmla="*/ 507600 h 771507"/>
              <a:gd name="connsiteX302" fmla="*/ 371493 w 857250"/>
              <a:gd name="connsiteY302" fmla="*/ 511083 h 771507"/>
              <a:gd name="connsiteX303" fmla="*/ 371493 w 857250"/>
              <a:gd name="connsiteY303" fmla="*/ 582305 h 771507"/>
              <a:gd name="connsiteX304" fmla="*/ 361938 w 857250"/>
              <a:gd name="connsiteY304" fmla="*/ 581609 h 771507"/>
              <a:gd name="connsiteX305" fmla="*/ 355723 w 857250"/>
              <a:gd name="connsiteY305" fmla="*/ 581127 h 771507"/>
              <a:gd name="connsiteX306" fmla="*/ 328577 w 857250"/>
              <a:gd name="connsiteY306" fmla="*/ 578555 h 771507"/>
              <a:gd name="connsiteX307" fmla="*/ 400014 w 857250"/>
              <a:gd name="connsiteY307" fmla="*/ 583984 h 771507"/>
              <a:gd name="connsiteX308" fmla="*/ 400014 w 857250"/>
              <a:gd name="connsiteY308" fmla="*/ 512690 h 771507"/>
              <a:gd name="connsiteX309" fmla="*/ 443127 w 857250"/>
              <a:gd name="connsiteY309" fmla="*/ 514011 h 771507"/>
              <a:gd name="connsiteX310" fmla="*/ 445377 w 857250"/>
              <a:gd name="connsiteY310" fmla="*/ 514082 h 771507"/>
              <a:gd name="connsiteX311" fmla="*/ 457165 w 857250"/>
              <a:gd name="connsiteY311" fmla="*/ 514297 h 771507"/>
              <a:gd name="connsiteX312" fmla="*/ 457165 w 857250"/>
              <a:gd name="connsiteY312" fmla="*/ 585663 h 771507"/>
              <a:gd name="connsiteX313" fmla="*/ 441663 w 857250"/>
              <a:gd name="connsiteY313" fmla="*/ 585449 h 771507"/>
              <a:gd name="connsiteX314" fmla="*/ 435394 w 857250"/>
              <a:gd name="connsiteY314" fmla="*/ 585306 h 771507"/>
              <a:gd name="connsiteX315" fmla="*/ 409229 w 857250"/>
              <a:gd name="connsiteY315" fmla="*/ 584484 h 771507"/>
              <a:gd name="connsiteX316" fmla="*/ 400014 w 857250"/>
              <a:gd name="connsiteY316" fmla="*/ 583985 h 771507"/>
              <a:gd name="connsiteX317" fmla="*/ 485758 w 857250"/>
              <a:gd name="connsiteY317" fmla="*/ 585663 h 771507"/>
              <a:gd name="connsiteX318" fmla="*/ 485758 w 857250"/>
              <a:gd name="connsiteY318" fmla="*/ 514297 h 771507"/>
              <a:gd name="connsiteX319" fmla="*/ 497545 w 857250"/>
              <a:gd name="connsiteY319" fmla="*/ 514083 h 771507"/>
              <a:gd name="connsiteX320" fmla="*/ 499849 w 857250"/>
              <a:gd name="connsiteY320" fmla="*/ 514083 h 771507"/>
              <a:gd name="connsiteX321" fmla="*/ 542890 w 857250"/>
              <a:gd name="connsiteY321" fmla="*/ 512690 h 771507"/>
              <a:gd name="connsiteX322" fmla="*/ 542890 w 857250"/>
              <a:gd name="connsiteY322" fmla="*/ 583985 h 771507"/>
              <a:gd name="connsiteX323" fmla="*/ 519743 w 857250"/>
              <a:gd name="connsiteY323" fmla="*/ 584967 h 771507"/>
              <a:gd name="connsiteX324" fmla="*/ 517297 w 857250"/>
              <a:gd name="connsiteY324" fmla="*/ 585038 h 771507"/>
              <a:gd name="connsiteX325" fmla="*/ 497759 w 857250"/>
              <a:gd name="connsiteY325" fmla="*/ 585520 h 771507"/>
              <a:gd name="connsiteX326" fmla="*/ 494063 w 857250"/>
              <a:gd name="connsiteY326" fmla="*/ 585591 h 771507"/>
              <a:gd name="connsiteX327" fmla="*/ 485758 w 857250"/>
              <a:gd name="connsiteY327" fmla="*/ 585663 h 771507"/>
              <a:gd name="connsiteX328" fmla="*/ 571500 w 857250"/>
              <a:gd name="connsiteY328" fmla="*/ 582305 h 771507"/>
              <a:gd name="connsiteX329" fmla="*/ 571500 w 857250"/>
              <a:gd name="connsiteY329" fmla="*/ 511083 h 771507"/>
              <a:gd name="connsiteX330" fmla="*/ 614326 w 857250"/>
              <a:gd name="connsiteY330" fmla="*/ 507600 h 771507"/>
              <a:gd name="connsiteX331" fmla="*/ 614326 w 857250"/>
              <a:gd name="connsiteY331" fmla="*/ 578555 h 771507"/>
              <a:gd name="connsiteX332" fmla="*/ 611273 w 857250"/>
              <a:gd name="connsiteY332" fmla="*/ 578894 h 771507"/>
              <a:gd name="connsiteX333" fmla="*/ 606933 w 857250"/>
              <a:gd name="connsiteY333" fmla="*/ 579306 h 771507"/>
              <a:gd name="connsiteX334" fmla="*/ 571500 w 857250"/>
              <a:gd name="connsiteY334" fmla="*/ 582305 h 771507"/>
              <a:gd name="connsiteX335" fmla="*/ 642938 w 857250"/>
              <a:gd name="connsiteY335" fmla="*/ 575197 h 771507"/>
              <a:gd name="connsiteX336" fmla="*/ 642938 w 857250"/>
              <a:gd name="connsiteY336" fmla="*/ 504528 h 771507"/>
              <a:gd name="connsiteX337" fmla="*/ 685764 w 857250"/>
              <a:gd name="connsiteY337" fmla="*/ 498455 h 771507"/>
              <a:gd name="connsiteX338" fmla="*/ 685764 w 857250"/>
              <a:gd name="connsiteY338" fmla="*/ 568643 h 771507"/>
              <a:gd name="connsiteX339" fmla="*/ 642938 w 857250"/>
              <a:gd name="connsiteY339" fmla="*/ 575197 h 771507"/>
              <a:gd name="connsiteX340" fmla="*/ 714375 w 857250"/>
              <a:gd name="connsiteY340" fmla="*/ 563125 h 771507"/>
              <a:gd name="connsiteX341" fmla="*/ 714375 w 857250"/>
              <a:gd name="connsiteY341" fmla="*/ 493437 h 771507"/>
              <a:gd name="connsiteX342" fmla="*/ 757202 w 857250"/>
              <a:gd name="connsiteY342" fmla="*/ 483525 h 771507"/>
              <a:gd name="connsiteX343" fmla="*/ 757202 w 857250"/>
              <a:gd name="connsiteY343" fmla="*/ 552516 h 771507"/>
              <a:gd name="connsiteX344" fmla="*/ 755880 w 857250"/>
              <a:gd name="connsiteY344" fmla="*/ 552945 h 771507"/>
              <a:gd name="connsiteX345" fmla="*/ 750577 w 857250"/>
              <a:gd name="connsiteY345" fmla="*/ 554409 h 771507"/>
              <a:gd name="connsiteX346" fmla="*/ 714375 w 857250"/>
              <a:gd name="connsiteY346" fmla="*/ 563125 h 771507"/>
              <a:gd name="connsiteX347" fmla="*/ 785813 w 857250"/>
              <a:gd name="connsiteY347" fmla="*/ 671477 h 771507"/>
              <a:gd name="connsiteX348" fmla="*/ 742986 w 857250"/>
              <a:gd name="connsiteY348" fmla="*/ 700356 h 771507"/>
              <a:gd name="connsiteX349" fmla="*/ 742986 w 857250"/>
              <a:gd name="connsiteY349" fmla="*/ 631990 h 771507"/>
              <a:gd name="connsiteX350" fmla="*/ 785813 w 857250"/>
              <a:gd name="connsiteY350" fmla="*/ 612309 h 771507"/>
              <a:gd name="connsiteX351" fmla="*/ 828640 w 857250"/>
              <a:gd name="connsiteY351" fmla="*/ 514297 h 771507"/>
              <a:gd name="connsiteX352" fmla="*/ 794118 w 857250"/>
              <a:gd name="connsiteY352" fmla="*/ 539890 h 771507"/>
              <a:gd name="connsiteX353" fmla="*/ 793975 w 857250"/>
              <a:gd name="connsiteY353" fmla="*/ 539764 h 771507"/>
              <a:gd name="connsiteX354" fmla="*/ 785813 w 857250"/>
              <a:gd name="connsiteY354" fmla="*/ 542890 h 771507"/>
              <a:gd name="connsiteX355" fmla="*/ 785813 w 857250"/>
              <a:gd name="connsiteY355" fmla="*/ 474810 h 771507"/>
              <a:gd name="connsiteX356" fmla="*/ 828640 w 857250"/>
              <a:gd name="connsiteY356" fmla="*/ 455129 h 771507"/>
              <a:gd name="connsiteX357" fmla="*/ 828515 w 857250"/>
              <a:gd name="connsiteY357" fmla="*/ 415231 h 771507"/>
              <a:gd name="connsiteX358" fmla="*/ 766007 w 857250"/>
              <a:gd name="connsiteY358" fmla="*/ 449967 h 771507"/>
              <a:gd name="connsiteX359" fmla="*/ 536067 w 857250"/>
              <a:gd name="connsiteY359" fmla="*/ 484365 h 771507"/>
              <a:gd name="connsiteX360" fmla="*/ 520637 w 857250"/>
              <a:gd name="connsiteY360" fmla="*/ 484917 h 771507"/>
              <a:gd name="connsiteX361" fmla="*/ 507671 w 857250"/>
              <a:gd name="connsiteY361" fmla="*/ 485347 h 771507"/>
              <a:gd name="connsiteX362" fmla="*/ 471452 w 857250"/>
              <a:gd name="connsiteY362" fmla="*/ 485757 h 771507"/>
              <a:gd name="connsiteX363" fmla="*/ 444181 w 857250"/>
              <a:gd name="connsiteY363" fmla="*/ 485489 h 771507"/>
              <a:gd name="connsiteX364" fmla="*/ 433573 w 857250"/>
              <a:gd name="connsiteY364" fmla="*/ 485275 h 771507"/>
              <a:gd name="connsiteX365" fmla="*/ 423876 w 857250"/>
              <a:gd name="connsiteY365" fmla="*/ 484989 h 771507"/>
              <a:gd name="connsiteX366" fmla="*/ 176987 w 857250"/>
              <a:gd name="connsiteY366" fmla="*/ 449967 h 771507"/>
              <a:gd name="connsiteX367" fmla="*/ 134714 w 857250"/>
              <a:gd name="connsiteY367" fmla="*/ 433500 h 771507"/>
              <a:gd name="connsiteX368" fmla="*/ 299699 w 857250"/>
              <a:gd name="connsiteY368" fmla="*/ 454575 h 771507"/>
              <a:gd name="connsiteX369" fmla="*/ 300056 w 857250"/>
              <a:gd name="connsiteY369" fmla="*/ 454647 h 771507"/>
              <a:gd name="connsiteX370" fmla="*/ 300252 w 857250"/>
              <a:gd name="connsiteY370" fmla="*/ 454647 h 771507"/>
              <a:gd name="connsiteX371" fmla="*/ 355509 w 857250"/>
              <a:gd name="connsiteY371" fmla="*/ 456807 h 771507"/>
              <a:gd name="connsiteX372" fmla="*/ 385799 w 857250"/>
              <a:gd name="connsiteY372" fmla="*/ 457236 h 771507"/>
              <a:gd name="connsiteX373" fmla="*/ 412089 w 857250"/>
              <a:gd name="connsiteY373" fmla="*/ 456879 h 771507"/>
              <a:gd name="connsiteX374" fmla="*/ 471453 w 857250"/>
              <a:gd name="connsiteY374" fmla="*/ 454647 h 771507"/>
              <a:gd name="connsiteX375" fmla="*/ 471595 w 857250"/>
              <a:gd name="connsiteY375" fmla="*/ 454647 h 771507"/>
              <a:gd name="connsiteX376" fmla="*/ 633384 w 857250"/>
              <a:gd name="connsiteY376" fmla="*/ 434144 h 771507"/>
              <a:gd name="connsiteX377" fmla="*/ 644689 w 857250"/>
              <a:gd name="connsiteY377" fmla="*/ 431697 h 771507"/>
              <a:gd name="connsiteX378" fmla="*/ 648243 w 857250"/>
              <a:gd name="connsiteY378" fmla="*/ 430929 h 771507"/>
              <a:gd name="connsiteX379" fmla="*/ 758667 w 857250"/>
              <a:gd name="connsiteY379" fmla="*/ 384048 h 771507"/>
              <a:gd name="connsiteX380" fmla="*/ 759435 w 857250"/>
              <a:gd name="connsiteY380" fmla="*/ 383423 h 771507"/>
              <a:gd name="connsiteX381" fmla="*/ 828515 w 857250"/>
              <a:gd name="connsiteY381" fmla="*/ 415231 h 771507"/>
              <a:gd name="connsiteX382" fmla="*/ 766007 w 857250"/>
              <a:gd name="connsiteY382" fmla="*/ 121391 h 771507"/>
              <a:gd name="connsiteX383" fmla="*/ 536067 w 857250"/>
              <a:gd name="connsiteY383" fmla="*/ 155717 h 771507"/>
              <a:gd name="connsiteX384" fmla="*/ 520637 w 857250"/>
              <a:gd name="connsiteY384" fmla="*/ 156341 h 771507"/>
              <a:gd name="connsiteX385" fmla="*/ 507671 w 857250"/>
              <a:gd name="connsiteY385" fmla="*/ 156681 h 771507"/>
              <a:gd name="connsiteX386" fmla="*/ 471452 w 857250"/>
              <a:gd name="connsiteY386" fmla="*/ 157181 h 771507"/>
              <a:gd name="connsiteX387" fmla="*/ 435251 w 857250"/>
              <a:gd name="connsiteY387" fmla="*/ 156681 h 771507"/>
              <a:gd name="connsiteX388" fmla="*/ 422338 w 857250"/>
              <a:gd name="connsiteY388" fmla="*/ 156341 h 771507"/>
              <a:gd name="connsiteX389" fmla="*/ 406855 w 857250"/>
              <a:gd name="connsiteY389" fmla="*/ 155717 h 771507"/>
              <a:gd name="connsiteX390" fmla="*/ 176986 w 857250"/>
              <a:gd name="connsiteY390" fmla="*/ 121391 h 771507"/>
              <a:gd name="connsiteX391" fmla="*/ 114479 w 857250"/>
              <a:gd name="connsiteY391" fmla="*/ 86922 h 771507"/>
              <a:gd name="connsiteX392" fmla="*/ 471452 w 857250"/>
              <a:gd name="connsiteY392" fmla="*/ 28611 h 771507"/>
              <a:gd name="connsiteX393" fmla="*/ 828443 w 857250"/>
              <a:gd name="connsiteY393" fmla="*/ 86922 h 771507"/>
              <a:gd name="connsiteX394" fmla="*/ 766007 w 857250"/>
              <a:gd name="connsiteY394" fmla="*/ 121391 h 771507"/>
              <a:gd name="connsiteX395" fmla="*/ 828640 w 857250"/>
              <a:gd name="connsiteY395" fmla="*/ 185702 h 771507"/>
              <a:gd name="connsiteX396" fmla="*/ 785814 w 857250"/>
              <a:gd name="connsiteY396" fmla="*/ 214598 h 771507"/>
              <a:gd name="connsiteX397" fmla="*/ 785814 w 857250"/>
              <a:gd name="connsiteY397" fmla="*/ 146161 h 771507"/>
              <a:gd name="connsiteX398" fmla="*/ 828640 w 857250"/>
              <a:gd name="connsiteY398" fmla="*/ 126552 h 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Lst>
            <a:rect l="l" t="t" r="r" b="b"/>
            <a:pathLst>
              <a:path w="857250" h="771507">
                <a:moveTo>
                  <a:pt x="857250" y="185702"/>
                </a:moveTo>
                <a:lnTo>
                  <a:pt x="857250" y="85743"/>
                </a:lnTo>
                <a:lnTo>
                  <a:pt x="857036" y="85743"/>
                </a:lnTo>
                <a:cubicBezTo>
                  <a:pt x="851874" y="2447"/>
                  <a:pt x="510671" y="0"/>
                  <a:pt x="471452" y="0"/>
                </a:cubicBezTo>
                <a:cubicBezTo>
                  <a:pt x="432323" y="0"/>
                  <a:pt x="91119" y="2447"/>
                  <a:pt x="85939" y="85743"/>
                </a:cubicBezTo>
                <a:lnTo>
                  <a:pt x="85743" y="85743"/>
                </a:lnTo>
                <a:lnTo>
                  <a:pt x="85743" y="185702"/>
                </a:lnTo>
                <a:cubicBezTo>
                  <a:pt x="85784" y="190319"/>
                  <a:pt x="86833" y="194872"/>
                  <a:pt x="88815" y="199043"/>
                </a:cubicBezTo>
                <a:cubicBezTo>
                  <a:pt x="30629" y="213616"/>
                  <a:pt x="1607" y="232726"/>
                  <a:pt x="142" y="257140"/>
                </a:cubicBezTo>
                <a:lnTo>
                  <a:pt x="0" y="257140"/>
                </a:lnTo>
                <a:lnTo>
                  <a:pt x="0" y="357117"/>
                </a:lnTo>
                <a:cubicBezTo>
                  <a:pt x="72" y="384048"/>
                  <a:pt x="34469" y="405123"/>
                  <a:pt x="85743" y="420874"/>
                </a:cubicBezTo>
                <a:lnTo>
                  <a:pt x="85743" y="514297"/>
                </a:lnTo>
                <a:cubicBezTo>
                  <a:pt x="85756" y="518726"/>
                  <a:pt x="86705" y="523102"/>
                  <a:pt x="88529" y="527138"/>
                </a:cubicBezTo>
                <a:cubicBezTo>
                  <a:pt x="59025" y="539336"/>
                  <a:pt x="44095" y="553998"/>
                  <a:pt x="43112" y="571500"/>
                </a:cubicBezTo>
                <a:lnTo>
                  <a:pt x="42827" y="571500"/>
                </a:lnTo>
                <a:lnTo>
                  <a:pt x="42827" y="671477"/>
                </a:lnTo>
                <a:cubicBezTo>
                  <a:pt x="42969" y="718983"/>
                  <a:pt x="149983" y="748487"/>
                  <a:pt x="268873" y="762310"/>
                </a:cubicBezTo>
                <a:cubicBezTo>
                  <a:pt x="269716" y="762537"/>
                  <a:pt x="270576" y="762699"/>
                  <a:pt x="271445" y="762792"/>
                </a:cubicBezTo>
                <a:cubicBezTo>
                  <a:pt x="271731" y="762792"/>
                  <a:pt x="271944" y="762650"/>
                  <a:pt x="272213" y="762650"/>
                </a:cubicBezTo>
                <a:cubicBezTo>
                  <a:pt x="295162" y="765239"/>
                  <a:pt x="318469" y="767258"/>
                  <a:pt x="341490" y="768722"/>
                </a:cubicBezTo>
                <a:cubicBezTo>
                  <a:pt x="341971" y="768722"/>
                  <a:pt x="342400" y="769007"/>
                  <a:pt x="342882" y="769007"/>
                </a:cubicBezTo>
                <a:cubicBezTo>
                  <a:pt x="343168" y="769007"/>
                  <a:pt x="343383" y="768865"/>
                  <a:pt x="343651" y="768865"/>
                </a:cubicBezTo>
                <a:cubicBezTo>
                  <a:pt x="372886" y="770598"/>
                  <a:pt x="401693" y="771508"/>
                  <a:pt x="428625" y="771508"/>
                </a:cubicBezTo>
                <a:cubicBezTo>
                  <a:pt x="455557" y="771508"/>
                  <a:pt x="484364" y="770598"/>
                  <a:pt x="513600" y="768865"/>
                </a:cubicBezTo>
                <a:cubicBezTo>
                  <a:pt x="513868" y="768865"/>
                  <a:pt x="514082" y="769007"/>
                  <a:pt x="514368" y="769007"/>
                </a:cubicBezTo>
                <a:cubicBezTo>
                  <a:pt x="514839" y="768946"/>
                  <a:pt x="515305" y="768851"/>
                  <a:pt x="515762" y="768722"/>
                </a:cubicBezTo>
                <a:cubicBezTo>
                  <a:pt x="538782" y="767258"/>
                  <a:pt x="562088" y="765239"/>
                  <a:pt x="585038" y="762650"/>
                </a:cubicBezTo>
                <a:cubicBezTo>
                  <a:pt x="585283" y="762756"/>
                  <a:pt x="585541" y="762829"/>
                  <a:pt x="585806" y="762864"/>
                </a:cubicBezTo>
                <a:cubicBezTo>
                  <a:pt x="586682" y="762782"/>
                  <a:pt x="587545" y="762596"/>
                  <a:pt x="588377" y="762310"/>
                </a:cubicBezTo>
                <a:cubicBezTo>
                  <a:pt x="707267" y="748559"/>
                  <a:pt x="814281" y="719055"/>
                  <a:pt x="814423" y="671550"/>
                </a:cubicBezTo>
                <a:lnTo>
                  <a:pt x="814423" y="571500"/>
                </a:lnTo>
                <a:lnTo>
                  <a:pt x="814209" y="571500"/>
                </a:lnTo>
                <a:cubicBezTo>
                  <a:pt x="813973" y="568470"/>
                  <a:pt x="813311" y="565488"/>
                  <a:pt x="812244" y="562642"/>
                </a:cubicBezTo>
                <a:cubicBezTo>
                  <a:pt x="840159" y="549248"/>
                  <a:pt x="857179" y="533263"/>
                  <a:pt x="857250" y="514368"/>
                </a:cubicBezTo>
                <a:lnTo>
                  <a:pt x="857250" y="414320"/>
                </a:lnTo>
                <a:lnTo>
                  <a:pt x="857108" y="414320"/>
                </a:lnTo>
                <a:cubicBezTo>
                  <a:pt x="855715" y="390317"/>
                  <a:pt x="827675" y="371494"/>
                  <a:pt x="771507" y="356974"/>
                </a:cubicBezTo>
                <a:lnTo>
                  <a:pt x="771507" y="257140"/>
                </a:lnTo>
                <a:lnTo>
                  <a:pt x="771311" y="257140"/>
                </a:lnTo>
                <a:cubicBezTo>
                  <a:pt x="771163" y="254706"/>
                  <a:pt x="770738" y="252297"/>
                  <a:pt x="770043" y="249960"/>
                </a:cubicBezTo>
                <a:cubicBezTo>
                  <a:pt x="822157" y="234119"/>
                  <a:pt x="857179" y="212849"/>
                  <a:pt x="857250" y="185702"/>
                </a:cubicBezTo>
                <a:close/>
                <a:moveTo>
                  <a:pt x="114264" y="126552"/>
                </a:moveTo>
                <a:cubicBezTo>
                  <a:pt x="127794" y="134668"/>
                  <a:pt x="142189" y="141245"/>
                  <a:pt x="157180" y="146161"/>
                </a:cubicBezTo>
                <a:lnTo>
                  <a:pt x="157181" y="214169"/>
                </a:lnTo>
                <a:cubicBezTo>
                  <a:pt x="145105" y="209886"/>
                  <a:pt x="133670" y="203973"/>
                  <a:pt x="123194" y="196596"/>
                </a:cubicBezTo>
                <a:lnTo>
                  <a:pt x="117961" y="192542"/>
                </a:lnTo>
                <a:lnTo>
                  <a:pt x="117551" y="192613"/>
                </a:lnTo>
                <a:cubicBezTo>
                  <a:pt x="115679" y="190744"/>
                  <a:pt x="114517" y="188281"/>
                  <a:pt x="114264" y="185648"/>
                </a:cubicBezTo>
                <a:close/>
                <a:moveTo>
                  <a:pt x="71438" y="385995"/>
                </a:moveTo>
                <a:cubicBezTo>
                  <a:pt x="43667" y="375601"/>
                  <a:pt x="28611" y="365135"/>
                  <a:pt x="28611" y="357117"/>
                </a:cubicBezTo>
                <a:lnTo>
                  <a:pt x="28611" y="297966"/>
                </a:lnTo>
                <a:cubicBezTo>
                  <a:pt x="42108" y="306098"/>
                  <a:pt x="56473" y="312694"/>
                  <a:pt x="71438" y="317629"/>
                </a:cubicBezTo>
                <a:close/>
                <a:moveTo>
                  <a:pt x="28736" y="258122"/>
                </a:moveTo>
                <a:cubicBezTo>
                  <a:pt x="30344" y="252192"/>
                  <a:pt x="47238" y="236994"/>
                  <a:pt x="111210" y="223171"/>
                </a:cubicBezTo>
                <a:cubicBezTo>
                  <a:pt x="112032" y="223724"/>
                  <a:pt x="113086" y="224296"/>
                  <a:pt x="113996" y="224850"/>
                </a:cubicBezTo>
                <a:cubicBezTo>
                  <a:pt x="115604" y="225832"/>
                  <a:pt x="117336" y="226868"/>
                  <a:pt x="119015" y="227850"/>
                </a:cubicBezTo>
                <a:cubicBezTo>
                  <a:pt x="120551" y="228689"/>
                  <a:pt x="121944" y="229583"/>
                  <a:pt x="123480" y="230422"/>
                </a:cubicBezTo>
                <a:cubicBezTo>
                  <a:pt x="127034" y="232316"/>
                  <a:pt x="130874" y="234119"/>
                  <a:pt x="134857" y="235941"/>
                </a:cubicBezTo>
                <a:cubicBezTo>
                  <a:pt x="135893" y="236352"/>
                  <a:pt x="137018" y="236852"/>
                  <a:pt x="138053" y="237334"/>
                </a:cubicBezTo>
                <a:cubicBezTo>
                  <a:pt x="141768" y="238941"/>
                  <a:pt x="145662" y="240549"/>
                  <a:pt x="149716" y="242084"/>
                </a:cubicBezTo>
                <a:cubicBezTo>
                  <a:pt x="150555" y="242352"/>
                  <a:pt x="151323" y="242710"/>
                  <a:pt x="152162" y="242978"/>
                </a:cubicBezTo>
                <a:cubicBezTo>
                  <a:pt x="156966" y="244728"/>
                  <a:pt x="161913" y="246478"/>
                  <a:pt x="167075" y="248157"/>
                </a:cubicBezTo>
                <a:cubicBezTo>
                  <a:pt x="168825" y="248710"/>
                  <a:pt x="170718" y="249192"/>
                  <a:pt x="172522" y="249747"/>
                </a:cubicBezTo>
                <a:cubicBezTo>
                  <a:pt x="175451" y="250656"/>
                  <a:pt x="178451" y="251568"/>
                  <a:pt x="181595" y="252478"/>
                </a:cubicBezTo>
                <a:cubicBezTo>
                  <a:pt x="248496" y="271589"/>
                  <a:pt x="344705" y="283929"/>
                  <a:pt x="448503" y="285537"/>
                </a:cubicBezTo>
                <a:cubicBezTo>
                  <a:pt x="456326" y="285680"/>
                  <a:pt x="463976" y="285751"/>
                  <a:pt x="471452" y="285751"/>
                </a:cubicBezTo>
                <a:cubicBezTo>
                  <a:pt x="481989" y="285751"/>
                  <a:pt x="492812" y="285608"/>
                  <a:pt x="503760" y="285340"/>
                </a:cubicBezTo>
                <a:cubicBezTo>
                  <a:pt x="521691" y="284912"/>
                  <a:pt x="539407" y="284143"/>
                  <a:pt x="556928" y="283162"/>
                </a:cubicBezTo>
                <a:cubicBezTo>
                  <a:pt x="557052" y="283162"/>
                  <a:pt x="557124" y="283233"/>
                  <a:pt x="557195" y="283233"/>
                </a:cubicBezTo>
                <a:cubicBezTo>
                  <a:pt x="557410" y="283233"/>
                  <a:pt x="557553" y="283108"/>
                  <a:pt x="557749" y="283108"/>
                </a:cubicBezTo>
                <a:cubicBezTo>
                  <a:pt x="582038" y="281644"/>
                  <a:pt x="605755" y="279607"/>
                  <a:pt x="628561" y="277035"/>
                </a:cubicBezTo>
                <a:lnTo>
                  <a:pt x="628633" y="277035"/>
                </a:lnTo>
                <a:cubicBezTo>
                  <a:pt x="628776" y="277035"/>
                  <a:pt x="628848" y="276964"/>
                  <a:pt x="628990" y="276964"/>
                </a:cubicBezTo>
                <a:cubicBezTo>
                  <a:pt x="662477" y="273124"/>
                  <a:pt x="693927" y="268106"/>
                  <a:pt x="722323" y="262034"/>
                </a:cubicBezTo>
                <a:cubicBezTo>
                  <a:pt x="728128" y="260783"/>
                  <a:pt x="733914" y="259515"/>
                  <a:pt x="739486" y="258194"/>
                </a:cubicBezTo>
                <a:cubicBezTo>
                  <a:pt x="740468" y="257908"/>
                  <a:pt x="741523" y="257712"/>
                  <a:pt x="742486" y="257498"/>
                </a:cubicBezTo>
                <a:cubicBezTo>
                  <a:pt x="742637" y="257755"/>
                  <a:pt x="742734" y="258041"/>
                  <a:pt x="742771" y="258337"/>
                </a:cubicBezTo>
                <a:cubicBezTo>
                  <a:pt x="741093" y="267963"/>
                  <a:pt x="719197" y="280804"/>
                  <a:pt x="680264" y="292805"/>
                </a:cubicBezTo>
                <a:cubicBezTo>
                  <a:pt x="629686" y="308432"/>
                  <a:pt x="550569" y="322719"/>
                  <a:pt x="450396" y="327185"/>
                </a:cubicBezTo>
                <a:cubicBezTo>
                  <a:pt x="445234" y="327399"/>
                  <a:pt x="440145" y="327614"/>
                  <a:pt x="434912" y="327756"/>
                </a:cubicBezTo>
                <a:cubicBezTo>
                  <a:pt x="430572" y="327882"/>
                  <a:pt x="426321" y="328025"/>
                  <a:pt x="422000" y="328168"/>
                </a:cubicBezTo>
                <a:cubicBezTo>
                  <a:pt x="410141" y="328453"/>
                  <a:pt x="398139" y="328577"/>
                  <a:pt x="385798" y="328577"/>
                </a:cubicBezTo>
                <a:cubicBezTo>
                  <a:pt x="373369" y="328577"/>
                  <a:pt x="361367" y="328453"/>
                  <a:pt x="349579" y="328168"/>
                </a:cubicBezTo>
                <a:cubicBezTo>
                  <a:pt x="345186" y="328025"/>
                  <a:pt x="340936" y="327953"/>
                  <a:pt x="336614" y="327810"/>
                </a:cubicBezTo>
                <a:cubicBezTo>
                  <a:pt x="331453" y="327614"/>
                  <a:pt x="326291" y="327400"/>
                  <a:pt x="321184" y="327185"/>
                </a:cubicBezTo>
                <a:cubicBezTo>
                  <a:pt x="220939" y="322720"/>
                  <a:pt x="141822" y="308433"/>
                  <a:pt x="91244" y="292859"/>
                </a:cubicBezTo>
                <a:cubicBezTo>
                  <a:pt x="52042" y="280731"/>
                  <a:pt x="30075" y="267819"/>
                  <a:pt x="28735" y="258122"/>
                </a:cubicBezTo>
                <a:close/>
                <a:moveTo>
                  <a:pt x="185702" y="223796"/>
                </a:moveTo>
                <a:lnTo>
                  <a:pt x="185702" y="154948"/>
                </a:lnTo>
                <a:cubicBezTo>
                  <a:pt x="199097" y="158502"/>
                  <a:pt x="213402" y="161782"/>
                  <a:pt x="228619" y="164789"/>
                </a:cubicBezTo>
                <a:lnTo>
                  <a:pt x="228619" y="234405"/>
                </a:lnTo>
                <a:cubicBezTo>
                  <a:pt x="212991" y="231047"/>
                  <a:pt x="198542" y="227492"/>
                  <a:pt x="185702" y="223796"/>
                </a:cubicBezTo>
                <a:close/>
                <a:moveTo>
                  <a:pt x="257140" y="239923"/>
                </a:moveTo>
                <a:lnTo>
                  <a:pt x="257140" y="169879"/>
                </a:lnTo>
                <a:cubicBezTo>
                  <a:pt x="271034" y="172111"/>
                  <a:pt x="285340" y="174112"/>
                  <a:pt x="300055" y="175880"/>
                </a:cubicBezTo>
                <a:lnTo>
                  <a:pt x="300055" y="246477"/>
                </a:lnTo>
                <a:cubicBezTo>
                  <a:pt x="284983" y="244514"/>
                  <a:pt x="270748" y="242281"/>
                  <a:pt x="257139" y="239923"/>
                </a:cubicBezTo>
                <a:close/>
                <a:moveTo>
                  <a:pt x="328577" y="249889"/>
                </a:moveTo>
                <a:lnTo>
                  <a:pt x="328577" y="179005"/>
                </a:lnTo>
                <a:cubicBezTo>
                  <a:pt x="342685" y="180344"/>
                  <a:pt x="356991" y="181511"/>
                  <a:pt x="371494" y="182506"/>
                </a:cubicBezTo>
                <a:lnTo>
                  <a:pt x="371494" y="253658"/>
                </a:lnTo>
                <a:cubicBezTo>
                  <a:pt x="356706" y="252621"/>
                  <a:pt x="342400" y="251282"/>
                  <a:pt x="328577" y="249889"/>
                </a:cubicBezTo>
                <a:close/>
                <a:moveTo>
                  <a:pt x="400015" y="255335"/>
                </a:moveTo>
                <a:lnTo>
                  <a:pt x="400015" y="184113"/>
                </a:lnTo>
                <a:cubicBezTo>
                  <a:pt x="414392" y="184738"/>
                  <a:pt x="428768" y="185148"/>
                  <a:pt x="443128" y="185434"/>
                </a:cubicBezTo>
                <a:lnTo>
                  <a:pt x="445432" y="185505"/>
                </a:lnTo>
                <a:cubicBezTo>
                  <a:pt x="449343" y="185578"/>
                  <a:pt x="453254" y="185648"/>
                  <a:pt x="457237" y="185648"/>
                </a:cubicBezTo>
                <a:lnTo>
                  <a:pt x="457237" y="257014"/>
                </a:lnTo>
                <a:cubicBezTo>
                  <a:pt x="452057" y="257014"/>
                  <a:pt x="446842" y="256943"/>
                  <a:pt x="441734" y="256872"/>
                </a:cubicBezTo>
                <a:cubicBezTo>
                  <a:pt x="440199" y="256800"/>
                  <a:pt x="438662" y="256800"/>
                  <a:pt x="437144" y="256729"/>
                </a:cubicBezTo>
                <a:cubicBezTo>
                  <a:pt x="427233" y="256515"/>
                  <a:pt x="417464" y="256247"/>
                  <a:pt x="407837" y="255818"/>
                </a:cubicBezTo>
                <a:cubicBezTo>
                  <a:pt x="407658" y="255764"/>
                  <a:pt x="407471" y="255740"/>
                  <a:pt x="407284" y="255746"/>
                </a:cubicBezTo>
                <a:cubicBezTo>
                  <a:pt x="404836" y="255603"/>
                  <a:pt x="402462" y="255479"/>
                  <a:pt x="400014" y="255336"/>
                </a:cubicBezTo>
                <a:close/>
                <a:moveTo>
                  <a:pt x="485758" y="257014"/>
                </a:moveTo>
                <a:lnTo>
                  <a:pt x="485758" y="185648"/>
                </a:lnTo>
                <a:cubicBezTo>
                  <a:pt x="489740" y="185648"/>
                  <a:pt x="493652" y="185578"/>
                  <a:pt x="497545" y="185505"/>
                </a:cubicBezTo>
                <a:lnTo>
                  <a:pt x="499849" y="185505"/>
                </a:lnTo>
                <a:cubicBezTo>
                  <a:pt x="514225" y="185220"/>
                  <a:pt x="528602" y="184738"/>
                  <a:pt x="542890" y="184113"/>
                </a:cubicBezTo>
                <a:lnTo>
                  <a:pt x="542890" y="255408"/>
                </a:lnTo>
                <a:cubicBezTo>
                  <a:pt x="524137" y="256319"/>
                  <a:pt x="505009" y="256800"/>
                  <a:pt x="485758" y="257014"/>
                </a:cubicBezTo>
                <a:close/>
                <a:moveTo>
                  <a:pt x="571500" y="253586"/>
                </a:moveTo>
                <a:lnTo>
                  <a:pt x="571500" y="182506"/>
                </a:lnTo>
                <a:cubicBezTo>
                  <a:pt x="586002" y="181523"/>
                  <a:pt x="600307" y="180344"/>
                  <a:pt x="614326" y="179005"/>
                </a:cubicBezTo>
                <a:lnTo>
                  <a:pt x="614326" y="249889"/>
                </a:lnTo>
                <a:cubicBezTo>
                  <a:pt x="600379" y="251354"/>
                  <a:pt x="586002" y="252550"/>
                  <a:pt x="571500" y="253586"/>
                </a:cubicBezTo>
                <a:close/>
                <a:moveTo>
                  <a:pt x="642938" y="246477"/>
                </a:moveTo>
                <a:lnTo>
                  <a:pt x="642938" y="175879"/>
                </a:lnTo>
                <a:cubicBezTo>
                  <a:pt x="657654" y="174129"/>
                  <a:pt x="671960" y="172111"/>
                  <a:pt x="685764" y="169879"/>
                </a:cubicBezTo>
                <a:lnTo>
                  <a:pt x="685764" y="240048"/>
                </a:lnTo>
                <a:cubicBezTo>
                  <a:pt x="684229" y="240333"/>
                  <a:pt x="682711" y="240619"/>
                  <a:pt x="681104" y="240887"/>
                </a:cubicBezTo>
                <a:cubicBezTo>
                  <a:pt x="673210" y="242209"/>
                  <a:pt x="665119" y="243477"/>
                  <a:pt x="656886" y="244656"/>
                </a:cubicBezTo>
                <a:cubicBezTo>
                  <a:pt x="655082" y="244941"/>
                  <a:pt x="653332" y="245210"/>
                  <a:pt x="651510" y="245423"/>
                </a:cubicBezTo>
                <a:cubicBezTo>
                  <a:pt x="648724" y="245853"/>
                  <a:pt x="645795" y="246120"/>
                  <a:pt x="642938" y="246477"/>
                </a:cubicBezTo>
                <a:close/>
                <a:moveTo>
                  <a:pt x="714375" y="234548"/>
                </a:moveTo>
                <a:lnTo>
                  <a:pt x="714375" y="164789"/>
                </a:lnTo>
                <a:cubicBezTo>
                  <a:pt x="729520" y="161788"/>
                  <a:pt x="743879" y="158502"/>
                  <a:pt x="757202" y="154948"/>
                </a:cubicBezTo>
                <a:lnTo>
                  <a:pt x="757202" y="223939"/>
                </a:lnTo>
                <a:cubicBezTo>
                  <a:pt x="752327" y="225332"/>
                  <a:pt x="747165" y="226797"/>
                  <a:pt x="741789" y="228118"/>
                </a:cubicBezTo>
                <a:cubicBezTo>
                  <a:pt x="734681" y="230011"/>
                  <a:pt x="727288" y="231761"/>
                  <a:pt x="719680" y="233423"/>
                </a:cubicBezTo>
                <a:cubicBezTo>
                  <a:pt x="717929" y="233780"/>
                  <a:pt x="716126" y="234119"/>
                  <a:pt x="714375" y="234548"/>
                </a:cubicBezTo>
                <a:close/>
                <a:moveTo>
                  <a:pt x="742986" y="297967"/>
                </a:moveTo>
                <a:lnTo>
                  <a:pt x="742986" y="357117"/>
                </a:lnTo>
                <a:cubicBezTo>
                  <a:pt x="742914" y="357599"/>
                  <a:pt x="742771" y="358028"/>
                  <a:pt x="742701" y="358510"/>
                </a:cubicBezTo>
                <a:lnTo>
                  <a:pt x="741718" y="360117"/>
                </a:lnTo>
                <a:cubicBezTo>
                  <a:pt x="737057" y="367993"/>
                  <a:pt x="722537" y="376869"/>
                  <a:pt x="700070" y="385513"/>
                </a:cubicBezTo>
                <a:lnTo>
                  <a:pt x="700070" y="317629"/>
                </a:lnTo>
                <a:cubicBezTo>
                  <a:pt x="715056" y="312675"/>
                  <a:pt x="729448" y="306081"/>
                  <a:pt x="742987" y="297967"/>
                </a:cubicBezTo>
                <a:close/>
                <a:moveTo>
                  <a:pt x="671549" y="326345"/>
                </a:moveTo>
                <a:lnTo>
                  <a:pt x="671549" y="395139"/>
                </a:lnTo>
                <a:cubicBezTo>
                  <a:pt x="658779" y="398836"/>
                  <a:pt x="644475" y="402462"/>
                  <a:pt x="628633" y="405890"/>
                </a:cubicBezTo>
                <a:lnTo>
                  <a:pt x="628633" y="336256"/>
                </a:lnTo>
                <a:cubicBezTo>
                  <a:pt x="643849" y="333256"/>
                  <a:pt x="658154" y="329989"/>
                  <a:pt x="671549" y="326345"/>
                </a:cubicBezTo>
                <a:close/>
                <a:moveTo>
                  <a:pt x="600111" y="341346"/>
                </a:moveTo>
                <a:lnTo>
                  <a:pt x="600111" y="411390"/>
                </a:lnTo>
                <a:cubicBezTo>
                  <a:pt x="594665" y="412373"/>
                  <a:pt x="589360" y="413355"/>
                  <a:pt x="583717" y="414249"/>
                </a:cubicBezTo>
                <a:cubicBezTo>
                  <a:pt x="583385" y="414260"/>
                  <a:pt x="583055" y="414308"/>
                  <a:pt x="582734" y="414392"/>
                </a:cubicBezTo>
                <a:cubicBezTo>
                  <a:pt x="574501" y="415641"/>
                  <a:pt x="565982" y="416909"/>
                  <a:pt x="557195" y="418017"/>
                </a:cubicBezTo>
                <a:lnTo>
                  <a:pt x="557195" y="347347"/>
                </a:lnTo>
                <a:cubicBezTo>
                  <a:pt x="571911" y="345615"/>
                  <a:pt x="586217" y="343579"/>
                  <a:pt x="600111" y="341346"/>
                </a:cubicBezTo>
                <a:close/>
                <a:moveTo>
                  <a:pt x="528673" y="350419"/>
                </a:moveTo>
                <a:lnTo>
                  <a:pt x="528673" y="421375"/>
                </a:lnTo>
                <a:cubicBezTo>
                  <a:pt x="528279" y="421457"/>
                  <a:pt x="527879" y="421505"/>
                  <a:pt x="527476" y="421517"/>
                </a:cubicBezTo>
                <a:cubicBezTo>
                  <a:pt x="525673" y="421713"/>
                  <a:pt x="523779" y="421928"/>
                  <a:pt x="521904" y="422071"/>
                </a:cubicBezTo>
                <a:cubicBezTo>
                  <a:pt x="513171" y="422982"/>
                  <a:pt x="504242" y="423750"/>
                  <a:pt x="495115" y="424446"/>
                </a:cubicBezTo>
                <a:cubicBezTo>
                  <a:pt x="493151" y="424572"/>
                  <a:pt x="491276" y="424715"/>
                  <a:pt x="489311" y="424929"/>
                </a:cubicBezTo>
                <a:cubicBezTo>
                  <a:pt x="488132" y="425000"/>
                  <a:pt x="486953" y="425072"/>
                  <a:pt x="485757" y="425143"/>
                </a:cubicBezTo>
                <a:lnTo>
                  <a:pt x="485757" y="353901"/>
                </a:lnTo>
                <a:cubicBezTo>
                  <a:pt x="500277" y="352938"/>
                  <a:pt x="514565" y="351812"/>
                  <a:pt x="528673" y="350419"/>
                </a:cubicBezTo>
                <a:close/>
                <a:moveTo>
                  <a:pt x="457236" y="355509"/>
                </a:moveTo>
                <a:lnTo>
                  <a:pt x="457236" y="426875"/>
                </a:lnTo>
                <a:cubicBezTo>
                  <a:pt x="456675" y="426863"/>
                  <a:pt x="456114" y="426887"/>
                  <a:pt x="455556" y="426947"/>
                </a:cubicBezTo>
                <a:cubicBezTo>
                  <a:pt x="445234" y="427446"/>
                  <a:pt x="434697" y="427845"/>
                  <a:pt x="423945" y="428143"/>
                </a:cubicBezTo>
                <a:cubicBezTo>
                  <a:pt x="422910" y="428143"/>
                  <a:pt x="421856" y="428143"/>
                  <a:pt x="420802" y="428215"/>
                </a:cubicBezTo>
                <a:cubicBezTo>
                  <a:pt x="414051" y="428340"/>
                  <a:pt x="406997" y="428411"/>
                  <a:pt x="400085" y="428483"/>
                </a:cubicBezTo>
                <a:lnTo>
                  <a:pt x="400085" y="357117"/>
                </a:lnTo>
                <a:cubicBezTo>
                  <a:pt x="403996" y="357045"/>
                  <a:pt x="407907" y="357045"/>
                  <a:pt x="411872" y="356974"/>
                </a:cubicBezTo>
                <a:cubicBezTo>
                  <a:pt x="412587" y="356902"/>
                  <a:pt x="413354" y="356902"/>
                  <a:pt x="414123" y="356902"/>
                </a:cubicBezTo>
                <a:cubicBezTo>
                  <a:pt x="428482" y="356634"/>
                  <a:pt x="442859" y="356205"/>
                  <a:pt x="457236" y="355509"/>
                </a:cubicBezTo>
                <a:close/>
                <a:moveTo>
                  <a:pt x="371493" y="357117"/>
                </a:moveTo>
                <a:lnTo>
                  <a:pt x="371493" y="428411"/>
                </a:lnTo>
                <a:cubicBezTo>
                  <a:pt x="352168" y="428215"/>
                  <a:pt x="333113" y="427715"/>
                  <a:pt x="314360" y="426804"/>
                </a:cubicBezTo>
                <a:lnTo>
                  <a:pt x="314360" y="355509"/>
                </a:lnTo>
                <a:cubicBezTo>
                  <a:pt x="328648" y="356205"/>
                  <a:pt x="343024" y="356634"/>
                  <a:pt x="357401" y="356902"/>
                </a:cubicBezTo>
                <a:lnTo>
                  <a:pt x="359706" y="356974"/>
                </a:lnTo>
                <a:cubicBezTo>
                  <a:pt x="363600" y="357045"/>
                  <a:pt x="367511" y="357045"/>
                  <a:pt x="371494" y="357117"/>
                </a:cubicBezTo>
                <a:close/>
                <a:moveTo>
                  <a:pt x="285750" y="353901"/>
                </a:moveTo>
                <a:lnTo>
                  <a:pt x="285750" y="425072"/>
                </a:lnTo>
                <a:cubicBezTo>
                  <a:pt x="280374" y="424642"/>
                  <a:pt x="274874" y="424375"/>
                  <a:pt x="269498" y="423947"/>
                </a:cubicBezTo>
                <a:cubicBezTo>
                  <a:pt x="269014" y="423865"/>
                  <a:pt x="268524" y="423817"/>
                  <a:pt x="268033" y="423804"/>
                </a:cubicBezTo>
                <a:cubicBezTo>
                  <a:pt x="259443" y="423036"/>
                  <a:pt x="251210" y="422214"/>
                  <a:pt x="242923" y="421303"/>
                </a:cubicBezTo>
                <a:lnTo>
                  <a:pt x="242923" y="350419"/>
                </a:lnTo>
                <a:cubicBezTo>
                  <a:pt x="256942" y="351812"/>
                  <a:pt x="271249" y="352938"/>
                  <a:pt x="285750" y="353901"/>
                </a:cubicBezTo>
                <a:close/>
                <a:moveTo>
                  <a:pt x="214313" y="347347"/>
                </a:moveTo>
                <a:lnTo>
                  <a:pt x="214313" y="417945"/>
                </a:lnTo>
                <a:cubicBezTo>
                  <a:pt x="210616" y="417464"/>
                  <a:pt x="206847" y="417053"/>
                  <a:pt x="203222" y="416552"/>
                </a:cubicBezTo>
                <a:cubicBezTo>
                  <a:pt x="199453" y="415999"/>
                  <a:pt x="195614" y="415445"/>
                  <a:pt x="191845" y="414873"/>
                </a:cubicBezTo>
                <a:cubicBezTo>
                  <a:pt x="185363" y="413909"/>
                  <a:pt x="179076" y="412784"/>
                  <a:pt x="172807" y="411748"/>
                </a:cubicBezTo>
                <a:cubicBezTo>
                  <a:pt x="172307" y="411678"/>
                  <a:pt x="171896" y="411534"/>
                  <a:pt x="171414" y="411463"/>
                </a:cubicBezTo>
                <a:lnTo>
                  <a:pt x="171414" y="341346"/>
                </a:lnTo>
                <a:cubicBezTo>
                  <a:pt x="185291" y="343579"/>
                  <a:pt x="199596" y="345615"/>
                  <a:pt x="214313" y="347347"/>
                </a:cubicBezTo>
                <a:close/>
                <a:moveTo>
                  <a:pt x="106246" y="397157"/>
                </a:moveTo>
                <a:cubicBezTo>
                  <a:pt x="104157" y="396532"/>
                  <a:pt x="102066" y="395979"/>
                  <a:pt x="99977" y="395425"/>
                </a:cubicBezTo>
                <a:lnTo>
                  <a:pt x="99977" y="326345"/>
                </a:lnTo>
                <a:cubicBezTo>
                  <a:pt x="113371" y="329989"/>
                  <a:pt x="127659" y="333256"/>
                  <a:pt x="142875" y="336256"/>
                </a:cubicBezTo>
                <a:lnTo>
                  <a:pt x="142875" y="405944"/>
                </a:lnTo>
                <a:cubicBezTo>
                  <a:pt x="141767" y="405747"/>
                  <a:pt x="140572" y="405462"/>
                  <a:pt x="139464" y="405248"/>
                </a:cubicBezTo>
                <a:cubicBezTo>
                  <a:pt x="135767" y="404426"/>
                  <a:pt x="132124" y="403658"/>
                  <a:pt x="128570" y="402819"/>
                </a:cubicBezTo>
                <a:cubicBezTo>
                  <a:pt x="120908" y="400997"/>
                  <a:pt x="113371" y="399122"/>
                  <a:pt x="106246" y="397157"/>
                </a:cubicBezTo>
                <a:close/>
                <a:moveTo>
                  <a:pt x="157181" y="474810"/>
                </a:moveTo>
                <a:lnTo>
                  <a:pt x="157181" y="542890"/>
                </a:lnTo>
                <a:cubicBezTo>
                  <a:pt x="144029" y="538366"/>
                  <a:pt x="131704" y="531724"/>
                  <a:pt x="120693" y="523227"/>
                </a:cubicBezTo>
                <a:lnTo>
                  <a:pt x="115871" y="518976"/>
                </a:lnTo>
                <a:cubicBezTo>
                  <a:pt x="114913" y="517595"/>
                  <a:pt x="114357" y="515976"/>
                  <a:pt x="114264" y="514297"/>
                </a:cubicBezTo>
                <a:lnTo>
                  <a:pt x="114264" y="455129"/>
                </a:lnTo>
                <a:cubicBezTo>
                  <a:pt x="127797" y="463257"/>
                  <a:pt x="142191" y="469857"/>
                  <a:pt x="157180" y="474810"/>
                </a:cubicBezTo>
                <a:close/>
                <a:moveTo>
                  <a:pt x="114264" y="700356"/>
                </a:moveTo>
                <a:cubicBezTo>
                  <a:pt x="86511" y="689962"/>
                  <a:pt x="71438" y="679496"/>
                  <a:pt x="71438" y="671407"/>
                </a:cubicBezTo>
                <a:lnTo>
                  <a:pt x="71438" y="612309"/>
                </a:lnTo>
                <a:cubicBezTo>
                  <a:pt x="84950" y="620417"/>
                  <a:pt x="99311" y="627017"/>
                  <a:pt x="114264" y="631990"/>
                </a:cubicBezTo>
                <a:close/>
                <a:moveTo>
                  <a:pt x="185702" y="720305"/>
                </a:moveTo>
                <a:cubicBezTo>
                  <a:pt x="169950" y="716965"/>
                  <a:pt x="155573" y="713394"/>
                  <a:pt x="142875" y="709696"/>
                </a:cubicBezTo>
                <a:lnTo>
                  <a:pt x="142875" y="640706"/>
                </a:lnTo>
                <a:cubicBezTo>
                  <a:pt x="156198" y="644260"/>
                  <a:pt x="170575" y="647546"/>
                  <a:pt x="185702" y="650546"/>
                </a:cubicBezTo>
                <a:close/>
                <a:moveTo>
                  <a:pt x="257139" y="732378"/>
                </a:moveTo>
                <a:cubicBezTo>
                  <a:pt x="242083" y="730360"/>
                  <a:pt x="227779" y="728180"/>
                  <a:pt x="214312" y="725823"/>
                </a:cubicBezTo>
                <a:lnTo>
                  <a:pt x="214312" y="655636"/>
                </a:lnTo>
                <a:cubicBezTo>
                  <a:pt x="228117" y="657868"/>
                  <a:pt x="242423" y="659887"/>
                  <a:pt x="257139" y="661708"/>
                </a:cubicBezTo>
                <a:close/>
                <a:moveTo>
                  <a:pt x="328577" y="739486"/>
                </a:moveTo>
                <a:cubicBezTo>
                  <a:pt x="313789" y="738450"/>
                  <a:pt x="299514" y="737193"/>
                  <a:pt x="285750" y="735718"/>
                </a:cubicBezTo>
                <a:lnTo>
                  <a:pt x="285750" y="664780"/>
                </a:lnTo>
                <a:cubicBezTo>
                  <a:pt x="299841" y="666102"/>
                  <a:pt x="314146" y="667281"/>
                  <a:pt x="328577" y="668191"/>
                </a:cubicBezTo>
                <a:close/>
                <a:moveTo>
                  <a:pt x="414319" y="742844"/>
                </a:moveTo>
                <a:cubicBezTo>
                  <a:pt x="394585" y="742701"/>
                  <a:pt x="375529" y="742076"/>
                  <a:pt x="357187" y="741165"/>
                </a:cubicBezTo>
                <a:lnTo>
                  <a:pt x="357187" y="669870"/>
                </a:lnTo>
                <a:cubicBezTo>
                  <a:pt x="371493" y="670495"/>
                  <a:pt x="385864" y="670959"/>
                  <a:pt x="400300" y="671263"/>
                </a:cubicBezTo>
                <a:lnTo>
                  <a:pt x="402532" y="671263"/>
                </a:lnTo>
                <a:cubicBezTo>
                  <a:pt x="406515" y="671335"/>
                  <a:pt x="410408" y="671407"/>
                  <a:pt x="414319" y="671407"/>
                </a:cubicBezTo>
                <a:close/>
                <a:moveTo>
                  <a:pt x="500063" y="741236"/>
                </a:moveTo>
                <a:cubicBezTo>
                  <a:pt x="481721" y="742147"/>
                  <a:pt x="462677" y="742683"/>
                  <a:pt x="442931" y="742844"/>
                </a:cubicBezTo>
                <a:lnTo>
                  <a:pt x="442931" y="671477"/>
                </a:lnTo>
                <a:cubicBezTo>
                  <a:pt x="446842" y="671407"/>
                  <a:pt x="450735" y="671335"/>
                  <a:pt x="454718" y="671263"/>
                </a:cubicBezTo>
                <a:lnTo>
                  <a:pt x="456950" y="671263"/>
                </a:lnTo>
                <a:cubicBezTo>
                  <a:pt x="471398" y="670977"/>
                  <a:pt x="485758" y="670567"/>
                  <a:pt x="500063" y="669870"/>
                </a:cubicBezTo>
                <a:close/>
                <a:moveTo>
                  <a:pt x="571500" y="735718"/>
                </a:moveTo>
                <a:cubicBezTo>
                  <a:pt x="557748" y="737183"/>
                  <a:pt x="543473" y="738439"/>
                  <a:pt x="528673" y="739486"/>
                </a:cubicBezTo>
                <a:lnTo>
                  <a:pt x="528673" y="668263"/>
                </a:lnTo>
                <a:cubicBezTo>
                  <a:pt x="543104" y="667281"/>
                  <a:pt x="557409" y="666102"/>
                  <a:pt x="571500" y="664780"/>
                </a:cubicBezTo>
                <a:close/>
                <a:moveTo>
                  <a:pt x="642938" y="725823"/>
                </a:moveTo>
                <a:cubicBezTo>
                  <a:pt x="629472" y="728181"/>
                  <a:pt x="615167" y="730360"/>
                  <a:pt x="600111" y="732378"/>
                </a:cubicBezTo>
                <a:lnTo>
                  <a:pt x="600111" y="661708"/>
                </a:lnTo>
                <a:cubicBezTo>
                  <a:pt x="614827" y="659958"/>
                  <a:pt x="629133" y="657940"/>
                  <a:pt x="642938" y="655636"/>
                </a:cubicBezTo>
                <a:close/>
                <a:moveTo>
                  <a:pt x="714375" y="709696"/>
                </a:moveTo>
                <a:cubicBezTo>
                  <a:pt x="701677" y="713394"/>
                  <a:pt x="687301" y="716965"/>
                  <a:pt x="671549" y="720305"/>
                </a:cubicBezTo>
                <a:lnTo>
                  <a:pt x="671549" y="650546"/>
                </a:lnTo>
                <a:cubicBezTo>
                  <a:pt x="686676" y="647617"/>
                  <a:pt x="701052" y="644260"/>
                  <a:pt x="714375" y="640706"/>
                </a:cubicBezTo>
                <a:close/>
                <a:moveTo>
                  <a:pt x="493223" y="641474"/>
                </a:moveTo>
                <a:cubicBezTo>
                  <a:pt x="488061" y="641688"/>
                  <a:pt x="482900" y="641884"/>
                  <a:pt x="477667" y="642099"/>
                </a:cubicBezTo>
                <a:cubicBezTo>
                  <a:pt x="473416" y="642242"/>
                  <a:pt x="469166" y="642384"/>
                  <a:pt x="464826" y="642456"/>
                </a:cubicBezTo>
                <a:cubicBezTo>
                  <a:pt x="453039" y="642724"/>
                  <a:pt x="440966" y="642938"/>
                  <a:pt x="428625" y="642938"/>
                </a:cubicBezTo>
                <a:cubicBezTo>
                  <a:pt x="416284" y="642938"/>
                  <a:pt x="404282" y="642724"/>
                  <a:pt x="392424" y="642527"/>
                </a:cubicBezTo>
                <a:cubicBezTo>
                  <a:pt x="388085" y="642384"/>
                  <a:pt x="383762" y="642242"/>
                  <a:pt x="379511" y="642098"/>
                </a:cubicBezTo>
                <a:cubicBezTo>
                  <a:pt x="374279" y="641955"/>
                  <a:pt x="369188" y="641759"/>
                  <a:pt x="364028" y="641544"/>
                </a:cubicBezTo>
                <a:cubicBezTo>
                  <a:pt x="263782" y="637081"/>
                  <a:pt x="184666" y="622774"/>
                  <a:pt x="134160" y="607148"/>
                </a:cubicBezTo>
                <a:cubicBezTo>
                  <a:pt x="95155" y="595075"/>
                  <a:pt x="73187" y="582252"/>
                  <a:pt x="71652" y="572608"/>
                </a:cubicBezTo>
                <a:cubicBezTo>
                  <a:pt x="72545" y="568983"/>
                  <a:pt x="80296" y="559981"/>
                  <a:pt x="108549" y="549944"/>
                </a:cubicBezTo>
                <a:cubicBezTo>
                  <a:pt x="109800" y="550855"/>
                  <a:pt x="111335" y="551695"/>
                  <a:pt x="112728" y="552588"/>
                </a:cubicBezTo>
                <a:cubicBezTo>
                  <a:pt x="114211" y="553570"/>
                  <a:pt x="115729" y="554552"/>
                  <a:pt x="117336" y="555463"/>
                </a:cubicBezTo>
                <a:cubicBezTo>
                  <a:pt x="118605" y="556231"/>
                  <a:pt x="119925" y="556981"/>
                  <a:pt x="121247" y="557749"/>
                </a:cubicBezTo>
                <a:cubicBezTo>
                  <a:pt x="154069" y="573889"/>
                  <a:pt x="189027" y="585261"/>
                  <a:pt x="225063" y="591521"/>
                </a:cubicBezTo>
                <a:cubicBezTo>
                  <a:pt x="226029" y="591735"/>
                  <a:pt x="227011" y="591950"/>
                  <a:pt x="228065" y="592146"/>
                </a:cubicBezTo>
                <a:cubicBezTo>
                  <a:pt x="232529" y="593057"/>
                  <a:pt x="237048" y="593896"/>
                  <a:pt x="241655" y="594736"/>
                </a:cubicBezTo>
                <a:cubicBezTo>
                  <a:pt x="263979" y="598914"/>
                  <a:pt x="288054" y="602540"/>
                  <a:pt x="313450" y="605469"/>
                </a:cubicBezTo>
                <a:cubicBezTo>
                  <a:pt x="313718" y="605469"/>
                  <a:pt x="314003" y="605611"/>
                  <a:pt x="314289" y="605611"/>
                </a:cubicBezTo>
                <a:lnTo>
                  <a:pt x="314557" y="605611"/>
                </a:lnTo>
                <a:cubicBezTo>
                  <a:pt x="337382" y="608201"/>
                  <a:pt x="361058" y="610273"/>
                  <a:pt x="385585" y="611827"/>
                </a:cubicBezTo>
                <a:lnTo>
                  <a:pt x="385852" y="611827"/>
                </a:lnTo>
                <a:cubicBezTo>
                  <a:pt x="405944" y="613006"/>
                  <a:pt x="426535" y="613774"/>
                  <a:pt x="447395" y="614131"/>
                </a:cubicBezTo>
                <a:cubicBezTo>
                  <a:pt x="455557" y="614274"/>
                  <a:pt x="463647" y="614327"/>
                  <a:pt x="471452" y="614327"/>
                </a:cubicBezTo>
                <a:cubicBezTo>
                  <a:pt x="477381" y="614327"/>
                  <a:pt x="483454" y="614327"/>
                  <a:pt x="489526" y="614202"/>
                </a:cubicBezTo>
                <a:cubicBezTo>
                  <a:pt x="512404" y="613917"/>
                  <a:pt x="535013" y="613077"/>
                  <a:pt x="557195" y="611827"/>
                </a:cubicBezTo>
                <a:lnTo>
                  <a:pt x="557267" y="611827"/>
                </a:lnTo>
                <a:cubicBezTo>
                  <a:pt x="621359" y="608670"/>
                  <a:pt x="685023" y="599607"/>
                  <a:pt x="747450" y="584752"/>
                </a:cubicBezTo>
                <a:cubicBezTo>
                  <a:pt x="749808" y="584199"/>
                  <a:pt x="752112" y="583574"/>
                  <a:pt x="754416" y="582948"/>
                </a:cubicBezTo>
                <a:cubicBezTo>
                  <a:pt x="755952" y="582591"/>
                  <a:pt x="757488" y="582109"/>
                  <a:pt x="759024" y="581680"/>
                </a:cubicBezTo>
                <a:cubicBezTo>
                  <a:pt x="763078" y="580573"/>
                  <a:pt x="767043" y="579448"/>
                  <a:pt x="770882" y="578269"/>
                </a:cubicBezTo>
                <a:cubicBezTo>
                  <a:pt x="771365" y="578126"/>
                  <a:pt x="771794" y="577984"/>
                  <a:pt x="772276" y="577841"/>
                </a:cubicBezTo>
                <a:cubicBezTo>
                  <a:pt x="776812" y="576447"/>
                  <a:pt x="781205" y="574983"/>
                  <a:pt x="785456" y="573518"/>
                </a:cubicBezTo>
                <a:cubicBezTo>
                  <a:pt x="782742" y="583074"/>
                  <a:pt x="760899" y="595504"/>
                  <a:pt x="723090" y="607148"/>
                </a:cubicBezTo>
                <a:cubicBezTo>
                  <a:pt x="672585" y="622774"/>
                  <a:pt x="593468" y="637081"/>
                  <a:pt x="493223" y="641474"/>
                </a:cubicBezTo>
                <a:close/>
                <a:moveTo>
                  <a:pt x="185702" y="552516"/>
                </a:moveTo>
                <a:lnTo>
                  <a:pt x="185702" y="483525"/>
                </a:lnTo>
                <a:cubicBezTo>
                  <a:pt x="199096" y="487079"/>
                  <a:pt x="213402" y="490437"/>
                  <a:pt x="228618" y="493366"/>
                </a:cubicBezTo>
                <a:lnTo>
                  <a:pt x="228618" y="563125"/>
                </a:lnTo>
                <a:cubicBezTo>
                  <a:pt x="212777" y="559785"/>
                  <a:pt x="198471" y="556249"/>
                  <a:pt x="185702" y="552516"/>
                </a:cubicBezTo>
                <a:close/>
                <a:moveTo>
                  <a:pt x="257139" y="568643"/>
                </a:moveTo>
                <a:lnTo>
                  <a:pt x="257139" y="498455"/>
                </a:lnTo>
                <a:cubicBezTo>
                  <a:pt x="271034" y="500760"/>
                  <a:pt x="285339" y="502784"/>
                  <a:pt x="300055" y="504528"/>
                </a:cubicBezTo>
                <a:lnTo>
                  <a:pt x="300055" y="575197"/>
                </a:lnTo>
                <a:cubicBezTo>
                  <a:pt x="284910" y="573251"/>
                  <a:pt x="270605" y="571018"/>
                  <a:pt x="257139" y="568643"/>
                </a:cubicBezTo>
                <a:close/>
                <a:moveTo>
                  <a:pt x="328577" y="578555"/>
                </a:moveTo>
                <a:lnTo>
                  <a:pt x="328577" y="507600"/>
                </a:lnTo>
                <a:cubicBezTo>
                  <a:pt x="342685" y="508993"/>
                  <a:pt x="356973" y="510100"/>
                  <a:pt x="371493" y="511083"/>
                </a:cubicBezTo>
                <a:lnTo>
                  <a:pt x="371493" y="582305"/>
                </a:lnTo>
                <a:cubicBezTo>
                  <a:pt x="368279" y="582109"/>
                  <a:pt x="365064" y="581823"/>
                  <a:pt x="361938" y="581609"/>
                </a:cubicBezTo>
                <a:cubicBezTo>
                  <a:pt x="359902" y="581484"/>
                  <a:pt x="357812" y="581270"/>
                  <a:pt x="355723" y="581127"/>
                </a:cubicBezTo>
                <a:cubicBezTo>
                  <a:pt x="346436" y="580359"/>
                  <a:pt x="337453" y="579448"/>
                  <a:pt x="328577" y="578555"/>
                </a:cubicBezTo>
                <a:close/>
                <a:moveTo>
                  <a:pt x="400014" y="583984"/>
                </a:moveTo>
                <a:lnTo>
                  <a:pt x="400014" y="512690"/>
                </a:lnTo>
                <a:cubicBezTo>
                  <a:pt x="414320" y="513314"/>
                  <a:pt x="428768" y="513814"/>
                  <a:pt x="443127" y="514011"/>
                </a:cubicBezTo>
                <a:lnTo>
                  <a:pt x="445377" y="514082"/>
                </a:lnTo>
                <a:cubicBezTo>
                  <a:pt x="449342" y="514154"/>
                  <a:pt x="453254" y="514225"/>
                  <a:pt x="457165" y="514297"/>
                </a:cubicBezTo>
                <a:lnTo>
                  <a:pt x="457165" y="585663"/>
                </a:lnTo>
                <a:cubicBezTo>
                  <a:pt x="452003" y="585591"/>
                  <a:pt x="446771" y="585591"/>
                  <a:pt x="441663" y="585449"/>
                </a:cubicBezTo>
                <a:cubicBezTo>
                  <a:pt x="439573" y="585376"/>
                  <a:pt x="437483" y="585376"/>
                  <a:pt x="435394" y="585306"/>
                </a:cubicBezTo>
                <a:cubicBezTo>
                  <a:pt x="426535" y="585109"/>
                  <a:pt x="417874" y="584824"/>
                  <a:pt x="409229" y="584484"/>
                </a:cubicBezTo>
                <a:cubicBezTo>
                  <a:pt x="406158" y="584342"/>
                  <a:pt x="403086" y="584199"/>
                  <a:pt x="400014" y="583985"/>
                </a:cubicBezTo>
                <a:close/>
                <a:moveTo>
                  <a:pt x="485758" y="585663"/>
                </a:moveTo>
                <a:lnTo>
                  <a:pt x="485758" y="514297"/>
                </a:lnTo>
                <a:cubicBezTo>
                  <a:pt x="489740" y="514225"/>
                  <a:pt x="493652" y="514154"/>
                  <a:pt x="497545" y="514083"/>
                </a:cubicBezTo>
                <a:lnTo>
                  <a:pt x="499849" y="514083"/>
                </a:lnTo>
                <a:cubicBezTo>
                  <a:pt x="514225" y="513814"/>
                  <a:pt x="528602" y="513386"/>
                  <a:pt x="542890" y="512690"/>
                </a:cubicBezTo>
                <a:lnTo>
                  <a:pt x="542890" y="583985"/>
                </a:lnTo>
                <a:cubicBezTo>
                  <a:pt x="535228" y="584413"/>
                  <a:pt x="527477" y="584681"/>
                  <a:pt x="519743" y="584967"/>
                </a:cubicBezTo>
                <a:lnTo>
                  <a:pt x="517297" y="585038"/>
                </a:lnTo>
                <a:cubicBezTo>
                  <a:pt x="510868" y="585252"/>
                  <a:pt x="504313" y="585377"/>
                  <a:pt x="497759" y="585520"/>
                </a:cubicBezTo>
                <a:cubicBezTo>
                  <a:pt x="496580" y="585520"/>
                  <a:pt x="495312" y="585591"/>
                  <a:pt x="494063" y="585591"/>
                </a:cubicBezTo>
                <a:cubicBezTo>
                  <a:pt x="491347" y="585663"/>
                  <a:pt x="488544" y="585663"/>
                  <a:pt x="485758" y="585663"/>
                </a:cubicBezTo>
                <a:close/>
                <a:moveTo>
                  <a:pt x="571500" y="582305"/>
                </a:moveTo>
                <a:lnTo>
                  <a:pt x="571500" y="511083"/>
                </a:lnTo>
                <a:cubicBezTo>
                  <a:pt x="586002" y="510100"/>
                  <a:pt x="600307" y="508993"/>
                  <a:pt x="614326" y="507600"/>
                </a:cubicBezTo>
                <a:lnTo>
                  <a:pt x="614326" y="578555"/>
                </a:lnTo>
                <a:cubicBezTo>
                  <a:pt x="613362" y="578680"/>
                  <a:pt x="612309" y="578751"/>
                  <a:pt x="611273" y="578894"/>
                </a:cubicBezTo>
                <a:cubicBezTo>
                  <a:pt x="609862" y="579037"/>
                  <a:pt x="608397" y="579180"/>
                  <a:pt x="606933" y="579306"/>
                </a:cubicBezTo>
                <a:cubicBezTo>
                  <a:pt x="595361" y="580430"/>
                  <a:pt x="583502" y="581412"/>
                  <a:pt x="571500" y="582305"/>
                </a:cubicBezTo>
                <a:close/>
                <a:moveTo>
                  <a:pt x="642938" y="575197"/>
                </a:moveTo>
                <a:lnTo>
                  <a:pt x="642938" y="504528"/>
                </a:lnTo>
                <a:cubicBezTo>
                  <a:pt x="657654" y="502778"/>
                  <a:pt x="671960" y="500760"/>
                  <a:pt x="685764" y="498455"/>
                </a:cubicBezTo>
                <a:lnTo>
                  <a:pt x="685764" y="568643"/>
                </a:lnTo>
                <a:cubicBezTo>
                  <a:pt x="672316" y="571018"/>
                  <a:pt x="658011" y="573180"/>
                  <a:pt x="642938" y="575197"/>
                </a:cubicBezTo>
                <a:close/>
                <a:moveTo>
                  <a:pt x="714375" y="563125"/>
                </a:moveTo>
                <a:lnTo>
                  <a:pt x="714375" y="493437"/>
                </a:lnTo>
                <a:cubicBezTo>
                  <a:pt x="729520" y="490437"/>
                  <a:pt x="743879" y="487151"/>
                  <a:pt x="757202" y="483525"/>
                </a:cubicBezTo>
                <a:lnTo>
                  <a:pt x="757202" y="552516"/>
                </a:lnTo>
                <a:cubicBezTo>
                  <a:pt x="756791" y="552659"/>
                  <a:pt x="756309" y="552802"/>
                  <a:pt x="755880" y="552945"/>
                </a:cubicBezTo>
                <a:cubicBezTo>
                  <a:pt x="754148" y="553427"/>
                  <a:pt x="752327" y="553926"/>
                  <a:pt x="750577" y="554409"/>
                </a:cubicBezTo>
                <a:cubicBezTo>
                  <a:pt x="739557" y="557409"/>
                  <a:pt x="727490" y="560314"/>
                  <a:pt x="714375" y="563125"/>
                </a:cubicBezTo>
                <a:close/>
                <a:moveTo>
                  <a:pt x="785813" y="671477"/>
                </a:moveTo>
                <a:cubicBezTo>
                  <a:pt x="785813" y="679496"/>
                  <a:pt x="770740" y="689962"/>
                  <a:pt x="742986" y="700356"/>
                </a:cubicBezTo>
                <a:lnTo>
                  <a:pt x="742986" y="631990"/>
                </a:lnTo>
                <a:cubicBezTo>
                  <a:pt x="757940" y="627017"/>
                  <a:pt x="772301" y="620417"/>
                  <a:pt x="785813" y="612309"/>
                </a:cubicBezTo>
                <a:close/>
                <a:moveTo>
                  <a:pt x="828640" y="514297"/>
                </a:moveTo>
                <a:cubicBezTo>
                  <a:pt x="828640" y="521477"/>
                  <a:pt x="816584" y="530620"/>
                  <a:pt x="794118" y="539890"/>
                </a:cubicBezTo>
                <a:lnTo>
                  <a:pt x="793975" y="539764"/>
                </a:lnTo>
                <a:lnTo>
                  <a:pt x="785813" y="542890"/>
                </a:lnTo>
                <a:lnTo>
                  <a:pt x="785813" y="474810"/>
                </a:lnTo>
                <a:cubicBezTo>
                  <a:pt x="800782" y="469876"/>
                  <a:pt x="815148" y="463275"/>
                  <a:pt x="828640" y="455129"/>
                </a:cubicBezTo>
                <a:close/>
                <a:moveTo>
                  <a:pt x="828515" y="415231"/>
                </a:moveTo>
                <a:cubicBezTo>
                  <a:pt x="827247" y="424929"/>
                  <a:pt x="805280" y="437841"/>
                  <a:pt x="766007" y="449967"/>
                </a:cubicBezTo>
                <a:cubicBezTo>
                  <a:pt x="715429" y="465595"/>
                  <a:pt x="636312" y="479900"/>
                  <a:pt x="536067" y="484365"/>
                </a:cubicBezTo>
                <a:cubicBezTo>
                  <a:pt x="530960" y="484579"/>
                  <a:pt x="525869" y="484793"/>
                  <a:pt x="520637" y="484917"/>
                </a:cubicBezTo>
                <a:cubicBezTo>
                  <a:pt x="516315" y="485060"/>
                  <a:pt x="512065" y="485204"/>
                  <a:pt x="507671" y="485347"/>
                </a:cubicBezTo>
                <a:cubicBezTo>
                  <a:pt x="495884" y="485614"/>
                  <a:pt x="483882" y="485757"/>
                  <a:pt x="471452" y="485757"/>
                </a:cubicBezTo>
                <a:cubicBezTo>
                  <a:pt x="462183" y="485757"/>
                  <a:pt x="453182" y="485614"/>
                  <a:pt x="444181" y="485489"/>
                </a:cubicBezTo>
                <a:cubicBezTo>
                  <a:pt x="440627" y="485418"/>
                  <a:pt x="437073" y="485347"/>
                  <a:pt x="433573" y="485275"/>
                </a:cubicBezTo>
                <a:cubicBezTo>
                  <a:pt x="430304" y="485204"/>
                  <a:pt x="427090" y="485060"/>
                  <a:pt x="423876" y="484989"/>
                </a:cubicBezTo>
                <a:cubicBezTo>
                  <a:pt x="315611" y="481507"/>
                  <a:pt x="230351" y="466505"/>
                  <a:pt x="176987" y="449967"/>
                </a:cubicBezTo>
                <a:cubicBezTo>
                  <a:pt x="162447" y="445707"/>
                  <a:pt x="148304" y="440197"/>
                  <a:pt x="134714" y="433500"/>
                </a:cubicBezTo>
                <a:cubicBezTo>
                  <a:pt x="189103" y="444650"/>
                  <a:pt x="244254" y="451695"/>
                  <a:pt x="299699" y="454575"/>
                </a:cubicBezTo>
                <a:cubicBezTo>
                  <a:pt x="299841" y="454575"/>
                  <a:pt x="299913" y="454647"/>
                  <a:pt x="300056" y="454647"/>
                </a:cubicBezTo>
                <a:lnTo>
                  <a:pt x="300252" y="454647"/>
                </a:lnTo>
                <a:cubicBezTo>
                  <a:pt x="318397" y="455700"/>
                  <a:pt x="336811" y="456468"/>
                  <a:pt x="355509" y="456807"/>
                </a:cubicBezTo>
                <a:cubicBezTo>
                  <a:pt x="365760" y="457093"/>
                  <a:pt x="375887" y="457236"/>
                  <a:pt x="385799" y="457236"/>
                </a:cubicBezTo>
                <a:cubicBezTo>
                  <a:pt x="394371" y="457236"/>
                  <a:pt x="403158" y="457093"/>
                  <a:pt x="412089" y="456879"/>
                </a:cubicBezTo>
                <a:cubicBezTo>
                  <a:pt x="432323" y="456522"/>
                  <a:pt x="452057" y="455772"/>
                  <a:pt x="471453" y="454647"/>
                </a:cubicBezTo>
                <a:lnTo>
                  <a:pt x="471595" y="454647"/>
                </a:lnTo>
                <a:cubicBezTo>
                  <a:pt x="525955" y="451791"/>
                  <a:pt x="580030" y="444938"/>
                  <a:pt x="633384" y="434144"/>
                </a:cubicBezTo>
                <a:cubicBezTo>
                  <a:pt x="637223" y="433376"/>
                  <a:pt x="640991" y="432536"/>
                  <a:pt x="644689" y="431697"/>
                </a:cubicBezTo>
                <a:cubicBezTo>
                  <a:pt x="645867" y="431411"/>
                  <a:pt x="647046" y="431143"/>
                  <a:pt x="648243" y="430929"/>
                </a:cubicBezTo>
                <a:cubicBezTo>
                  <a:pt x="698678" y="419339"/>
                  <a:pt x="739146" y="403783"/>
                  <a:pt x="758667" y="384048"/>
                </a:cubicBezTo>
                <a:cubicBezTo>
                  <a:pt x="758936" y="383857"/>
                  <a:pt x="759193" y="383648"/>
                  <a:pt x="759435" y="383423"/>
                </a:cubicBezTo>
                <a:cubicBezTo>
                  <a:pt x="812459" y="396389"/>
                  <a:pt x="826907" y="409856"/>
                  <a:pt x="828515" y="415231"/>
                </a:cubicBezTo>
                <a:close/>
                <a:moveTo>
                  <a:pt x="766007" y="121391"/>
                </a:moveTo>
                <a:cubicBezTo>
                  <a:pt x="715429" y="137018"/>
                  <a:pt x="636312" y="151323"/>
                  <a:pt x="536067" y="155717"/>
                </a:cubicBezTo>
                <a:cubicBezTo>
                  <a:pt x="530959" y="155913"/>
                  <a:pt x="525869" y="156127"/>
                  <a:pt x="520637" y="156341"/>
                </a:cubicBezTo>
                <a:cubicBezTo>
                  <a:pt x="516315" y="156484"/>
                  <a:pt x="512065" y="156627"/>
                  <a:pt x="507671" y="156681"/>
                </a:cubicBezTo>
                <a:cubicBezTo>
                  <a:pt x="495884" y="156966"/>
                  <a:pt x="483882" y="157181"/>
                  <a:pt x="471452" y="157181"/>
                </a:cubicBezTo>
                <a:cubicBezTo>
                  <a:pt x="459111" y="157181"/>
                  <a:pt x="447109" y="156966"/>
                  <a:pt x="435251" y="156681"/>
                </a:cubicBezTo>
                <a:cubicBezTo>
                  <a:pt x="430929" y="156627"/>
                  <a:pt x="426679" y="156484"/>
                  <a:pt x="422338" y="156341"/>
                </a:cubicBezTo>
                <a:cubicBezTo>
                  <a:pt x="417106" y="156127"/>
                  <a:pt x="412016" y="155913"/>
                  <a:pt x="406855" y="155717"/>
                </a:cubicBezTo>
                <a:cubicBezTo>
                  <a:pt x="306682" y="151323"/>
                  <a:pt x="227564" y="137018"/>
                  <a:pt x="176986" y="121391"/>
                </a:cubicBezTo>
                <a:cubicBezTo>
                  <a:pt x="138196" y="109389"/>
                  <a:pt x="116229" y="96619"/>
                  <a:pt x="114479" y="86922"/>
                </a:cubicBezTo>
                <a:cubicBezTo>
                  <a:pt x="116711" y="65651"/>
                  <a:pt x="235869" y="28611"/>
                  <a:pt x="471452" y="28611"/>
                </a:cubicBezTo>
                <a:cubicBezTo>
                  <a:pt x="707054" y="28611"/>
                  <a:pt x="826211" y="65651"/>
                  <a:pt x="828443" y="86922"/>
                </a:cubicBezTo>
                <a:cubicBezTo>
                  <a:pt x="826764" y="96619"/>
                  <a:pt x="804779" y="109389"/>
                  <a:pt x="766007" y="121391"/>
                </a:cubicBezTo>
                <a:close/>
                <a:moveTo>
                  <a:pt x="828640" y="185702"/>
                </a:moveTo>
                <a:cubicBezTo>
                  <a:pt x="828640" y="193739"/>
                  <a:pt x="813584" y="204204"/>
                  <a:pt x="785814" y="214598"/>
                </a:cubicBezTo>
                <a:lnTo>
                  <a:pt x="785814" y="146161"/>
                </a:lnTo>
                <a:cubicBezTo>
                  <a:pt x="800784" y="141265"/>
                  <a:pt x="815152" y="134686"/>
                  <a:pt x="828640" y="126552"/>
                </a:cubicBezTo>
                <a:close/>
              </a:path>
            </a:pathLst>
          </a:custGeom>
          <a:solidFill>
            <a:schemeClr val="bg2"/>
          </a:solidFill>
          <a:ln w="9525" cap="flat">
            <a:noFill/>
            <a:prstDash val="solid"/>
            <a:miter/>
          </a:ln>
        </p:spPr>
        <p:txBody>
          <a:bodyPr rtlCol="0" anchor="ctr"/>
          <a:lstStyle/>
          <a:p>
            <a:endParaRPr lang="en-GB">
              <a:solidFill>
                <a:schemeClr val="tx2"/>
              </a:solidFill>
            </a:endParaRPr>
          </a:p>
        </p:txBody>
      </p:sp>
      <p:grpSp>
        <p:nvGrpSpPr>
          <p:cNvPr id="50" name="Group 49">
            <a:extLst>
              <a:ext uri="{FF2B5EF4-FFF2-40B4-BE49-F238E27FC236}">
                <a16:creationId xmlns:a16="http://schemas.microsoft.com/office/drawing/2014/main" id="{CE70752E-ABF0-4015-BA69-B82918668048}"/>
              </a:ext>
            </a:extLst>
          </p:cNvPr>
          <p:cNvGrpSpPr/>
          <p:nvPr/>
        </p:nvGrpSpPr>
        <p:grpSpPr>
          <a:xfrm>
            <a:off x="4448883" y="4233720"/>
            <a:ext cx="302174" cy="222835"/>
            <a:chOff x="5810250" y="3067053"/>
            <a:chExt cx="571500" cy="571497"/>
          </a:xfrm>
          <a:solidFill>
            <a:schemeClr val="bg2"/>
          </a:solidFill>
        </p:grpSpPr>
        <p:sp>
          <p:nvSpPr>
            <p:cNvPr id="46" name="Freeform: Shape 45">
              <a:extLst>
                <a:ext uri="{FF2B5EF4-FFF2-40B4-BE49-F238E27FC236}">
                  <a16:creationId xmlns:a16="http://schemas.microsoft.com/office/drawing/2014/main" id="{396362DD-32DD-4AC1-BDD5-A7AA38F21B38}"/>
                </a:ext>
              </a:extLst>
            </p:cNvPr>
            <p:cNvSpPr/>
            <p:nvPr/>
          </p:nvSpPr>
          <p:spPr>
            <a:xfrm>
              <a:off x="5810250" y="3067053"/>
              <a:ext cx="571500" cy="571496"/>
            </a:xfrm>
            <a:custGeom>
              <a:avLst/>
              <a:gdLst>
                <a:gd name="connsiteX0" fmla="*/ 565080 w 571500"/>
                <a:gd name="connsiteY0" fmla="*/ 95770 h 571496"/>
                <a:gd name="connsiteX1" fmla="*/ 288855 w 571500"/>
                <a:gd name="connsiteY1" fmla="*/ 520 h 571496"/>
                <a:gd name="connsiteX2" fmla="*/ 282645 w 571500"/>
                <a:gd name="connsiteY2" fmla="*/ 520 h 571496"/>
                <a:gd name="connsiteX3" fmla="*/ 6420 w 571500"/>
                <a:gd name="connsiteY3" fmla="*/ 95770 h 571496"/>
                <a:gd name="connsiteX4" fmla="*/ 0 w 571500"/>
                <a:gd name="connsiteY4" fmla="*/ 104771 h 571496"/>
                <a:gd name="connsiteX5" fmla="*/ 0 w 571500"/>
                <a:gd name="connsiteY5" fmla="*/ 561972 h 571496"/>
                <a:gd name="connsiteX6" fmla="*/ 9525 w 571500"/>
                <a:gd name="connsiteY6" fmla="*/ 571497 h 571496"/>
                <a:gd name="connsiteX7" fmla="*/ 57150 w 571500"/>
                <a:gd name="connsiteY7" fmla="*/ 571497 h 571496"/>
                <a:gd name="connsiteX8" fmla="*/ 66675 w 571500"/>
                <a:gd name="connsiteY8" fmla="*/ 561972 h 571496"/>
                <a:gd name="connsiteX9" fmla="*/ 66675 w 571500"/>
                <a:gd name="connsiteY9" fmla="*/ 228596 h 571496"/>
                <a:gd name="connsiteX10" fmla="*/ 504825 w 571500"/>
                <a:gd name="connsiteY10" fmla="*/ 228596 h 571496"/>
                <a:gd name="connsiteX11" fmla="*/ 504825 w 571500"/>
                <a:gd name="connsiteY11" fmla="*/ 561972 h 571496"/>
                <a:gd name="connsiteX12" fmla="*/ 514350 w 571500"/>
                <a:gd name="connsiteY12" fmla="*/ 571497 h 571496"/>
                <a:gd name="connsiteX13" fmla="*/ 561975 w 571500"/>
                <a:gd name="connsiteY13" fmla="*/ 571497 h 571496"/>
                <a:gd name="connsiteX14" fmla="*/ 571500 w 571500"/>
                <a:gd name="connsiteY14" fmla="*/ 561972 h 571496"/>
                <a:gd name="connsiteX15" fmla="*/ 571500 w 571500"/>
                <a:gd name="connsiteY15" fmla="*/ 104771 h 571496"/>
                <a:gd name="connsiteX16" fmla="*/ 565080 w 571500"/>
                <a:gd name="connsiteY16" fmla="*/ 95770 h 571496"/>
                <a:gd name="connsiteX17" fmla="*/ 504825 w 571500"/>
                <a:gd name="connsiteY17" fmla="*/ 209546 h 571496"/>
                <a:gd name="connsiteX18" fmla="*/ 66675 w 571500"/>
                <a:gd name="connsiteY18" fmla="*/ 209546 h 571496"/>
                <a:gd name="connsiteX19" fmla="*/ 66675 w 571500"/>
                <a:gd name="connsiteY19" fmla="*/ 190496 h 571496"/>
                <a:gd name="connsiteX20" fmla="*/ 504825 w 571500"/>
                <a:gd name="connsiteY20" fmla="*/ 190496 h 571496"/>
                <a:gd name="connsiteX21" fmla="*/ 504825 w 571500"/>
                <a:gd name="connsiteY21" fmla="*/ 171446 h 571496"/>
                <a:gd name="connsiteX22" fmla="*/ 66675 w 571500"/>
                <a:gd name="connsiteY22" fmla="*/ 171446 h 571496"/>
                <a:gd name="connsiteX23" fmla="*/ 66675 w 571500"/>
                <a:gd name="connsiteY23" fmla="*/ 152396 h 571496"/>
                <a:gd name="connsiteX24" fmla="*/ 504825 w 571500"/>
                <a:gd name="connsiteY24" fmla="*/ 152396 h 571496"/>
                <a:gd name="connsiteX25" fmla="*/ 552450 w 571500"/>
                <a:gd name="connsiteY25" fmla="*/ 552447 h 571496"/>
                <a:gd name="connsiteX26" fmla="*/ 523875 w 571500"/>
                <a:gd name="connsiteY26" fmla="*/ 552447 h 571496"/>
                <a:gd name="connsiteX27" fmla="*/ 523875 w 571500"/>
                <a:gd name="connsiteY27" fmla="*/ 142871 h 571496"/>
                <a:gd name="connsiteX28" fmla="*/ 514350 w 571500"/>
                <a:gd name="connsiteY28" fmla="*/ 133346 h 571496"/>
                <a:gd name="connsiteX29" fmla="*/ 57150 w 571500"/>
                <a:gd name="connsiteY29" fmla="*/ 133346 h 571496"/>
                <a:gd name="connsiteX30" fmla="*/ 47625 w 571500"/>
                <a:gd name="connsiteY30" fmla="*/ 142871 h 571496"/>
                <a:gd name="connsiteX31" fmla="*/ 47625 w 571500"/>
                <a:gd name="connsiteY31" fmla="*/ 552447 h 571496"/>
                <a:gd name="connsiteX32" fmla="*/ 19050 w 571500"/>
                <a:gd name="connsiteY32" fmla="*/ 552447 h 571496"/>
                <a:gd name="connsiteX33" fmla="*/ 19050 w 571500"/>
                <a:gd name="connsiteY33" fmla="*/ 111563 h 571496"/>
                <a:gd name="connsiteX34" fmla="*/ 285750 w 571500"/>
                <a:gd name="connsiteY34" fmla="*/ 19599 h 571496"/>
                <a:gd name="connsiteX35" fmla="*/ 552450 w 571500"/>
                <a:gd name="connsiteY35" fmla="*/ 111563 h 57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500" h="571496">
                  <a:moveTo>
                    <a:pt x="565080" y="95770"/>
                  </a:moveTo>
                  <a:lnTo>
                    <a:pt x="288855" y="520"/>
                  </a:lnTo>
                  <a:cubicBezTo>
                    <a:pt x="286843" y="-173"/>
                    <a:pt x="284657" y="-173"/>
                    <a:pt x="282645" y="520"/>
                  </a:cubicBezTo>
                  <a:lnTo>
                    <a:pt x="6420" y="95770"/>
                  </a:lnTo>
                  <a:cubicBezTo>
                    <a:pt x="2579" y="97095"/>
                    <a:pt x="2" y="100709"/>
                    <a:pt x="0" y="104771"/>
                  </a:cubicBezTo>
                  <a:lnTo>
                    <a:pt x="0" y="561972"/>
                  </a:lnTo>
                  <a:cubicBezTo>
                    <a:pt x="0" y="567232"/>
                    <a:pt x="4264" y="571497"/>
                    <a:pt x="9525" y="571497"/>
                  </a:cubicBezTo>
                  <a:lnTo>
                    <a:pt x="57150" y="571497"/>
                  </a:lnTo>
                  <a:cubicBezTo>
                    <a:pt x="62411" y="571497"/>
                    <a:pt x="66675" y="567232"/>
                    <a:pt x="66675" y="561972"/>
                  </a:cubicBezTo>
                  <a:lnTo>
                    <a:pt x="66675" y="228596"/>
                  </a:lnTo>
                  <a:lnTo>
                    <a:pt x="504825" y="228596"/>
                  </a:lnTo>
                  <a:lnTo>
                    <a:pt x="504825" y="561972"/>
                  </a:lnTo>
                  <a:cubicBezTo>
                    <a:pt x="504825" y="567232"/>
                    <a:pt x="509090" y="571497"/>
                    <a:pt x="514350" y="571497"/>
                  </a:cubicBezTo>
                  <a:lnTo>
                    <a:pt x="561975" y="571497"/>
                  </a:lnTo>
                  <a:cubicBezTo>
                    <a:pt x="567236" y="571497"/>
                    <a:pt x="571500" y="567232"/>
                    <a:pt x="571500" y="561972"/>
                  </a:cubicBezTo>
                  <a:lnTo>
                    <a:pt x="571500" y="104771"/>
                  </a:lnTo>
                  <a:cubicBezTo>
                    <a:pt x="571499" y="100709"/>
                    <a:pt x="568921" y="97095"/>
                    <a:pt x="565080" y="95770"/>
                  </a:cubicBezTo>
                  <a:close/>
                  <a:moveTo>
                    <a:pt x="504825" y="209546"/>
                  </a:moveTo>
                  <a:lnTo>
                    <a:pt x="66675" y="209546"/>
                  </a:lnTo>
                  <a:lnTo>
                    <a:pt x="66675" y="190496"/>
                  </a:lnTo>
                  <a:lnTo>
                    <a:pt x="504825" y="190496"/>
                  </a:lnTo>
                  <a:close/>
                  <a:moveTo>
                    <a:pt x="504825" y="171446"/>
                  </a:moveTo>
                  <a:lnTo>
                    <a:pt x="66675" y="171446"/>
                  </a:lnTo>
                  <a:lnTo>
                    <a:pt x="66675" y="152396"/>
                  </a:lnTo>
                  <a:lnTo>
                    <a:pt x="504825" y="152396"/>
                  </a:lnTo>
                  <a:close/>
                  <a:moveTo>
                    <a:pt x="552450" y="552447"/>
                  </a:moveTo>
                  <a:lnTo>
                    <a:pt x="523875" y="552447"/>
                  </a:lnTo>
                  <a:lnTo>
                    <a:pt x="523875" y="142871"/>
                  </a:lnTo>
                  <a:cubicBezTo>
                    <a:pt x="523875" y="137611"/>
                    <a:pt x="519611" y="133346"/>
                    <a:pt x="514350" y="133346"/>
                  </a:cubicBezTo>
                  <a:lnTo>
                    <a:pt x="57150" y="133346"/>
                  </a:lnTo>
                  <a:cubicBezTo>
                    <a:pt x="51889" y="133346"/>
                    <a:pt x="47625" y="137611"/>
                    <a:pt x="47625" y="142871"/>
                  </a:cubicBezTo>
                  <a:lnTo>
                    <a:pt x="47625" y="552447"/>
                  </a:lnTo>
                  <a:lnTo>
                    <a:pt x="19050" y="552447"/>
                  </a:lnTo>
                  <a:lnTo>
                    <a:pt x="19050" y="111563"/>
                  </a:lnTo>
                  <a:lnTo>
                    <a:pt x="285750" y="19599"/>
                  </a:lnTo>
                  <a:lnTo>
                    <a:pt x="552450" y="111563"/>
                  </a:lnTo>
                  <a:close/>
                </a:path>
              </a:pathLst>
            </a:custGeom>
            <a:grpFill/>
            <a:ln w="9525" cap="flat">
              <a:noFill/>
              <a:prstDash val="solid"/>
              <a:miter/>
            </a:ln>
          </p:spPr>
          <p:txBody>
            <a:bodyPr rtlCol="0" anchor="ctr"/>
            <a:lstStyle/>
            <a:p>
              <a:endParaRPr lang="en-GB">
                <a:solidFill>
                  <a:schemeClr val="tx2"/>
                </a:solidFill>
              </a:endParaRPr>
            </a:p>
          </p:txBody>
        </p:sp>
        <p:sp>
          <p:nvSpPr>
            <p:cNvPr id="47" name="Freeform: Shape 46">
              <a:extLst>
                <a:ext uri="{FF2B5EF4-FFF2-40B4-BE49-F238E27FC236}">
                  <a16:creationId xmlns:a16="http://schemas.microsoft.com/office/drawing/2014/main" id="{3B972C85-828D-4A98-AD7D-C2E440F914DA}"/>
                </a:ext>
              </a:extLst>
            </p:cNvPr>
            <p:cNvSpPr/>
            <p:nvPr/>
          </p:nvSpPr>
          <p:spPr>
            <a:xfrm>
              <a:off x="5895975" y="3333750"/>
              <a:ext cx="361950" cy="304800"/>
            </a:xfrm>
            <a:custGeom>
              <a:avLst/>
              <a:gdLst>
                <a:gd name="connsiteX0" fmla="*/ 352425 w 361950"/>
                <a:gd name="connsiteY0" fmla="*/ 95250 h 304800"/>
                <a:gd name="connsiteX1" fmla="*/ 247650 w 361950"/>
                <a:gd name="connsiteY1" fmla="*/ 95250 h 304800"/>
                <a:gd name="connsiteX2" fmla="*/ 247650 w 361950"/>
                <a:gd name="connsiteY2" fmla="*/ 9525 h 304800"/>
                <a:gd name="connsiteX3" fmla="*/ 238125 w 361950"/>
                <a:gd name="connsiteY3" fmla="*/ 0 h 304800"/>
                <a:gd name="connsiteX4" fmla="*/ 9525 w 361950"/>
                <a:gd name="connsiteY4" fmla="*/ 0 h 304800"/>
                <a:gd name="connsiteX5" fmla="*/ 0 w 361950"/>
                <a:gd name="connsiteY5" fmla="*/ 9525 h 304800"/>
                <a:gd name="connsiteX6" fmla="*/ 0 w 361950"/>
                <a:gd name="connsiteY6" fmla="*/ 295275 h 304800"/>
                <a:gd name="connsiteX7" fmla="*/ 9525 w 361950"/>
                <a:gd name="connsiteY7" fmla="*/ 304800 h 304800"/>
                <a:gd name="connsiteX8" fmla="*/ 352425 w 361950"/>
                <a:gd name="connsiteY8" fmla="*/ 304800 h 304800"/>
                <a:gd name="connsiteX9" fmla="*/ 361950 w 361950"/>
                <a:gd name="connsiteY9" fmla="*/ 295275 h 304800"/>
                <a:gd name="connsiteX10" fmla="*/ 361950 w 361950"/>
                <a:gd name="connsiteY10" fmla="*/ 104775 h 304800"/>
                <a:gd name="connsiteX11" fmla="*/ 352425 w 361950"/>
                <a:gd name="connsiteY11" fmla="*/ 95250 h 304800"/>
                <a:gd name="connsiteX12" fmla="*/ 57150 w 361950"/>
                <a:gd name="connsiteY12" fmla="*/ 19050 h 304800"/>
                <a:gd name="connsiteX13" fmla="*/ 76200 w 361950"/>
                <a:gd name="connsiteY13" fmla="*/ 19050 h 304800"/>
                <a:gd name="connsiteX14" fmla="*/ 76200 w 361950"/>
                <a:gd name="connsiteY14" fmla="*/ 38100 h 304800"/>
                <a:gd name="connsiteX15" fmla="*/ 57150 w 361950"/>
                <a:gd name="connsiteY15" fmla="*/ 38100 h 304800"/>
                <a:gd name="connsiteX16" fmla="*/ 114300 w 361950"/>
                <a:gd name="connsiteY16" fmla="*/ 285750 h 304800"/>
                <a:gd name="connsiteX17" fmla="*/ 19050 w 361950"/>
                <a:gd name="connsiteY17" fmla="*/ 285750 h 304800"/>
                <a:gd name="connsiteX18" fmla="*/ 19050 w 361950"/>
                <a:gd name="connsiteY18" fmla="*/ 209550 h 304800"/>
                <a:gd name="connsiteX19" fmla="*/ 38100 w 361950"/>
                <a:gd name="connsiteY19" fmla="*/ 209550 h 304800"/>
                <a:gd name="connsiteX20" fmla="*/ 38100 w 361950"/>
                <a:gd name="connsiteY20" fmla="*/ 238125 h 304800"/>
                <a:gd name="connsiteX21" fmla="*/ 47625 w 361950"/>
                <a:gd name="connsiteY21" fmla="*/ 247650 h 304800"/>
                <a:gd name="connsiteX22" fmla="*/ 85725 w 361950"/>
                <a:gd name="connsiteY22" fmla="*/ 247650 h 304800"/>
                <a:gd name="connsiteX23" fmla="*/ 95250 w 361950"/>
                <a:gd name="connsiteY23" fmla="*/ 238125 h 304800"/>
                <a:gd name="connsiteX24" fmla="*/ 95250 w 361950"/>
                <a:gd name="connsiteY24" fmla="*/ 209550 h 304800"/>
                <a:gd name="connsiteX25" fmla="*/ 114300 w 361950"/>
                <a:gd name="connsiteY25" fmla="*/ 209550 h 304800"/>
                <a:gd name="connsiteX26" fmla="*/ 57150 w 361950"/>
                <a:gd name="connsiteY26" fmla="*/ 228600 h 304800"/>
                <a:gd name="connsiteX27" fmla="*/ 57150 w 361950"/>
                <a:gd name="connsiteY27" fmla="*/ 209550 h 304800"/>
                <a:gd name="connsiteX28" fmla="*/ 76200 w 361950"/>
                <a:gd name="connsiteY28" fmla="*/ 209550 h 304800"/>
                <a:gd name="connsiteX29" fmla="*/ 76200 w 361950"/>
                <a:gd name="connsiteY29" fmla="*/ 228600 h 304800"/>
                <a:gd name="connsiteX30" fmla="*/ 114300 w 361950"/>
                <a:gd name="connsiteY30" fmla="*/ 190500 h 304800"/>
                <a:gd name="connsiteX31" fmla="*/ 19050 w 361950"/>
                <a:gd name="connsiteY31" fmla="*/ 190500 h 304800"/>
                <a:gd name="connsiteX32" fmla="*/ 19050 w 361950"/>
                <a:gd name="connsiteY32" fmla="*/ 114300 h 304800"/>
                <a:gd name="connsiteX33" fmla="*/ 38100 w 361950"/>
                <a:gd name="connsiteY33" fmla="*/ 114300 h 304800"/>
                <a:gd name="connsiteX34" fmla="*/ 38100 w 361950"/>
                <a:gd name="connsiteY34" fmla="*/ 142875 h 304800"/>
                <a:gd name="connsiteX35" fmla="*/ 47625 w 361950"/>
                <a:gd name="connsiteY35" fmla="*/ 152400 h 304800"/>
                <a:gd name="connsiteX36" fmla="*/ 85725 w 361950"/>
                <a:gd name="connsiteY36" fmla="*/ 152400 h 304800"/>
                <a:gd name="connsiteX37" fmla="*/ 95250 w 361950"/>
                <a:gd name="connsiteY37" fmla="*/ 142875 h 304800"/>
                <a:gd name="connsiteX38" fmla="*/ 95250 w 361950"/>
                <a:gd name="connsiteY38" fmla="*/ 114300 h 304800"/>
                <a:gd name="connsiteX39" fmla="*/ 114300 w 361950"/>
                <a:gd name="connsiteY39" fmla="*/ 114300 h 304800"/>
                <a:gd name="connsiteX40" fmla="*/ 57150 w 361950"/>
                <a:gd name="connsiteY40" fmla="*/ 133350 h 304800"/>
                <a:gd name="connsiteX41" fmla="*/ 57150 w 361950"/>
                <a:gd name="connsiteY41" fmla="*/ 114300 h 304800"/>
                <a:gd name="connsiteX42" fmla="*/ 76200 w 361950"/>
                <a:gd name="connsiteY42" fmla="*/ 114300 h 304800"/>
                <a:gd name="connsiteX43" fmla="*/ 76200 w 361950"/>
                <a:gd name="connsiteY43" fmla="*/ 133350 h 304800"/>
                <a:gd name="connsiteX44" fmla="*/ 114300 w 361950"/>
                <a:gd name="connsiteY44" fmla="*/ 95250 h 304800"/>
                <a:gd name="connsiteX45" fmla="*/ 19050 w 361950"/>
                <a:gd name="connsiteY45" fmla="*/ 95250 h 304800"/>
                <a:gd name="connsiteX46" fmla="*/ 19050 w 361950"/>
                <a:gd name="connsiteY46" fmla="*/ 19050 h 304800"/>
                <a:gd name="connsiteX47" fmla="*/ 38100 w 361950"/>
                <a:gd name="connsiteY47" fmla="*/ 19050 h 304800"/>
                <a:gd name="connsiteX48" fmla="*/ 38100 w 361950"/>
                <a:gd name="connsiteY48" fmla="*/ 47625 h 304800"/>
                <a:gd name="connsiteX49" fmla="*/ 47625 w 361950"/>
                <a:gd name="connsiteY49" fmla="*/ 57150 h 304800"/>
                <a:gd name="connsiteX50" fmla="*/ 85725 w 361950"/>
                <a:gd name="connsiteY50" fmla="*/ 57150 h 304800"/>
                <a:gd name="connsiteX51" fmla="*/ 95250 w 361950"/>
                <a:gd name="connsiteY51" fmla="*/ 47625 h 304800"/>
                <a:gd name="connsiteX52" fmla="*/ 95250 w 361950"/>
                <a:gd name="connsiteY52" fmla="*/ 19050 h 304800"/>
                <a:gd name="connsiteX53" fmla="*/ 114300 w 361950"/>
                <a:gd name="connsiteY53" fmla="*/ 19050 h 304800"/>
                <a:gd name="connsiteX54" fmla="*/ 171450 w 361950"/>
                <a:gd name="connsiteY54" fmla="*/ 19050 h 304800"/>
                <a:gd name="connsiteX55" fmla="*/ 190500 w 361950"/>
                <a:gd name="connsiteY55" fmla="*/ 19050 h 304800"/>
                <a:gd name="connsiteX56" fmla="*/ 190500 w 361950"/>
                <a:gd name="connsiteY56" fmla="*/ 38100 h 304800"/>
                <a:gd name="connsiteX57" fmla="*/ 171450 w 361950"/>
                <a:gd name="connsiteY57" fmla="*/ 38100 h 304800"/>
                <a:gd name="connsiteX58" fmla="*/ 228600 w 361950"/>
                <a:gd name="connsiteY58" fmla="*/ 285750 h 304800"/>
                <a:gd name="connsiteX59" fmla="*/ 133350 w 361950"/>
                <a:gd name="connsiteY59" fmla="*/ 285750 h 304800"/>
                <a:gd name="connsiteX60" fmla="*/ 133350 w 361950"/>
                <a:gd name="connsiteY60" fmla="*/ 209550 h 304800"/>
                <a:gd name="connsiteX61" fmla="*/ 152400 w 361950"/>
                <a:gd name="connsiteY61" fmla="*/ 209550 h 304800"/>
                <a:gd name="connsiteX62" fmla="*/ 152400 w 361950"/>
                <a:gd name="connsiteY62" fmla="*/ 238125 h 304800"/>
                <a:gd name="connsiteX63" fmla="*/ 161925 w 361950"/>
                <a:gd name="connsiteY63" fmla="*/ 247650 h 304800"/>
                <a:gd name="connsiteX64" fmla="*/ 200025 w 361950"/>
                <a:gd name="connsiteY64" fmla="*/ 247650 h 304800"/>
                <a:gd name="connsiteX65" fmla="*/ 209550 w 361950"/>
                <a:gd name="connsiteY65" fmla="*/ 238125 h 304800"/>
                <a:gd name="connsiteX66" fmla="*/ 209550 w 361950"/>
                <a:gd name="connsiteY66" fmla="*/ 209550 h 304800"/>
                <a:gd name="connsiteX67" fmla="*/ 228600 w 361950"/>
                <a:gd name="connsiteY67" fmla="*/ 209550 h 304800"/>
                <a:gd name="connsiteX68" fmla="*/ 171450 w 361950"/>
                <a:gd name="connsiteY68" fmla="*/ 228600 h 304800"/>
                <a:gd name="connsiteX69" fmla="*/ 171450 w 361950"/>
                <a:gd name="connsiteY69" fmla="*/ 209550 h 304800"/>
                <a:gd name="connsiteX70" fmla="*/ 190500 w 361950"/>
                <a:gd name="connsiteY70" fmla="*/ 209550 h 304800"/>
                <a:gd name="connsiteX71" fmla="*/ 190500 w 361950"/>
                <a:gd name="connsiteY71" fmla="*/ 228600 h 304800"/>
                <a:gd name="connsiteX72" fmla="*/ 228600 w 361950"/>
                <a:gd name="connsiteY72" fmla="*/ 190500 h 304800"/>
                <a:gd name="connsiteX73" fmla="*/ 133350 w 361950"/>
                <a:gd name="connsiteY73" fmla="*/ 190500 h 304800"/>
                <a:gd name="connsiteX74" fmla="*/ 133350 w 361950"/>
                <a:gd name="connsiteY74" fmla="*/ 114300 h 304800"/>
                <a:gd name="connsiteX75" fmla="*/ 152400 w 361950"/>
                <a:gd name="connsiteY75" fmla="*/ 114300 h 304800"/>
                <a:gd name="connsiteX76" fmla="*/ 152400 w 361950"/>
                <a:gd name="connsiteY76" fmla="*/ 142875 h 304800"/>
                <a:gd name="connsiteX77" fmla="*/ 161925 w 361950"/>
                <a:gd name="connsiteY77" fmla="*/ 152400 h 304800"/>
                <a:gd name="connsiteX78" fmla="*/ 200025 w 361950"/>
                <a:gd name="connsiteY78" fmla="*/ 152400 h 304800"/>
                <a:gd name="connsiteX79" fmla="*/ 209550 w 361950"/>
                <a:gd name="connsiteY79" fmla="*/ 142875 h 304800"/>
                <a:gd name="connsiteX80" fmla="*/ 209550 w 361950"/>
                <a:gd name="connsiteY80" fmla="*/ 114300 h 304800"/>
                <a:gd name="connsiteX81" fmla="*/ 228600 w 361950"/>
                <a:gd name="connsiteY81" fmla="*/ 114300 h 304800"/>
                <a:gd name="connsiteX82" fmla="*/ 171450 w 361950"/>
                <a:gd name="connsiteY82" fmla="*/ 133350 h 304800"/>
                <a:gd name="connsiteX83" fmla="*/ 171450 w 361950"/>
                <a:gd name="connsiteY83" fmla="*/ 114300 h 304800"/>
                <a:gd name="connsiteX84" fmla="*/ 190500 w 361950"/>
                <a:gd name="connsiteY84" fmla="*/ 114300 h 304800"/>
                <a:gd name="connsiteX85" fmla="*/ 190500 w 361950"/>
                <a:gd name="connsiteY85" fmla="*/ 133350 h 304800"/>
                <a:gd name="connsiteX86" fmla="*/ 228600 w 361950"/>
                <a:gd name="connsiteY86" fmla="*/ 95250 h 304800"/>
                <a:gd name="connsiteX87" fmla="*/ 133350 w 361950"/>
                <a:gd name="connsiteY87" fmla="*/ 95250 h 304800"/>
                <a:gd name="connsiteX88" fmla="*/ 133350 w 361950"/>
                <a:gd name="connsiteY88" fmla="*/ 19050 h 304800"/>
                <a:gd name="connsiteX89" fmla="*/ 152400 w 361950"/>
                <a:gd name="connsiteY89" fmla="*/ 19050 h 304800"/>
                <a:gd name="connsiteX90" fmla="*/ 152400 w 361950"/>
                <a:gd name="connsiteY90" fmla="*/ 47625 h 304800"/>
                <a:gd name="connsiteX91" fmla="*/ 161925 w 361950"/>
                <a:gd name="connsiteY91" fmla="*/ 57150 h 304800"/>
                <a:gd name="connsiteX92" fmla="*/ 200025 w 361950"/>
                <a:gd name="connsiteY92" fmla="*/ 57150 h 304800"/>
                <a:gd name="connsiteX93" fmla="*/ 209550 w 361950"/>
                <a:gd name="connsiteY93" fmla="*/ 47625 h 304800"/>
                <a:gd name="connsiteX94" fmla="*/ 209550 w 361950"/>
                <a:gd name="connsiteY94" fmla="*/ 19050 h 304800"/>
                <a:gd name="connsiteX95" fmla="*/ 228600 w 361950"/>
                <a:gd name="connsiteY95" fmla="*/ 19050 h 304800"/>
                <a:gd name="connsiteX96" fmla="*/ 285750 w 361950"/>
                <a:gd name="connsiteY96" fmla="*/ 114300 h 304800"/>
                <a:gd name="connsiteX97" fmla="*/ 304800 w 361950"/>
                <a:gd name="connsiteY97" fmla="*/ 114300 h 304800"/>
                <a:gd name="connsiteX98" fmla="*/ 304800 w 361950"/>
                <a:gd name="connsiteY98" fmla="*/ 133350 h 304800"/>
                <a:gd name="connsiteX99" fmla="*/ 285750 w 361950"/>
                <a:gd name="connsiteY99" fmla="*/ 133350 h 304800"/>
                <a:gd name="connsiteX100" fmla="*/ 342900 w 361950"/>
                <a:gd name="connsiteY100" fmla="*/ 285750 h 304800"/>
                <a:gd name="connsiteX101" fmla="*/ 247650 w 361950"/>
                <a:gd name="connsiteY101" fmla="*/ 285750 h 304800"/>
                <a:gd name="connsiteX102" fmla="*/ 247650 w 361950"/>
                <a:gd name="connsiteY102" fmla="*/ 209550 h 304800"/>
                <a:gd name="connsiteX103" fmla="*/ 266700 w 361950"/>
                <a:gd name="connsiteY103" fmla="*/ 209550 h 304800"/>
                <a:gd name="connsiteX104" fmla="*/ 266700 w 361950"/>
                <a:gd name="connsiteY104" fmla="*/ 238125 h 304800"/>
                <a:gd name="connsiteX105" fmla="*/ 276225 w 361950"/>
                <a:gd name="connsiteY105" fmla="*/ 247650 h 304800"/>
                <a:gd name="connsiteX106" fmla="*/ 314325 w 361950"/>
                <a:gd name="connsiteY106" fmla="*/ 247650 h 304800"/>
                <a:gd name="connsiteX107" fmla="*/ 323850 w 361950"/>
                <a:gd name="connsiteY107" fmla="*/ 238125 h 304800"/>
                <a:gd name="connsiteX108" fmla="*/ 323850 w 361950"/>
                <a:gd name="connsiteY108" fmla="*/ 209550 h 304800"/>
                <a:gd name="connsiteX109" fmla="*/ 342900 w 361950"/>
                <a:gd name="connsiteY109" fmla="*/ 209550 h 304800"/>
                <a:gd name="connsiteX110" fmla="*/ 285750 w 361950"/>
                <a:gd name="connsiteY110" fmla="*/ 228600 h 304800"/>
                <a:gd name="connsiteX111" fmla="*/ 285750 w 361950"/>
                <a:gd name="connsiteY111" fmla="*/ 209550 h 304800"/>
                <a:gd name="connsiteX112" fmla="*/ 304800 w 361950"/>
                <a:gd name="connsiteY112" fmla="*/ 209550 h 304800"/>
                <a:gd name="connsiteX113" fmla="*/ 304800 w 361950"/>
                <a:gd name="connsiteY113" fmla="*/ 228600 h 304800"/>
                <a:gd name="connsiteX114" fmla="*/ 342900 w 361950"/>
                <a:gd name="connsiteY114" fmla="*/ 190500 h 304800"/>
                <a:gd name="connsiteX115" fmla="*/ 247650 w 361950"/>
                <a:gd name="connsiteY115" fmla="*/ 190500 h 304800"/>
                <a:gd name="connsiteX116" fmla="*/ 247650 w 361950"/>
                <a:gd name="connsiteY116" fmla="*/ 114300 h 304800"/>
                <a:gd name="connsiteX117" fmla="*/ 266700 w 361950"/>
                <a:gd name="connsiteY117" fmla="*/ 114300 h 304800"/>
                <a:gd name="connsiteX118" fmla="*/ 266700 w 361950"/>
                <a:gd name="connsiteY118" fmla="*/ 142875 h 304800"/>
                <a:gd name="connsiteX119" fmla="*/ 276225 w 361950"/>
                <a:gd name="connsiteY119" fmla="*/ 152400 h 304800"/>
                <a:gd name="connsiteX120" fmla="*/ 314325 w 361950"/>
                <a:gd name="connsiteY120" fmla="*/ 152400 h 304800"/>
                <a:gd name="connsiteX121" fmla="*/ 323850 w 361950"/>
                <a:gd name="connsiteY121" fmla="*/ 142875 h 304800"/>
                <a:gd name="connsiteX122" fmla="*/ 323850 w 361950"/>
                <a:gd name="connsiteY122" fmla="*/ 114300 h 304800"/>
                <a:gd name="connsiteX123" fmla="*/ 342900 w 361950"/>
                <a:gd name="connsiteY123" fmla="*/ 1143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61950" h="304800">
                  <a:moveTo>
                    <a:pt x="352425" y="95250"/>
                  </a:moveTo>
                  <a:lnTo>
                    <a:pt x="247650" y="95250"/>
                  </a:lnTo>
                  <a:lnTo>
                    <a:pt x="247650" y="9525"/>
                  </a:lnTo>
                  <a:cubicBezTo>
                    <a:pt x="247650" y="4264"/>
                    <a:pt x="243386" y="0"/>
                    <a:pt x="238125" y="0"/>
                  </a:cubicBezTo>
                  <a:lnTo>
                    <a:pt x="9525" y="0"/>
                  </a:lnTo>
                  <a:cubicBezTo>
                    <a:pt x="4264" y="0"/>
                    <a:pt x="0" y="4264"/>
                    <a:pt x="0" y="9525"/>
                  </a:cubicBezTo>
                  <a:lnTo>
                    <a:pt x="0" y="295275"/>
                  </a:lnTo>
                  <a:cubicBezTo>
                    <a:pt x="0" y="300536"/>
                    <a:pt x="4264" y="304800"/>
                    <a:pt x="9525" y="304800"/>
                  </a:cubicBezTo>
                  <a:lnTo>
                    <a:pt x="352425" y="304800"/>
                  </a:lnTo>
                  <a:cubicBezTo>
                    <a:pt x="357686" y="304800"/>
                    <a:pt x="361950" y="300536"/>
                    <a:pt x="361950" y="295275"/>
                  </a:cubicBezTo>
                  <a:lnTo>
                    <a:pt x="361950" y="104775"/>
                  </a:lnTo>
                  <a:cubicBezTo>
                    <a:pt x="361950" y="99514"/>
                    <a:pt x="357686" y="95250"/>
                    <a:pt x="352425" y="95250"/>
                  </a:cubicBezTo>
                  <a:close/>
                  <a:moveTo>
                    <a:pt x="57150" y="19050"/>
                  </a:moveTo>
                  <a:lnTo>
                    <a:pt x="76200" y="19050"/>
                  </a:lnTo>
                  <a:lnTo>
                    <a:pt x="76200" y="38100"/>
                  </a:lnTo>
                  <a:lnTo>
                    <a:pt x="57150" y="38100"/>
                  </a:lnTo>
                  <a:close/>
                  <a:moveTo>
                    <a:pt x="114300" y="285750"/>
                  </a:moveTo>
                  <a:lnTo>
                    <a:pt x="19050" y="285750"/>
                  </a:lnTo>
                  <a:lnTo>
                    <a:pt x="19050" y="209550"/>
                  </a:lnTo>
                  <a:lnTo>
                    <a:pt x="38100" y="209550"/>
                  </a:lnTo>
                  <a:lnTo>
                    <a:pt x="38100" y="238125"/>
                  </a:lnTo>
                  <a:cubicBezTo>
                    <a:pt x="38100" y="243386"/>
                    <a:pt x="42364" y="247650"/>
                    <a:pt x="47625" y="247650"/>
                  </a:cubicBezTo>
                  <a:lnTo>
                    <a:pt x="85725" y="247650"/>
                  </a:lnTo>
                  <a:cubicBezTo>
                    <a:pt x="90986" y="247650"/>
                    <a:pt x="95250" y="243386"/>
                    <a:pt x="95250" y="238125"/>
                  </a:cubicBezTo>
                  <a:lnTo>
                    <a:pt x="95250" y="209550"/>
                  </a:lnTo>
                  <a:lnTo>
                    <a:pt x="114300" y="209550"/>
                  </a:lnTo>
                  <a:close/>
                  <a:moveTo>
                    <a:pt x="57150" y="228600"/>
                  </a:moveTo>
                  <a:lnTo>
                    <a:pt x="57150" y="209550"/>
                  </a:lnTo>
                  <a:lnTo>
                    <a:pt x="76200" y="209550"/>
                  </a:lnTo>
                  <a:lnTo>
                    <a:pt x="76200" y="228600"/>
                  </a:lnTo>
                  <a:close/>
                  <a:moveTo>
                    <a:pt x="114300" y="190500"/>
                  </a:moveTo>
                  <a:lnTo>
                    <a:pt x="19050" y="190500"/>
                  </a:lnTo>
                  <a:lnTo>
                    <a:pt x="19050" y="114300"/>
                  </a:lnTo>
                  <a:lnTo>
                    <a:pt x="38100" y="114300"/>
                  </a:lnTo>
                  <a:lnTo>
                    <a:pt x="38100" y="142875"/>
                  </a:lnTo>
                  <a:cubicBezTo>
                    <a:pt x="38100" y="148136"/>
                    <a:pt x="42364" y="152400"/>
                    <a:pt x="47625" y="152400"/>
                  </a:cubicBezTo>
                  <a:lnTo>
                    <a:pt x="85725" y="152400"/>
                  </a:lnTo>
                  <a:cubicBezTo>
                    <a:pt x="90986" y="152400"/>
                    <a:pt x="95250" y="148136"/>
                    <a:pt x="95250" y="142875"/>
                  </a:cubicBezTo>
                  <a:lnTo>
                    <a:pt x="95250" y="114300"/>
                  </a:lnTo>
                  <a:lnTo>
                    <a:pt x="114300" y="114300"/>
                  </a:lnTo>
                  <a:close/>
                  <a:moveTo>
                    <a:pt x="57150" y="133350"/>
                  </a:moveTo>
                  <a:lnTo>
                    <a:pt x="57150" y="114300"/>
                  </a:lnTo>
                  <a:lnTo>
                    <a:pt x="76200" y="114300"/>
                  </a:lnTo>
                  <a:lnTo>
                    <a:pt x="76200" y="133350"/>
                  </a:lnTo>
                  <a:close/>
                  <a:moveTo>
                    <a:pt x="114300" y="95250"/>
                  </a:moveTo>
                  <a:lnTo>
                    <a:pt x="19050" y="95250"/>
                  </a:lnTo>
                  <a:lnTo>
                    <a:pt x="19050" y="19050"/>
                  </a:lnTo>
                  <a:lnTo>
                    <a:pt x="38100" y="19050"/>
                  </a:lnTo>
                  <a:lnTo>
                    <a:pt x="38100" y="47625"/>
                  </a:lnTo>
                  <a:cubicBezTo>
                    <a:pt x="38100" y="52886"/>
                    <a:pt x="42364" y="57150"/>
                    <a:pt x="47625" y="57150"/>
                  </a:cubicBezTo>
                  <a:lnTo>
                    <a:pt x="85725" y="57150"/>
                  </a:lnTo>
                  <a:cubicBezTo>
                    <a:pt x="90986" y="57150"/>
                    <a:pt x="95250" y="52886"/>
                    <a:pt x="95250" y="47625"/>
                  </a:cubicBezTo>
                  <a:lnTo>
                    <a:pt x="95250" y="19050"/>
                  </a:lnTo>
                  <a:lnTo>
                    <a:pt x="114300" y="19050"/>
                  </a:lnTo>
                  <a:close/>
                  <a:moveTo>
                    <a:pt x="171450" y="19050"/>
                  </a:moveTo>
                  <a:lnTo>
                    <a:pt x="190500" y="19050"/>
                  </a:lnTo>
                  <a:lnTo>
                    <a:pt x="190500" y="38100"/>
                  </a:lnTo>
                  <a:lnTo>
                    <a:pt x="171450" y="38100"/>
                  </a:lnTo>
                  <a:close/>
                  <a:moveTo>
                    <a:pt x="228600" y="285750"/>
                  </a:moveTo>
                  <a:lnTo>
                    <a:pt x="133350" y="285750"/>
                  </a:lnTo>
                  <a:lnTo>
                    <a:pt x="133350" y="209550"/>
                  </a:lnTo>
                  <a:lnTo>
                    <a:pt x="152400" y="209550"/>
                  </a:lnTo>
                  <a:lnTo>
                    <a:pt x="152400" y="238125"/>
                  </a:lnTo>
                  <a:cubicBezTo>
                    <a:pt x="152400" y="243386"/>
                    <a:pt x="156665" y="247650"/>
                    <a:pt x="161925" y="247650"/>
                  </a:cubicBezTo>
                  <a:lnTo>
                    <a:pt x="200025" y="247650"/>
                  </a:lnTo>
                  <a:cubicBezTo>
                    <a:pt x="205286" y="247650"/>
                    <a:pt x="209550" y="243386"/>
                    <a:pt x="209550" y="238125"/>
                  </a:cubicBezTo>
                  <a:lnTo>
                    <a:pt x="209550" y="209550"/>
                  </a:lnTo>
                  <a:lnTo>
                    <a:pt x="228600" y="209550"/>
                  </a:lnTo>
                  <a:close/>
                  <a:moveTo>
                    <a:pt x="171450" y="228600"/>
                  </a:moveTo>
                  <a:lnTo>
                    <a:pt x="171450" y="209550"/>
                  </a:lnTo>
                  <a:lnTo>
                    <a:pt x="190500" y="209550"/>
                  </a:lnTo>
                  <a:lnTo>
                    <a:pt x="190500" y="228600"/>
                  </a:lnTo>
                  <a:close/>
                  <a:moveTo>
                    <a:pt x="228600" y="190500"/>
                  </a:moveTo>
                  <a:lnTo>
                    <a:pt x="133350" y="190500"/>
                  </a:lnTo>
                  <a:lnTo>
                    <a:pt x="133350" y="114300"/>
                  </a:lnTo>
                  <a:lnTo>
                    <a:pt x="152400" y="114300"/>
                  </a:lnTo>
                  <a:lnTo>
                    <a:pt x="152400" y="142875"/>
                  </a:lnTo>
                  <a:cubicBezTo>
                    <a:pt x="152400" y="148136"/>
                    <a:pt x="156665" y="152400"/>
                    <a:pt x="161925" y="152400"/>
                  </a:cubicBezTo>
                  <a:lnTo>
                    <a:pt x="200025" y="152400"/>
                  </a:lnTo>
                  <a:cubicBezTo>
                    <a:pt x="205286" y="152400"/>
                    <a:pt x="209550" y="148136"/>
                    <a:pt x="209550" y="142875"/>
                  </a:cubicBezTo>
                  <a:lnTo>
                    <a:pt x="209550" y="114300"/>
                  </a:lnTo>
                  <a:lnTo>
                    <a:pt x="228600" y="114300"/>
                  </a:lnTo>
                  <a:close/>
                  <a:moveTo>
                    <a:pt x="171450" y="133350"/>
                  </a:moveTo>
                  <a:lnTo>
                    <a:pt x="171450" y="114300"/>
                  </a:lnTo>
                  <a:lnTo>
                    <a:pt x="190500" y="114300"/>
                  </a:lnTo>
                  <a:lnTo>
                    <a:pt x="190500" y="133350"/>
                  </a:lnTo>
                  <a:close/>
                  <a:moveTo>
                    <a:pt x="228600" y="95250"/>
                  </a:moveTo>
                  <a:lnTo>
                    <a:pt x="133350" y="95250"/>
                  </a:lnTo>
                  <a:lnTo>
                    <a:pt x="133350" y="19050"/>
                  </a:lnTo>
                  <a:lnTo>
                    <a:pt x="152400" y="19050"/>
                  </a:lnTo>
                  <a:lnTo>
                    <a:pt x="152400" y="47625"/>
                  </a:lnTo>
                  <a:cubicBezTo>
                    <a:pt x="152400" y="52886"/>
                    <a:pt x="156665" y="57150"/>
                    <a:pt x="161925" y="57150"/>
                  </a:cubicBezTo>
                  <a:lnTo>
                    <a:pt x="200025" y="57150"/>
                  </a:lnTo>
                  <a:cubicBezTo>
                    <a:pt x="205286" y="57150"/>
                    <a:pt x="209550" y="52886"/>
                    <a:pt x="209550" y="47625"/>
                  </a:cubicBezTo>
                  <a:lnTo>
                    <a:pt x="209550" y="19050"/>
                  </a:lnTo>
                  <a:lnTo>
                    <a:pt x="228600" y="19050"/>
                  </a:lnTo>
                  <a:close/>
                  <a:moveTo>
                    <a:pt x="285750" y="114300"/>
                  </a:moveTo>
                  <a:lnTo>
                    <a:pt x="304800" y="114300"/>
                  </a:lnTo>
                  <a:lnTo>
                    <a:pt x="304800" y="133350"/>
                  </a:lnTo>
                  <a:lnTo>
                    <a:pt x="285750" y="133350"/>
                  </a:lnTo>
                  <a:close/>
                  <a:moveTo>
                    <a:pt x="342900" y="285750"/>
                  </a:moveTo>
                  <a:lnTo>
                    <a:pt x="247650" y="285750"/>
                  </a:lnTo>
                  <a:lnTo>
                    <a:pt x="247650" y="209550"/>
                  </a:lnTo>
                  <a:lnTo>
                    <a:pt x="266700" y="209550"/>
                  </a:lnTo>
                  <a:lnTo>
                    <a:pt x="266700" y="238125"/>
                  </a:lnTo>
                  <a:cubicBezTo>
                    <a:pt x="266700" y="243386"/>
                    <a:pt x="270965" y="247650"/>
                    <a:pt x="276225" y="247650"/>
                  </a:cubicBezTo>
                  <a:lnTo>
                    <a:pt x="314325" y="247650"/>
                  </a:lnTo>
                  <a:cubicBezTo>
                    <a:pt x="319586" y="247650"/>
                    <a:pt x="323850" y="243386"/>
                    <a:pt x="323850" y="238125"/>
                  </a:cubicBezTo>
                  <a:lnTo>
                    <a:pt x="323850" y="209550"/>
                  </a:lnTo>
                  <a:lnTo>
                    <a:pt x="342900" y="209550"/>
                  </a:lnTo>
                  <a:close/>
                  <a:moveTo>
                    <a:pt x="285750" y="228600"/>
                  </a:moveTo>
                  <a:lnTo>
                    <a:pt x="285750" y="209550"/>
                  </a:lnTo>
                  <a:lnTo>
                    <a:pt x="304800" y="209550"/>
                  </a:lnTo>
                  <a:lnTo>
                    <a:pt x="304800" y="228600"/>
                  </a:lnTo>
                  <a:close/>
                  <a:moveTo>
                    <a:pt x="342900" y="190500"/>
                  </a:moveTo>
                  <a:lnTo>
                    <a:pt x="247650" y="190500"/>
                  </a:lnTo>
                  <a:lnTo>
                    <a:pt x="247650" y="114300"/>
                  </a:lnTo>
                  <a:lnTo>
                    <a:pt x="266700" y="114300"/>
                  </a:lnTo>
                  <a:lnTo>
                    <a:pt x="266700" y="142875"/>
                  </a:lnTo>
                  <a:cubicBezTo>
                    <a:pt x="266700" y="148136"/>
                    <a:pt x="270965" y="152400"/>
                    <a:pt x="276225" y="152400"/>
                  </a:cubicBezTo>
                  <a:lnTo>
                    <a:pt x="314325" y="152400"/>
                  </a:lnTo>
                  <a:cubicBezTo>
                    <a:pt x="319586" y="152400"/>
                    <a:pt x="323850" y="148136"/>
                    <a:pt x="323850" y="142875"/>
                  </a:cubicBezTo>
                  <a:lnTo>
                    <a:pt x="323850" y="114300"/>
                  </a:lnTo>
                  <a:lnTo>
                    <a:pt x="342900" y="114300"/>
                  </a:lnTo>
                  <a:close/>
                </a:path>
              </a:pathLst>
            </a:custGeom>
            <a:grpFill/>
            <a:ln w="9525" cap="flat">
              <a:noFill/>
              <a:prstDash val="solid"/>
              <a:miter/>
            </a:ln>
          </p:spPr>
          <p:txBody>
            <a:bodyPr rtlCol="0" anchor="ctr"/>
            <a:lstStyle/>
            <a:p>
              <a:endParaRPr lang="en-GB">
                <a:solidFill>
                  <a:schemeClr val="tx2"/>
                </a:solidFill>
              </a:endParaRPr>
            </a:p>
          </p:txBody>
        </p:sp>
      </p:grpSp>
      <p:grpSp>
        <p:nvGrpSpPr>
          <p:cNvPr id="54" name="Graphic 51">
            <a:extLst>
              <a:ext uri="{FF2B5EF4-FFF2-40B4-BE49-F238E27FC236}">
                <a16:creationId xmlns:a16="http://schemas.microsoft.com/office/drawing/2014/main" id="{11052C5B-1DD0-47E1-BBF1-E038BC8C16E9}"/>
              </a:ext>
            </a:extLst>
          </p:cNvPr>
          <p:cNvGrpSpPr/>
          <p:nvPr/>
        </p:nvGrpSpPr>
        <p:grpSpPr>
          <a:xfrm>
            <a:off x="4782923" y="4035683"/>
            <a:ext cx="412317" cy="412275"/>
            <a:chOff x="5810250" y="3067107"/>
            <a:chExt cx="571500" cy="571442"/>
          </a:xfrm>
          <a:solidFill>
            <a:schemeClr val="bg2"/>
          </a:solidFill>
        </p:grpSpPr>
        <p:sp>
          <p:nvSpPr>
            <p:cNvPr id="55" name="Freeform: Shape 54">
              <a:extLst>
                <a:ext uri="{FF2B5EF4-FFF2-40B4-BE49-F238E27FC236}">
                  <a16:creationId xmlns:a16="http://schemas.microsoft.com/office/drawing/2014/main" id="{630CFFD2-45F9-46ED-8446-C3A4BC99E665}"/>
                </a:ext>
              </a:extLst>
            </p:cNvPr>
            <p:cNvSpPr/>
            <p:nvPr/>
          </p:nvSpPr>
          <p:spPr>
            <a:xfrm>
              <a:off x="5810250" y="3067107"/>
              <a:ext cx="571500" cy="571442"/>
            </a:xfrm>
            <a:custGeom>
              <a:avLst/>
              <a:gdLst>
                <a:gd name="connsiteX0" fmla="*/ 566833 w 571500"/>
                <a:gd name="connsiteY0" fmla="*/ 163201 h 571442"/>
                <a:gd name="connsiteX1" fmla="*/ 290608 w 571500"/>
                <a:gd name="connsiteY1" fmla="*/ 1276 h 571442"/>
                <a:gd name="connsiteX2" fmla="*/ 281083 w 571500"/>
                <a:gd name="connsiteY2" fmla="*/ 1276 h 571442"/>
                <a:gd name="connsiteX3" fmla="*/ 4858 w 571500"/>
                <a:gd name="connsiteY3" fmla="*/ 153676 h 571442"/>
                <a:gd name="connsiteX4" fmla="*/ 0 w 571500"/>
                <a:gd name="connsiteY4" fmla="*/ 161868 h 571442"/>
                <a:gd name="connsiteX5" fmla="*/ 0 w 571500"/>
                <a:gd name="connsiteY5" fmla="*/ 561918 h 571442"/>
                <a:gd name="connsiteX6" fmla="*/ 9525 w 571500"/>
                <a:gd name="connsiteY6" fmla="*/ 571443 h 571442"/>
                <a:gd name="connsiteX7" fmla="*/ 57150 w 571500"/>
                <a:gd name="connsiteY7" fmla="*/ 571443 h 571442"/>
                <a:gd name="connsiteX8" fmla="*/ 66675 w 571500"/>
                <a:gd name="connsiteY8" fmla="*/ 561918 h 571442"/>
                <a:gd name="connsiteX9" fmla="*/ 66675 w 571500"/>
                <a:gd name="connsiteY9" fmla="*/ 304743 h 571442"/>
                <a:gd name="connsiteX10" fmla="*/ 504825 w 571500"/>
                <a:gd name="connsiteY10" fmla="*/ 304743 h 571442"/>
                <a:gd name="connsiteX11" fmla="*/ 504825 w 571500"/>
                <a:gd name="connsiteY11" fmla="*/ 561918 h 571442"/>
                <a:gd name="connsiteX12" fmla="*/ 514350 w 571500"/>
                <a:gd name="connsiteY12" fmla="*/ 571443 h 571442"/>
                <a:gd name="connsiteX13" fmla="*/ 561975 w 571500"/>
                <a:gd name="connsiteY13" fmla="*/ 571443 h 571442"/>
                <a:gd name="connsiteX14" fmla="*/ 571500 w 571500"/>
                <a:gd name="connsiteY14" fmla="*/ 561918 h 571442"/>
                <a:gd name="connsiteX15" fmla="*/ 571500 w 571500"/>
                <a:gd name="connsiteY15" fmla="*/ 171393 h 571442"/>
                <a:gd name="connsiteX16" fmla="*/ 566833 w 571500"/>
                <a:gd name="connsiteY16" fmla="*/ 163201 h 571442"/>
                <a:gd name="connsiteX17" fmla="*/ 504825 w 571500"/>
                <a:gd name="connsiteY17" fmla="*/ 247593 h 571442"/>
                <a:gd name="connsiteX18" fmla="*/ 66675 w 571500"/>
                <a:gd name="connsiteY18" fmla="*/ 247593 h 571442"/>
                <a:gd name="connsiteX19" fmla="*/ 66675 w 571500"/>
                <a:gd name="connsiteY19" fmla="*/ 228543 h 571442"/>
                <a:gd name="connsiteX20" fmla="*/ 504825 w 571500"/>
                <a:gd name="connsiteY20" fmla="*/ 228543 h 571442"/>
                <a:gd name="connsiteX21" fmla="*/ 66675 w 571500"/>
                <a:gd name="connsiteY21" fmla="*/ 285693 h 571442"/>
                <a:gd name="connsiteX22" fmla="*/ 66675 w 571500"/>
                <a:gd name="connsiteY22" fmla="*/ 266643 h 571442"/>
                <a:gd name="connsiteX23" fmla="*/ 504825 w 571500"/>
                <a:gd name="connsiteY23" fmla="*/ 266643 h 571442"/>
                <a:gd name="connsiteX24" fmla="*/ 504825 w 571500"/>
                <a:gd name="connsiteY24" fmla="*/ 285693 h 571442"/>
                <a:gd name="connsiteX25" fmla="*/ 552450 w 571500"/>
                <a:gd name="connsiteY25" fmla="*/ 552393 h 571442"/>
                <a:gd name="connsiteX26" fmla="*/ 523875 w 571500"/>
                <a:gd name="connsiteY26" fmla="*/ 552393 h 571442"/>
                <a:gd name="connsiteX27" fmla="*/ 523875 w 571500"/>
                <a:gd name="connsiteY27" fmla="*/ 219018 h 571442"/>
                <a:gd name="connsiteX28" fmla="*/ 514350 w 571500"/>
                <a:gd name="connsiteY28" fmla="*/ 209493 h 571442"/>
                <a:gd name="connsiteX29" fmla="*/ 57150 w 571500"/>
                <a:gd name="connsiteY29" fmla="*/ 209493 h 571442"/>
                <a:gd name="connsiteX30" fmla="*/ 47625 w 571500"/>
                <a:gd name="connsiteY30" fmla="*/ 219018 h 571442"/>
                <a:gd name="connsiteX31" fmla="*/ 47625 w 571500"/>
                <a:gd name="connsiteY31" fmla="*/ 552393 h 571442"/>
                <a:gd name="connsiteX32" fmla="*/ 19050 w 571500"/>
                <a:gd name="connsiteY32" fmla="*/ 552393 h 571442"/>
                <a:gd name="connsiteX33" fmla="*/ 19050 w 571500"/>
                <a:gd name="connsiteY33" fmla="*/ 167487 h 571442"/>
                <a:gd name="connsiteX34" fmla="*/ 285750 w 571500"/>
                <a:gd name="connsiteY34" fmla="*/ 20421 h 571442"/>
                <a:gd name="connsiteX35" fmla="*/ 552450 w 571500"/>
                <a:gd name="connsiteY35" fmla="*/ 176822 h 57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500" h="571442">
                  <a:moveTo>
                    <a:pt x="566833" y="163201"/>
                  </a:moveTo>
                  <a:lnTo>
                    <a:pt x="290608" y="1276"/>
                  </a:lnTo>
                  <a:cubicBezTo>
                    <a:pt x="287661" y="-425"/>
                    <a:pt x="284030" y="-425"/>
                    <a:pt x="281083" y="1276"/>
                  </a:cubicBezTo>
                  <a:lnTo>
                    <a:pt x="4858" y="153676"/>
                  </a:lnTo>
                  <a:cubicBezTo>
                    <a:pt x="1892" y="155343"/>
                    <a:pt x="40" y="158465"/>
                    <a:pt x="0" y="161868"/>
                  </a:cubicBezTo>
                  <a:lnTo>
                    <a:pt x="0" y="561918"/>
                  </a:lnTo>
                  <a:cubicBezTo>
                    <a:pt x="0" y="567178"/>
                    <a:pt x="4264" y="571443"/>
                    <a:pt x="9525" y="571443"/>
                  </a:cubicBezTo>
                  <a:lnTo>
                    <a:pt x="57150" y="571443"/>
                  </a:lnTo>
                  <a:cubicBezTo>
                    <a:pt x="62411" y="571443"/>
                    <a:pt x="66675" y="567178"/>
                    <a:pt x="66675" y="561918"/>
                  </a:cubicBezTo>
                  <a:lnTo>
                    <a:pt x="66675" y="304743"/>
                  </a:lnTo>
                  <a:lnTo>
                    <a:pt x="504825" y="304743"/>
                  </a:lnTo>
                  <a:lnTo>
                    <a:pt x="504825" y="561918"/>
                  </a:lnTo>
                  <a:cubicBezTo>
                    <a:pt x="504825" y="567178"/>
                    <a:pt x="509090" y="571443"/>
                    <a:pt x="514350" y="571443"/>
                  </a:cubicBezTo>
                  <a:lnTo>
                    <a:pt x="561975" y="571443"/>
                  </a:lnTo>
                  <a:cubicBezTo>
                    <a:pt x="567236" y="571443"/>
                    <a:pt x="571500" y="567178"/>
                    <a:pt x="571500" y="561918"/>
                  </a:cubicBezTo>
                  <a:lnTo>
                    <a:pt x="571500" y="171393"/>
                  </a:lnTo>
                  <a:cubicBezTo>
                    <a:pt x="571499" y="168030"/>
                    <a:pt x="569726" y="164916"/>
                    <a:pt x="566833" y="163201"/>
                  </a:cubicBezTo>
                  <a:close/>
                  <a:moveTo>
                    <a:pt x="504825" y="247593"/>
                  </a:moveTo>
                  <a:lnTo>
                    <a:pt x="66675" y="247593"/>
                  </a:lnTo>
                  <a:lnTo>
                    <a:pt x="66675" y="228543"/>
                  </a:lnTo>
                  <a:lnTo>
                    <a:pt x="504825" y="228543"/>
                  </a:lnTo>
                  <a:close/>
                  <a:moveTo>
                    <a:pt x="66675" y="285693"/>
                  </a:moveTo>
                  <a:lnTo>
                    <a:pt x="66675" y="266643"/>
                  </a:lnTo>
                  <a:lnTo>
                    <a:pt x="504825" y="266643"/>
                  </a:lnTo>
                  <a:lnTo>
                    <a:pt x="504825" y="285693"/>
                  </a:lnTo>
                  <a:close/>
                  <a:moveTo>
                    <a:pt x="552450" y="552393"/>
                  </a:moveTo>
                  <a:lnTo>
                    <a:pt x="523875" y="552393"/>
                  </a:lnTo>
                  <a:lnTo>
                    <a:pt x="523875" y="219018"/>
                  </a:lnTo>
                  <a:cubicBezTo>
                    <a:pt x="523875" y="213757"/>
                    <a:pt x="519611" y="209493"/>
                    <a:pt x="514350" y="209493"/>
                  </a:cubicBezTo>
                  <a:lnTo>
                    <a:pt x="57150" y="209493"/>
                  </a:lnTo>
                  <a:cubicBezTo>
                    <a:pt x="51889" y="209493"/>
                    <a:pt x="47625" y="213757"/>
                    <a:pt x="47625" y="219018"/>
                  </a:cubicBezTo>
                  <a:lnTo>
                    <a:pt x="47625" y="552393"/>
                  </a:lnTo>
                  <a:lnTo>
                    <a:pt x="19050" y="552393"/>
                  </a:lnTo>
                  <a:lnTo>
                    <a:pt x="19050" y="167487"/>
                  </a:lnTo>
                  <a:lnTo>
                    <a:pt x="285750" y="20421"/>
                  </a:lnTo>
                  <a:lnTo>
                    <a:pt x="552450" y="176822"/>
                  </a:lnTo>
                  <a:close/>
                </a:path>
              </a:pathLst>
            </a:custGeom>
            <a:grpFill/>
            <a:ln w="9525" cap="flat">
              <a:noFill/>
              <a:prstDash val="solid"/>
              <a:miter/>
            </a:ln>
          </p:spPr>
          <p:txBody>
            <a:bodyPr rtlCol="0" anchor="ctr"/>
            <a:lstStyle/>
            <a:p>
              <a:endParaRPr lang="en-GB">
                <a:solidFill>
                  <a:schemeClr val="tx2"/>
                </a:solidFill>
              </a:endParaRPr>
            </a:p>
          </p:txBody>
        </p:sp>
        <p:sp>
          <p:nvSpPr>
            <p:cNvPr id="56" name="Freeform: Shape 55">
              <a:extLst>
                <a:ext uri="{FF2B5EF4-FFF2-40B4-BE49-F238E27FC236}">
                  <a16:creationId xmlns:a16="http://schemas.microsoft.com/office/drawing/2014/main" id="{A1DAF152-F237-4C2A-904E-AF3F12B265EC}"/>
                </a:ext>
              </a:extLst>
            </p:cNvPr>
            <p:cNvSpPr/>
            <p:nvPr/>
          </p:nvSpPr>
          <p:spPr>
            <a:xfrm>
              <a:off x="6048375" y="3390900"/>
              <a:ext cx="247650" cy="247650"/>
            </a:xfrm>
            <a:custGeom>
              <a:avLst/>
              <a:gdLst>
                <a:gd name="connsiteX0" fmla="*/ 123825 w 247650"/>
                <a:gd name="connsiteY0" fmla="*/ 247650 h 247650"/>
                <a:gd name="connsiteX1" fmla="*/ 238125 w 247650"/>
                <a:gd name="connsiteY1" fmla="*/ 247650 h 247650"/>
                <a:gd name="connsiteX2" fmla="*/ 247650 w 247650"/>
                <a:gd name="connsiteY2" fmla="*/ 238125 h 247650"/>
                <a:gd name="connsiteX3" fmla="*/ 247650 w 247650"/>
                <a:gd name="connsiteY3" fmla="*/ 9525 h 247650"/>
                <a:gd name="connsiteX4" fmla="*/ 238125 w 247650"/>
                <a:gd name="connsiteY4" fmla="*/ 0 h 247650"/>
                <a:gd name="connsiteX5" fmla="*/ 123825 w 247650"/>
                <a:gd name="connsiteY5" fmla="*/ 0 h 247650"/>
                <a:gd name="connsiteX6" fmla="*/ 114300 w 247650"/>
                <a:gd name="connsiteY6" fmla="*/ 9525 h 247650"/>
                <a:gd name="connsiteX7" fmla="*/ 114300 w 247650"/>
                <a:gd name="connsiteY7" fmla="*/ 114300 h 247650"/>
                <a:gd name="connsiteX8" fmla="*/ 9525 w 247650"/>
                <a:gd name="connsiteY8" fmla="*/ 114300 h 247650"/>
                <a:gd name="connsiteX9" fmla="*/ 0 w 247650"/>
                <a:gd name="connsiteY9" fmla="*/ 123825 h 247650"/>
                <a:gd name="connsiteX10" fmla="*/ 0 w 247650"/>
                <a:gd name="connsiteY10" fmla="*/ 238125 h 247650"/>
                <a:gd name="connsiteX11" fmla="*/ 9525 w 247650"/>
                <a:gd name="connsiteY11" fmla="*/ 247650 h 247650"/>
                <a:gd name="connsiteX12" fmla="*/ 228600 w 247650"/>
                <a:gd name="connsiteY12" fmla="*/ 228600 h 247650"/>
                <a:gd name="connsiteX13" fmla="*/ 133350 w 247650"/>
                <a:gd name="connsiteY13" fmla="*/ 228600 h 247650"/>
                <a:gd name="connsiteX14" fmla="*/ 133350 w 247650"/>
                <a:gd name="connsiteY14" fmla="*/ 133350 h 247650"/>
                <a:gd name="connsiteX15" fmla="*/ 152400 w 247650"/>
                <a:gd name="connsiteY15" fmla="*/ 133350 h 247650"/>
                <a:gd name="connsiteX16" fmla="*/ 152400 w 247650"/>
                <a:gd name="connsiteY16" fmla="*/ 161925 h 247650"/>
                <a:gd name="connsiteX17" fmla="*/ 161925 w 247650"/>
                <a:gd name="connsiteY17" fmla="*/ 171450 h 247650"/>
                <a:gd name="connsiteX18" fmla="*/ 200025 w 247650"/>
                <a:gd name="connsiteY18" fmla="*/ 171450 h 247650"/>
                <a:gd name="connsiteX19" fmla="*/ 209550 w 247650"/>
                <a:gd name="connsiteY19" fmla="*/ 161925 h 247650"/>
                <a:gd name="connsiteX20" fmla="*/ 209550 w 247650"/>
                <a:gd name="connsiteY20" fmla="*/ 133350 h 247650"/>
                <a:gd name="connsiteX21" fmla="*/ 228600 w 247650"/>
                <a:gd name="connsiteY21" fmla="*/ 133350 h 247650"/>
                <a:gd name="connsiteX22" fmla="*/ 171450 w 247650"/>
                <a:gd name="connsiteY22" fmla="*/ 133350 h 247650"/>
                <a:gd name="connsiteX23" fmla="*/ 190500 w 247650"/>
                <a:gd name="connsiteY23" fmla="*/ 133350 h 247650"/>
                <a:gd name="connsiteX24" fmla="*/ 190500 w 247650"/>
                <a:gd name="connsiteY24" fmla="*/ 152400 h 247650"/>
                <a:gd name="connsiteX25" fmla="*/ 171450 w 247650"/>
                <a:gd name="connsiteY25" fmla="*/ 152400 h 247650"/>
                <a:gd name="connsiteX26" fmla="*/ 171450 w 247650"/>
                <a:gd name="connsiteY26" fmla="*/ 19050 h 247650"/>
                <a:gd name="connsiteX27" fmla="*/ 190500 w 247650"/>
                <a:gd name="connsiteY27" fmla="*/ 19050 h 247650"/>
                <a:gd name="connsiteX28" fmla="*/ 190500 w 247650"/>
                <a:gd name="connsiteY28" fmla="*/ 38100 h 247650"/>
                <a:gd name="connsiteX29" fmla="*/ 171450 w 247650"/>
                <a:gd name="connsiteY29" fmla="*/ 38100 h 247650"/>
                <a:gd name="connsiteX30" fmla="*/ 133350 w 247650"/>
                <a:gd name="connsiteY30" fmla="*/ 19050 h 247650"/>
                <a:gd name="connsiteX31" fmla="*/ 152400 w 247650"/>
                <a:gd name="connsiteY31" fmla="*/ 19050 h 247650"/>
                <a:gd name="connsiteX32" fmla="*/ 152400 w 247650"/>
                <a:gd name="connsiteY32" fmla="*/ 47625 h 247650"/>
                <a:gd name="connsiteX33" fmla="*/ 161925 w 247650"/>
                <a:gd name="connsiteY33" fmla="*/ 57150 h 247650"/>
                <a:gd name="connsiteX34" fmla="*/ 200025 w 247650"/>
                <a:gd name="connsiteY34" fmla="*/ 57150 h 247650"/>
                <a:gd name="connsiteX35" fmla="*/ 209550 w 247650"/>
                <a:gd name="connsiteY35" fmla="*/ 47625 h 247650"/>
                <a:gd name="connsiteX36" fmla="*/ 209550 w 247650"/>
                <a:gd name="connsiteY36" fmla="*/ 19050 h 247650"/>
                <a:gd name="connsiteX37" fmla="*/ 228600 w 247650"/>
                <a:gd name="connsiteY37" fmla="*/ 19050 h 247650"/>
                <a:gd name="connsiteX38" fmla="*/ 228600 w 247650"/>
                <a:gd name="connsiteY38" fmla="*/ 114300 h 247650"/>
                <a:gd name="connsiteX39" fmla="*/ 133350 w 247650"/>
                <a:gd name="connsiteY39" fmla="*/ 114300 h 247650"/>
                <a:gd name="connsiteX40" fmla="*/ 57150 w 247650"/>
                <a:gd name="connsiteY40" fmla="*/ 133350 h 247650"/>
                <a:gd name="connsiteX41" fmla="*/ 76200 w 247650"/>
                <a:gd name="connsiteY41" fmla="*/ 133350 h 247650"/>
                <a:gd name="connsiteX42" fmla="*/ 76200 w 247650"/>
                <a:gd name="connsiteY42" fmla="*/ 152400 h 247650"/>
                <a:gd name="connsiteX43" fmla="*/ 57150 w 247650"/>
                <a:gd name="connsiteY43" fmla="*/ 152400 h 247650"/>
                <a:gd name="connsiteX44" fmla="*/ 19050 w 247650"/>
                <a:gd name="connsiteY44" fmla="*/ 133350 h 247650"/>
                <a:gd name="connsiteX45" fmla="*/ 38100 w 247650"/>
                <a:gd name="connsiteY45" fmla="*/ 133350 h 247650"/>
                <a:gd name="connsiteX46" fmla="*/ 38100 w 247650"/>
                <a:gd name="connsiteY46" fmla="*/ 161925 h 247650"/>
                <a:gd name="connsiteX47" fmla="*/ 47625 w 247650"/>
                <a:gd name="connsiteY47" fmla="*/ 171450 h 247650"/>
                <a:gd name="connsiteX48" fmla="*/ 85725 w 247650"/>
                <a:gd name="connsiteY48" fmla="*/ 171450 h 247650"/>
                <a:gd name="connsiteX49" fmla="*/ 95250 w 247650"/>
                <a:gd name="connsiteY49" fmla="*/ 161925 h 247650"/>
                <a:gd name="connsiteX50" fmla="*/ 95250 w 247650"/>
                <a:gd name="connsiteY50" fmla="*/ 133350 h 247650"/>
                <a:gd name="connsiteX51" fmla="*/ 114300 w 247650"/>
                <a:gd name="connsiteY51" fmla="*/ 133350 h 247650"/>
                <a:gd name="connsiteX52" fmla="*/ 114300 w 247650"/>
                <a:gd name="connsiteY52" fmla="*/ 228600 h 247650"/>
                <a:gd name="connsiteX53" fmla="*/ 19050 w 247650"/>
                <a:gd name="connsiteY53" fmla="*/ 2286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7650" h="247650">
                  <a:moveTo>
                    <a:pt x="123825" y="247650"/>
                  </a:moveTo>
                  <a:lnTo>
                    <a:pt x="238125" y="247650"/>
                  </a:lnTo>
                  <a:cubicBezTo>
                    <a:pt x="243386" y="247650"/>
                    <a:pt x="247650" y="243386"/>
                    <a:pt x="247650" y="238125"/>
                  </a:cubicBezTo>
                  <a:lnTo>
                    <a:pt x="247650" y="9525"/>
                  </a:lnTo>
                  <a:cubicBezTo>
                    <a:pt x="247650" y="4264"/>
                    <a:pt x="243386" y="0"/>
                    <a:pt x="238125" y="0"/>
                  </a:cubicBezTo>
                  <a:lnTo>
                    <a:pt x="123825" y="0"/>
                  </a:lnTo>
                  <a:cubicBezTo>
                    <a:pt x="118564" y="0"/>
                    <a:pt x="114300" y="4264"/>
                    <a:pt x="114300" y="9525"/>
                  </a:cubicBezTo>
                  <a:lnTo>
                    <a:pt x="114300" y="114300"/>
                  </a:lnTo>
                  <a:lnTo>
                    <a:pt x="9525" y="114300"/>
                  </a:lnTo>
                  <a:cubicBezTo>
                    <a:pt x="4264" y="114300"/>
                    <a:pt x="0" y="118564"/>
                    <a:pt x="0" y="123825"/>
                  </a:cubicBezTo>
                  <a:lnTo>
                    <a:pt x="0" y="238125"/>
                  </a:lnTo>
                  <a:cubicBezTo>
                    <a:pt x="0" y="243386"/>
                    <a:pt x="4264" y="247650"/>
                    <a:pt x="9525" y="247650"/>
                  </a:cubicBezTo>
                  <a:close/>
                  <a:moveTo>
                    <a:pt x="228600" y="228600"/>
                  </a:moveTo>
                  <a:lnTo>
                    <a:pt x="133350" y="228600"/>
                  </a:lnTo>
                  <a:lnTo>
                    <a:pt x="133350" y="133350"/>
                  </a:lnTo>
                  <a:lnTo>
                    <a:pt x="152400" y="133350"/>
                  </a:lnTo>
                  <a:lnTo>
                    <a:pt x="152400" y="161925"/>
                  </a:lnTo>
                  <a:cubicBezTo>
                    <a:pt x="152400" y="167186"/>
                    <a:pt x="156665" y="171450"/>
                    <a:pt x="161925" y="171450"/>
                  </a:cubicBezTo>
                  <a:lnTo>
                    <a:pt x="200025" y="171450"/>
                  </a:lnTo>
                  <a:cubicBezTo>
                    <a:pt x="205286" y="171450"/>
                    <a:pt x="209550" y="167186"/>
                    <a:pt x="209550" y="161925"/>
                  </a:cubicBezTo>
                  <a:lnTo>
                    <a:pt x="209550" y="133350"/>
                  </a:lnTo>
                  <a:lnTo>
                    <a:pt x="228600" y="133350"/>
                  </a:lnTo>
                  <a:close/>
                  <a:moveTo>
                    <a:pt x="171450" y="133350"/>
                  </a:moveTo>
                  <a:lnTo>
                    <a:pt x="190500" y="133350"/>
                  </a:lnTo>
                  <a:lnTo>
                    <a:pt x="190500" y="152400"/>
                  </a:lnTo>
                  <a:lnTo>
                    <a:pt x="171450" y="152400"/>
                  </a:lnTo>
                  <a:close/>
                  <a:moveTo>
                    <a:pt x="171450" y="19050"/>
                  </a:moveTo>
                  <a:lnTo>
                    <a:pt x="190500" y="19050"/>
                  </a:lnTo>
                  <a:lnTo>
                    <a:pt x="190500" y="38100"/>
                  </a:lnTo>
                  <a:lnTo>
                    <a:pt x="171450" y="38100"/>
                  </a:lnTo>
                  <a:close/>
                  <a:moveTo>
                    <a:pt x="133350" y="19050"/>
                  </a:moveTo>
                  <a:lnTo>
                    <a:pt x="152400" y="19050"/>
                  </a:lnTo>
                  <a:lnTo>
                    <a:pt x="152400" y="47625"/>
                  </a:lnTo>
                  <a:cubicBezTo>
                    <a:pt x="152400" y="52886"/>
                    <a:pt x="156665" y="57150"/>
                    <a:pt x="161925" y="57150"/>
                  </a:cubicBezTo>
                  <a:lnTo>
                    <a:pt x="200025" y="57150"/>
                  </a:lnTo>
                  <a:cubicBezTo>
                    <a:pt x="205286" y="57150"/>
                    <a:pt x="209550" y="52886"/>
                    <a:pt x="209550" y="47625"/>
                  </a:cubicBezTo>
                  <a:lnTo>
                    <a:pt x="209550" y="19050"/>
                  </a:lnTo>
                  <a:lnTo>
                    <a:pt x="228600" y="19050"/>
                  </a:lnTo>
                  <a:lnTo>
                    <a:pt x="228600" y="114300"/>
                  </a:lnTo>
                  <a:lnTo>
                    <a:pt x="133350" y="114300"/>
                  </a:lnTo>
                  <a:close/>
                  <a:moveTo>
                    <a:pt x="57150" y="133350"/>
                  </a:moveTo>
                  <a:lnTo>
                    <a:pt x="76200" y="133350"/>
                  </a:lnTo>
                  <a:lnTo>
                    <a:pt x="76200" y="152400"/>
                  </a:lnTo>
                  <a:lnTo>
                    <a:pt x="57150" y="152400"/>
                  </a:lnTo>
                  <a:close/>
                  <a:moveTo>
                    <a:pt x="19050" y="133350"/>
                  </a:moveTo>
                  <a:lnTo>
                    <a:pt x="38100" y="133350"/>
                  </a:lnTo>
                  <a:lnTo>
                    <a:pt x="38100" y="161925"/>
                  </a:lnTo>
                  <a:cubicBezTo>
                    <a:pt x="38100" y="167186"/>
                    <a:pt x="42364" y="171450"/>
                    <a:pt x="47625" y="171450"/>
                  </a:cubicBezTo>
                  <a:lnTo>
                    <a:pt x="85725" y="171450"/>
                  </a:lnTo>
                  <a:cubicBezTo>
                    <a:pt x="90986" y="171450"/>
                    <a:pt x="95250" y="167186"/>
                    <a:pt x="95250" y="161925"/>
                  </a:cubicBezTo>
                  <a:lnTo>
                    <a:pt x="95250" y="133350"/>
                  </a:lnTo>
                  <a:lnTo>
                    <a:pt x="114300" y="133350"/>
                  </a:lnTo>
                  <a:lnTo>
                    <a:pt x="114300" y="228600"/>
                  </a:lnTo>
                  <a:lnTo>
                    <a:pt x="19050" y="228600"/>
                  </a:lnTo>
                  <a:close/>
                </a:path>
              </a:pathLst>
            </a:custGeom>
            <a:grpFill/>
            <a:ln w="9525" cap="flat">
              <a:noFill/>
              <a:prstDash val="solid"/>
              <a:miter/>
            </a:ln>
          </p:spPr>
          <p:txBody>
            <a:bodyPr rtlCol="0" anchor="ctr"/>
            <a:lstStyle/>
            <a:p>
              <a:endParaRPr lang="en-GB">
                <a:solidFill>
                  <a:schemeClr val="tx2"/>
                </a:solidFill>
              </a:endParaRPr>
            </a:p>
          </p:txBody>
        </p:sp>
        <p:sp>
          <p:nvSpPr>
            <p:cNvPr id="57" name="Freeform: Shape 56">
              <a:extLst>
                <a:ext uri="{FF2B5EF4-FFF2-40B4-BE49-F238E27FC236}">
                  <a16:creationId xmlns:a16="http://schemas.microsoft.com/office/drawing/2014/main" id="{242AC05C-5607-42C6-A0F1-392D697B6D91}"/>
                </a:ext>
              </a:extLst>
            </p:cNvPr>
            <p:cNvSpPr/>
            <p:nvPr/>
          </p:nvSpPr>
          <p:spPr>
            <a:xfrm>
              <a:off x="6038850" y="3200400"/>
              <a:ext cx="114300" cy="57150"/>
            </a:xfrm>
            <a:custGeom>
              <a:avLst/>
              <a:gdLst>
                <a:gd name="connsiteX0" fmla="*/ 0 w 114300"/>
                <a:gd name="connsiteY0" fmla="*/ 9525 h 57150"/>
                <a:gd name="connsiteX1" fmla="*/ 0 w 114300"/>
                <a:gd name="connsiteY1" fmla="*/ 47625 h 57150"/>
                <a:gd name="connsiteX2" fmla="*/ 9525 w 114300"/>
                <a:gd name="connsiteY2" fmla="*/ 57150 h 57150"/>
                <a:gd name="connsiteX3" fmla="*/ 104775 w 114300"/>
                <a:gd name="connsiteY3" fmla="*/ 57150 h 57150"/>
                <a:gd name="connsiteX4" fmla="*/ 114300 w 114300"/>
                <a:gd name="connsiteY4" fmla="*/ 47625 h 57150"/>
                <a:gd name="connsiteX5" fmla="*/ 114300 w 114300"/>
                <a:gd name="connsiteY5" fmla="*/ 9525 h 57150"/>
                <a:gd name="connsiteX6" fmla="*/ 104775 w 114300"/>
                <a:gd name="connsiteY6" fmla="*/ 0 h 57150"/>
                <a:gd name="connsiteX7" fmla="*/ 9525 w 114300"/>
                <a:gd name="connsiteY7" fmla="*/ 0 h 57150"/>
                <a:gd name="connsiteX8" fmla="*/ 0 w 114300"/>
                <a:gd name="connsiteY8" fmla="*/ 9525 h 57150"/>
                <a:gd name="connsiteX9" fmla="*/ 19050 w 114300"/>
                <a:gd name="connsiteY9" fmla="*/ 19050 h 57150"/>
                <a:gd name="connsiteX10" fmla="*/ 95250 w 114300"/>
                <a:gd name="connsiteY10" fmla="*/ 19050 h 57150"/>
                <a:gd name="connsiteX11" fmla="*/ 95250 w 114300"/>
                <a:gd name="connsiteY11" fmla="*/ 38100 h 57150"/>
                <a:gd name="connsiteX12" fmla="*/ 19050 w 114300"/>
                <a:gd name="connsiteY12"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300" h="57150">
                  <a:moveTo>
                    <a:pt x="0" y="9525"/>
                  </a:moveTo>
                  <a:lnTo>
                    <a:pt x="0" y="47625"/>
                  </a:lnTo>
                  <a:cubicBezTo>
                    <a:pt x="0" y="52886"/>
                    <a:pt x="4264" y="57150"/>
                    <a:pt x="9525" y="57150"/>
                  </a:cubicBezTo>
                  <a:lnTo>
                    <a:pt x="104775" y="57150"/>
                  </a:lnTo>
                  <a:cubicBezTo>
                    <a:pt x="110036" y="57150"/>
                    <a:pt x="114300" y="52886"/>
                    <a:pt x="114300" y="47625"/>
                  </a:cubicBezTo>
                  <a:lnTo>
                    <a:pt x="114300" y="9525"/>
                  </a:lnTo>
                  <a:cubicBezTo>
                    <a:pt x="114300" y="4264"/>
                    <a:pt x="110036" y="0"/>
                    <a:pt x="104775" y="0"/>
                  </a:cubicBezTo>
                  <a:lnTo>
                    <a:pt x="9525" y="0"/>
                  </a:lnTo>
                  <a:cubicBezTo>
                    <a:pt x="4264" y="0"/>
                    <a:pt x="0" y="4264"/>
                    <a:pt x="0" y="9525"/>
                  </a:cubicBezTo>
                  <a:close/>
                  <a:moveTo>
                    <a:pt x="19050" y="19050"/>
                  </a:moveTo>
                  <a:lnTo>
                    <a:pt x="95250" y="19050"/>
                  </a:lnTo>
                  <a:lnTo>
                    <a:pt x="95250" y="38100"/>
                  </a:lnTo>
                  <a:lnTo>
                    <a:pt x="19050" y="38100"/>
                  </a:lnTo>
                  <a:close/>
                </a:path>
              </a:pathLst>
            </a:custGeom>
            <a:grpFill/>
            <a:ln w="9525" cap="flat">
              <a:noFill/>
              <a:prstDash val="solid"/>
              <a:miter/>
            </a:ln>
          </p:spPr>
          <p:txBody>
            <a:bodyPr rtlCol="0" anchor="ctr"/>
            <a:lstStyle/>
            <a:p>
              <a:endParaRPr lang="en-GB">
                <a:solidFill>
                  <a:schemeClr val="tx2"/>
                </a:solidFill>
              </a:endParaRPr>
            </a:p>
          </p:txBody>
        </p:sp>
      </p:grpSp>
      <p:grpSp>
        <p:nvGrpSpPr>
          <p:cNvPr id="40" name="Group 39">
            <a:extLst>
              <a:ext uri="{FF2B5EF4-FFF2-40B4-BE49-F238E27FC236}">
                <a16:creationId xmlns:a16="http://schemas.microsoft.com/office/drawing/2014/main" id="{C05FCF62-CD81-AD18-7385-1AF627FDDC91}"/>
              </a:ext>
            </a:extLst>
          </p:cNvPr>
          <p:cNvGrpSpPr/>
          <p:nvPr/>
        </p:nvGrpSpPr>
        <p:grpSpPr>
          <a:xfrm>
            <a:off x="4166320" y="4226291"/>
            <a:ext cx="302174" cy="222835"/>
            <a:chOff x="5810250" y="3067053"/>
            <a:chExt cx="571500" cy="571497"/>
          </a:xfrm>
          <a:solidFill>
            <a:schemeClr val="bg2"/>
          </a:solidFill>
        </p:grpSpPr>
        <p:sp>
          <p:nvSpPr>
            <p:cNvPr id="41" name="Freeform: Shape 40">
              <a:extLst>
                <a:ext uri="{FF2B5EF4-FFF2-40B4-BE49-F238E27FC236}">
                  <a16:creationId xmlns:a16="http://schemas.microsoft.com/office/drawing/2014/main" id="{88B5D5B9-7EA6-ACF1-73F9-D40206E40E91}"/>
                </a:ext>
              </a:extLst>
            </p:cNvPr>
            <p:cNvSpPr/>
            <p:nvPr/>
          </p:nvSpPr>
          <p:spPr>
            <a:xfrm>
              <a:off x="5810250" y="3067053"/>
              <a:ext cx="571500" cy="571496"/>
            </a:xfrm>
            <a:custGeom>
              <a:avLst/>
              <a:gdLst>
                <a:gd name="connsiteX0" fmla="*/ 565080 w 571500"/>
                <a:gd name="connsiteY0" fmla="*/ 95770 h 571496"/>
                <a:gd name="connsiteX1" fmla="*/ 288855 w 571500"/>
                <a:gd name="connsiteY1" fmla="*/ 520 h 571496"/>
                <a:gd name="connsiteX2" fmla="*/ 282645 w 571500"/>
                <a:gd name="connsiteY2" fmla="*/ 520 h 571496"/>
                <a:gd name="connsiteX3" fmla="*/ 6420 w 571500"/>
                <a:gd name="connsiteY3" fmla="*/ 95770 h 571496"/>
                <a:gd name="connsiteX4" fmla="*/ 0 w 571500"/>
                <a:gd name="connsiteY4" fmla="*/ 104771 h 571496"/>
                <a:gd name="connsiteX5" fmla="*/ 0 w 571500"/>
                <a:gd name="connsiteY5" fmla="*/ 561972 h 571496"/>
                <a:gd name="connsiteX6" fmla="*/ 9525 w 571500"/>
                <a:gd name="connsiteY6" fmla="*/ 571497 h 571496"/>
                <a:gd name="connsiteX7" fmla="*/ 57150 w 571500"/>
                <a:gd name="connsiteY7" fmla="*/ 571497 h 571496"/>
                <a:gd name="connsiteX8" fmla="*/ 66675 w 571500"/>
                <a:gd name="connsiteY8" fmla="*/ 561972 h 571496"/>
                <a:gd name="connsiteX9" fmla="*/ 66675 w 571500"/>
                <a:gd name="connsiteY9" fmla="*/ 228596 h 571496"/>
                <a:gd name="connsiteX10" fmla="*/ 504825 w 571500"/>
                <a:gd name="connsiteY10" fmla="*/ 228596 h 571496"/>
                <a:gd name="connsiteX11" fmla="*/ 504825 w 571500"/>
                <a:gd name="connsiteY11" fmla="*/ 561972 h 571496"/>
                <a:gd name="connsiteX12" fmla="*/ 514350 w 571500"/>
                <a:gd name="connsiteY12" fmla="*/ 571497 h 571496"/>
                <a:gd name="connsiteX13" fmla="*/ 561975 w 571500"/>
                <a:gd name="connsiteY13" fmla="*/ 571497 h 571496"/>
                <a:gd name="connsiteX14" fmla="*/ 571500 w 571500"/>
                <a:gd name="connsiteY14" fmla="*/ 561972 h 571496"/>
                <a:gd name="connsiteX15" fmla="*/ 571500 w 571500"/>
                <a:gd name="connsiteY15" fmla="*/ 104771 h 571496"/>
                <a:gd name="connsiteX16" fmla="*/ 565080 w 571500"/>
                <a:gd name="connsiteY16" fmla="*/ 95770 h 571496"/>
                <a:gd name="connsiteX17" fmla="*/ 504825 w 571500"/>
                <a:gd name="connsiteY17" fmla="*/ 209546 h 571496"/>
                <a:gd name="connsiteX18" fmla="*/ 66675 w 571500"/>
                <a:gd name="connsiteY18" fmla="*/ 209546 h 571496"/>
                <a:gd name="connsiteX19" fmla="*/ 66675 w 571500"/>
                <a:gd name="connsiteY19" fmla="*/ 190496 h 571496"/>
                <a:gd name="connsiteX20" fmla="*/ 504825 w 571500"/>
                <a:gd name="connsiteY20" fmla="*/ 190496 h 571496"/>
                <a:gd name="connsiteX21" fmla="*/ 504825 w 571500"/>
                <a:gd name="connsiteY21" fmla="*/ 171446 h 571496"/>
                <a:gd name="connsiteX22" fmla="*/ 66675 w 571500"/>
                <a:gd name="connsiteY22" fmla="*/ 171446 h 571496"/>
                <a:gd name="connsiteX23" fmla="*/ 66675 w 571500"/>
                <a:gd name="connsiteY23" fmla="*/ 152396 h 571496"/>
                <a:gd name="connsiteX24" fmla="*/ 504825 w 571500"/>
                <a:gd name="connsiteY24" fmla="*/ 152396 h 571496"/>
                <a:gd name="connsiteX25" fmla="*/ 552450 w 571500"/>
                <a:gd name="connsiteY25" fmla="*/ 552447 h 571496"/>
                <a:gd name="connsiteX26" fmla="*/ 523875 w 571500"/>
                <a:gd name="connsiteY26" fmla="*/ 552447 h 571496"/>
                <a:gd name="connsiteX27" fmla="*/ 523875 w 571500"/>
                <a:gd name="connsiteY27" fmla="*/ 142871 h 571496"/>
                <a:gd name="connsiteX28" fmla="*/ 514350 w 571500"/>
                <a:gd name="connsiteY28" fmla="*/ 133346 h 571496"/>
                <a:gd name="connsiteX29" fmla="*/ 57150 w 571500"/>
                <a:gd name="connsiteY29" fmla="*/ 133346 h 571496"/>
                <a:gd name="connsiteX30" fmla="*/ 47625 w 571500"/>
                <a:gd name="connsiteY30" fmla="*/ 142871 h 571496"/>
                <a:gd name="connsiteX31" fmla="*/ 47625 w 571500"/>
                <a:gd name="connsiteY31" fmla="*/ 552447 h 571496"/>
                <a:gd name="connsiteX32" fmla="*/ 19050 w 571500"/>
                <a:gd name="connsiteY32" fmla="*/ 552447 h 571496"/>
                <a:gd name="connsiteX33" fmla="*/ 19050 w 571500"/>
                <a:gd name="connsiteY33" fmla="*/ 111563 h 571496"/>
                <a:gd name="connsiteX34" fmla="*/ 285750 w 571500"/>
                <a:gd name="connsiteY34" fmla="*/ 19599 h 571496"/>
                <a:gd name="connsiteX35" fmla="*/ 552450 w 571500"/>
                <a:gd name="connsiteY35" fmla="*/ 111563 h 57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500" h="571496">
                  <a:moveTo>
                    <a:pt x="565080" y="95770"/>
                  </a:moveTo>
                  <a:lnTo>
                    <a:pt x="288855" y="520"/>
                  </a:lnTo>
                  <a:cubicBezTo>
                    <a:pt x="286843" y="-173"/>
                    <a:pt x="284657" y="-173"/>
                    <a:pt x="282645" y="520"/>
                  </a:cubicBezTo>
                  <a:lnTo>
                    <a:pt x="6420" y="95770"/>
                  </a:lnTo>
                  <a:cubicBezTo>
                    <a:pt x="2579" y="97095"/>
                    <a:pt x="2" y="100709"/>
                    <a:pt x="0" y="104771"/>
                  </a:cubicBezTo>
                  <a:lnTo>
                    <a:pt x="0" y="561972"/>
                  </a:lnTo>
                  <a:cubicBezTo>
                    <a:pt x="0" y="567232"/>
                    <a:pt x="4264" y="571497"/>
                    <a:pt x="9525" y="571497"/>
                  </a:cubicBezTo>
                  <a:lnTo>
                    <a:pt x="57150" y="571497"/>
                  </a:lnTo>
                  <a:cubicBezTo>
                    <a:pt x="62411" y="571497"/>
                    <a:pt x="66675" y="567232"/>
                    <a:pt x="66675" y="561972"/>
                  </a:cubicBezTo>
                  <a:lnTo>
                    <a:pt x="66675" y="228596"/>
                  </a:lnTo>
                  <a:lnTo>
                    <a:pt x="504825" y="228596"/>
                  </a:lnTo>
                  <a:lnTo>
                    <a:pt x="504825" y="561972"/>
                  </a:lnTo>
                  <a:cubicBezTo>
                    <a:pt x="504825" y="567232"/>
                    <a:pt x="509090" y="571497"/>
                    <a:pt x="514350" y="571497"/>
                  </a:cubicBezTo>
                  <a:lnTo>
                    <a:pt x="561975" y="571497"/>
                  </a:lnTo>
                  <a:cubicBezTo>
                    <a:pt x="567236" y="571497"/>
                    <a:pt x="571500" y="567232"/>
                    <a:pt x="571500" y="561972"/>
                  </a:cubicBezTo>
                  <a:lnTo>
                    <a:pt x="571500" y="104771"/>
                  </a:lnTo>
                  <a:cubicBezTo>
                    <a:pt x="571499" y="100709"/>
                    <a:pt x="568921" y="97095"/>
                    <a:pt x="565080" y="95770"/>
                  </a:cubicBezTo>
                  <a:close/>
                  <a:moveTo>
                    <a:pt x="504825" y="209546"/>
                  </a:moveTo>
                  <a:lnTo>
                    <a:pt x="66675" y="209546"/>
                  </a:lnTo>
                  <a:lnTo>
                    <a:pt x="66675" y="190496"/>
                  </a:lnTo>
                  <a:lnTo>
                    <a:pt x="504825" y="190496"/>
                  </a:lnTo>
                  <a:close/>
                  <a:moveTo>
                    <a:pt x="504825" y="171446"/>
                  </a:moveTo>
                  <a:lnTo>
                    <a:pt x="66675" y="171446"/>
                  </a:lnTo>
                  <a:lnTo>
                    <a:pt x="66675" y="152396"/>
                  </a:lnTo>
                  <a:lnTo>
                    <a:pt x="504825" y="152396"/>
                  </a:lnTo>
                  <a:close/>
                  <a:moveTo>
                    <a:pt x="552450" y="552447"/>
                  </a:moveTo>
                  <a:lnTo>
                    <a:pt x="523875" y="552447"/>
                  </a:lnTo>
                  <a:lnTo>
                    <a:pt x="523875" y="142871"/>
                  </a:lnTo>
                  <a:cubicBezTo>
                    <a:pt x="523875" y="137611"/>
                    <a:pt x="519611" y="133346"/>
                    <a:pt x="514350" y="133346"/>
                  </a:cubicBezTo>
                  <a:lnTo>
                    <a:pt x="57150" y="133346"/>
                  </a:lnTo>
                  <a:cubicBezTo>
                    <a:pt x="51889" y="133346"/>
                    <a:pt x="47625" y="137611"/>
                    <a:pt x="47625" y="142871"/>
                  </a:cubicBezTo>
                  <a:lnTo>
                    <a:pt x="47625" y="552447"/>
                  </a:lnTo>
                  <a:lnTo>
                    <a:pt x="19050" y="552447"/>
                  </a:lnTo>
                  <a:lnTo>
                    <a:pt x="19050" y="111563"/>
                  </a:lnTo>
                  <a:lnTo>
                    <a:pt x="285750" y="19599"/>
                  </a:lnTo>
                  <a:lnTo>
                    <a:pt x="552450" y="111563"/>
                  </a:lnTo>
                  <a:close/>
                </a:path>
              </a:pathLst>
            </a:custGeom>
            <a:grpFill/>
            <a:ln w="9525" cap="flat">
              <a:noFill/>
              <a:prstDash val="solid"/>
              <a:miter/>
            </a:ln>
          </p:spPr>
          <p:txBody>
            <a:bodyPr rtlCol="0" anchor="ctr"/>
            <a:lstStyle/>
            <a:p>
              <a:endParaRPr lang="en-GB">
                <a:solidFill>
                  <a:schemeClr val="tx2"/>
                </a:solidFill>
              </a:endParaRPr>
            </a:p>
          </p:txBody>
        </p:sp>
        <p:sp>
          <p:nvSpPr>
            <p:cNvPr id="42" name="Freeform: Shape 41">
              <a:extLst>
                <a:ext uri="{FF2B5EF4-FFF2-40B4-BE49-F238E27FC236}">
                  <a16:creationId xmlns:a16="http://schemas.microsoft.com/office/drawing/2014/main" id="{0B2BF222-A4B8-8E27-190B-D9C2852343F2}"/>
                </a:ext>
              </a:extLst>
            </p:cNvPr>
            <p:cNvSpPr/>
            <p:nvPr/>
          </p:nvSpPr>
          <p:spPr>
            <a:xfrm>
              <a:off x="5895975" y="3333750"/>
              <a:ext cx="361950" cy="304800"/>
            </a:xfrm>
            <a:custGeom>
              <a:avLst/>
              <a:gdLst>
                <a:gd name="connsiteX0" fmla="*/ 352425 w 361950"/>
                <a:gd name="connsiteY0" fmla="*/ 95250 h 304800"/>
                <a:gd name="connsiteX1" fmla="*/ 247650 w 361950"/>
                <a:gd name="connsiteY1" fmla="*/ 95250 h 304800"/>
                <a:gd name="connsiteX2" fmla="*/ 247650 w 361950"/>
                <a:gd name="connsiteY2" fmla="*/ 9525 h 304800"/>
                <a:gd name="connsiteX3" fmla="*/ 238125 w 361950"/>
                <a:gd name="connsiteY3" fmla="*/ 0 h 304800"/>
                <a:gd name="connsiteX4" fmla="*/ 9525 w 361950"/>
                <a:gd name="connsiteY4" fmla="*/ 0 h 304800"/>
                <a:gd name="connsiteX5" fmla="*/ 0 w 361950"/>
                <a:gd name="connsiteY5" fmla="*/ 9525 h 304800"/>
                <a:gd name="connsiteX6" fmla="*/ 0 w 361950"/>
                <a:gd name="connsiteY6" fmla="*/ 295275 h 304800"/>
                <a:gd name="connsiteX7" fmla="*/ 9525 w 361950"/>
                <a:gd name="connsiteY7" fmla="*/ 304800 h 304800"/>
                <a:gd name="connsiteX8" fmla="*/ 352425 w 361950"/>
                <a:gd name="connsiteY8" fmla="*/ 304800 h 304800"/>
                <a:gd name="connsiteX9" fmla="*/ 361950 w 361950"/>
                <a:gd name="connsiteY9" fmla="*/ 295275 h 304800"/>
                <a:gd name="connsiteX10" fmla="*/ 361950 w 361950"/>
                <a:gd name="connsiteY10" fmla="*/ 104775 h 304800"/>
                <a:gd name="connsiteX11" fmla="*/ 352425 w 361950"/>
                <a:gd name="connsiteY11" fmla="*/ 95250 h 304800"/>
                <a:gd name="connsiteX12" fmla="*/ 57150 w 361950"/>
                <a:gd name="connsiteY12" fmla="*/ 19050 h 304800"/>
                <a:gd name="connsiteX13" fmla="*/ 76200 w 361950"/>
                <a:gd name="connsiteY13" fmla="*/ 19050 h 304800"/>
                <a:gd name="connsiteX14" fmla="*/ 76200 w 361950"/>
                <a:gd name="connsiteY14" fmla="*/ 38100 h 304800"/>
                <a:gd name="connsiteX15" fmla="*/ 57150 w 361950"/>
                <a:gd name="connsiteY15" fmla="*/ 38100 h 304800"/>
                <a:gd name="connsiteX16" fmla="*/ 114300 w 361950"/>
                <a:gd name="connsiteY16" fmla="*/ 285750 h 304800"/>
                <a:gd name="connsiteX17" fmla="*/ 19050 w 361950"/>
                <a:gd name="connsiteY17" fmla="*/ 285750 h 304800"/>
                <a:gd name="connsiteX18" fmla="*/ 19050 w 361950"/>
                <a:gd name="connsiteY18" fmla="*/ 209550 h 304800"/>
                <a:gd name="connsiteX19" fmla="*/ 38100 w 361950"/>
                <a:gd name="connsiteY19" fmla="*/ 209550 h 304800"/>
                <a:gd name="connsiteX20" fmla="*/ 38100 w 361950"/>
                <a:gd name="connsiteY20" fmla="*/ 238125 h 304800"/>
                <a:gd name="connsiteX21" fmla="*/ 47625 w 361950"/>
                <a:gd name="connsiteY21" fmla="*/ 247650 h 304800"/>
                <a:gd name="connsiteX22" fmla="*/ 85725 w 361950"/>
                <a:gd name="connsiteY22" fmla="*/ 247650 h 304800"/>
                <a:gd name="connsiteX23" fmla="*/ 95250 w 361950"/>
                <a:gd name="connsiteY23" fmla="*/ 238125 h 304800"/>
                <a:gd name="connsiteX24" fmla="*/ 95250 w 361950"/>
                <a:gd name="connsiteY24" fmla="*/ 209550 h 304800"/>
                <a:gd name="connsiteX25" fmla="*/ 114300 w 361950"/>
                <a:gd name="connsiteY25" fmla="*/ 209550 h 304800"/>
                <a:gd name="connsiteX26" fmla="*/ 57150 w 361950"/>
                <a:gd name="connsiteY26" fmla="*/ 228600 h 304800"/>
                <a:gd name="connsiteX27" fmla="*/ 57150 w 361950"/>
                <a:gd name="connsiteY27" fmla="*/ 209550 h 304800"/>
                <a:gd name="connsiteX28" fmla="*/ 76200 w 361950"/>
                <a:gd name="connsiteY28" fmla="*/ 209550 h 304800"/>
                <a:gd name="connsiteX29" fmla="*/ 76200 w 361950"/>
                <a:gd name="connsiteY29" fmla="*/ 228600 h 304800"/>
                <a:gd name="connsiteX30" fmla="*/ 114300 w 361950"/>
                <a:gd name="connsiteY30" fmla="*/ 190500 h 304800"/>
                <a:gd name="connsiteX31" fmla="*/ 19050 w 361950"/>
                <a:gd name="connsiteY31" fmla="*/ 190500 h 304800"/>
                <a:gd name="connsiteX32" fmla="*/ 19050 w 361950"/>
                <a:gd name="connsiteY32" fmla="*/ 114300 h 304800"/>
                <a:gd name="connsiteX33" fmla="*/ 38100 w 361950"/>
                <a:gd name="connsiteY33" fmla="*/ 114300 h 304800"/>
                <a:gd name="connsiteX34" fmla="*/ 38100 w 361950"/>
                <a:gd name="connsiteY34" fmla="*/ 142875 h 304800"/>
                <a:gd name="connsiteX35" fmla="*/ 47625 w 361950"/>
                <a:gd name="connsiteY35" fmla="*/ 152400 h 304800"/>
                <a:gd name="connsiteX36" fmla="*/ 85725 w 361950"/>
                <a:gd name="connsiteY36" fmla="*/ 152400 h 304800"/>
                <a:gd name="connsiteX37" fmla="*/ 95250 w 361950"/>
                <a:gd name="connsiteY37" fmla="*/ 142875 h 304800"/>
                <a:gd name="connsiteX38" fmla="*/ 95250 w 361950"/>
                <a:gd name="connsiteY38" fmla="*/ 114300 h 304800"/>
                <a:gd name="connsiteX39" fmla="*/ 114300 w 361950"/>
                <a:gd name="connsiteY39" fmla="*/ 114300 h 304800"/>
                <a:gd name="connsiteX40" fmla="*/ 57150 w 361950"/>
                <a:gd name="connsiteY40" fmla="*/ 133350 h 304800"/>
                <a:gd name="connsiteX41" fmla="*/ 57150 w 361950"/>
                <a:gd name="connsiteY41" fmla="*/ 114300 h 304800"/>
                <a:gd name="connsiteX42" fmla="*/ 76200 w 361950"/>
                <a:gd name="connsiteY42" fmla="*/ 114300 h 304800"/>
                <a:gd name="connsiteX43" fmla="*/ 76200 w 361950"/>
                <a:gd name="connsiteY43" fmla="*/ 133350 h 304800"/>
                <a:gd name="connsiteX44" fmla="*/ 114300 w 361950"/>
                <a:gd name="connsiteY44" fmla="*/ 95250 h 304800"/>
                <a:gd name="connsiteX45" fmla="*/ 19050 w 361950"/>
                <a:gd name="connsiteY45" fmla="*/ 95250 h 304800"/>
                <a:gd name="connsiteX46" fmla="*/ 19050 w 361950"/>
                <a:gd name="connsiteY46" fmla="*/ 19050 h 304800"/>
                <a:gd name="connsiteX47" fmla="*/ 38100 w 361950"/>
                <a:gd name="connsiteY47" fmla="*/ 19050 h 304800"/>
                <a:gd name="connsiteX48" fmla="*/ 38100 w 361950"/>
                <a:gd name="connsiteY48" fmla="*/ 47625 h 304800"/>
                <a:gd name="connsiteX49" fmla="*/ 47625 w 361950"/>
                <a:gd name="connsiteY49" fmla="*/ 57150 h 304800"/>
                <a:gd name="connsiteX50" fmla="*/ 85725 w 361950"/>
                <a:gd name="connsiteY50" fmla="*/ 57150 h 304800"/>
                <a:gd name="connsiteX51" fmla="*/ 95250 w 361950"/>
                <a:gd name="connsiteY51" fmla="*/ 47625 h 304800"/>
                <a:gd name="connsiteX52" fmla="*/ 95250 w 361950"/>
                <a:gd name="connsiteY52" fmla="*/ 19050 h 304800"/>
                <a:gd name="connsiteX53" fmla="*/ 114300 w 361950"/>
                <a:gd name="connsiteY53" fmla="*/ 19050 h 304800"/>
                <a:gd name="connsiteX54" fmla="*/ 171450 w 361950"/>
                <a:gd name="connsiteY54" fmla="*/ 19050 h 304800"/>
                <a:gd name="connsiteX55" fmla="*/ 190500 w 361950"/>
                <a:gd name="connsiteY55" fmla="*/ 19050 h 304800"/>
                <a:gd name="connsiteX56" fmla="*/ 190500 w 361950"/>
                <a:gd name="connsiteY56" fmla="*/ 38100 h 304800"/>
                <a:gd name="connsiteX57" fmla="*/ 171450 w 361950"/>
                <a:gd name="connsiteY57" fmla="*/ 38100 h 304800"/>
                <a:gd name="connsiteX58" fmla="*/ 228600 w 361950"/>
                <a:gd name="connsiteY58" fmla="*/ 285750 h 304800"/>
                <a:gd name="connsiteX59" fmla="*/ 133350 w 361950"/>
                <a:gd name="connsiteY59" fmla="*/ 285750 h 304800"/>
                <a:gd name="connsiteX60" fmla="*/ 133350 w 361950"/>
                <a:gd name="connsiteY60" fmla="*/ 209550 h 304800"/>
                <a:gd name="connsiteX61" fmla="*/ 152400 w 361950"/>
                <a:gd name="connsiteY61" fmla="*/ 209550 h 304800"/>
                <a:gd name="connsiteX62" fmla="*/ 152400 w 361950"/>
                <a:gd name="connsiteY62" fmla="*/ 238125 h 304800"/>
                <a:gd name="connsiteX63" fmla="*/ 161925 w 361950"/>
                <a:gd name="connsiteY63" fmla="*/ 247650 h 304800"/>
                <a:gd name="connsiteX64" fmla="*/ 200025 w 361950"/>
                <a:gd name="connsiteY64" fmla="*/ 247650 h 304800"/>
                <a:gd name="connsiteX65" fmla="*/ 209550 w 361950"/>
                <a:gd name="connsiteY65" fmla="*/ 238125 h 304800"/>
                <a:gd name="connsiteX66" fmla="*/ 209550 w 361950"/>
                <a:gd name="connsiteY66" fmla="*/ 209550 h 304800"/>
                <a:gd name="connsiteX67" fmla="*/ 228600 w 361950"/>
                <a:gd name="connsiteY67" fmla="*/ 209550 h 304800"/>
                <a:gd name="connsiteX68" fmla="*/ 171450 w 361950"/>
                <a:gd name="connsiteY68" fmla="*/ 228600 h 304800"/>
                <a:gd name="connsiteX69" fmla="*/ 171450 w 361950"/>
                <a:gd name="connsiteY69" fmla="*/ 209550 h 304800"/>
                <a:gd name="connsiteX70" fmla="*/ 190500 w 361950"/>
                <a:gd name="connsiteY70" fmla="*/ 209550 h 304800"/>
                <a:gd name="connsiteX71" fmla="*/ 190500 w 361950"/>
                <a:gd name="connsiteY71" fmla="*/ 228600 h 304800"/>
                <a:gd name="connsiteX72" fmla="*/ 228600 w 361950"/>
                <a:gd name="connsiteY72" fmla="*/ 190500 h 304800"/>
                <a:gd name="connsiteX73" fmla="*/ 133350 w 361950"/>
                <a:gd name="connsiteY73" fmla="*/ 190500 h 304800"/>
                <a:gd name="connsiteX74" fmla="*/ 133350 w 361950"/>
                <a:gd name="connsiteY74" fmla="*/ 114300 h 304800"/>
                <a:gd name="connsiteX75" fmla="*/ 152400 w 361950"/>
                <a:gd name="connsiteY75" fmla="*/ 114300 h 304800"/>
                <a:gd name="connsiteX76" fmla="*/ 152400 w 361950"/>
                <a:gd name="connsiteY76" fmla="*/ 142875 h 304800"/>
                <a:gd name="connsiteX77" fmla="*/ 161925 w 361950"/>
                <a:gd name="connsiteY77" fmla="*/ 152400 h 304800"/>
                <a:gd name="connsiteX78" fmla="*/ 200025 w 361950"/>
                <a:gd name="connsiteY78" fmla="*/ 152400 h 304800"/>
                <a:gd name="connsiteX79" fmla="*/ 209550 w 361950"/>
                <a:gd name="connsiteY79" fmla="*/ 142875 h 304800"/>
                <a:gd name="connsiteX80" fmla="*/ 209550 w 361950"/>
                <a:gd name="connsiteY80" fmla="*/ 114300 h 304800"/>
                <a:gd name="connsiteX81" fmla="*/ 228600 w 361950"/>
                <a:gd name="connsiteY81" fmla="*/ 114300 h 304800"/>
                <a:gd name="connsiteX82" fmla="*/ 171450 w 361950"/>
                <a:gd name="connsiteY82" fmla="*/ 133350 h 304800"/>
                <a:gd name="connsiteX83" fmla="*/ 171450 w 361950"/>
                <a:gd name="connsiteY83" fmla="*/ 114300 h 304800"/>
                <a:gd name="connsiteX84" fmla="*/ 190500 w 361950"/>
                <a:gd name="connsiteY84" fmla="*/ 114300 h 304800"/>
                <a:gd name="connsiteX85" fmla="*/ 190500 w 361950"/>
                <a:gd name="connsiteY85" fmla="*/ 133350 h 304800"/>
                <a:gd name="connsiteX86" fmla="*/ 228600 w 361950"/>
                <a:gd name="connsiteY86" fmla="*/ 95250 h 304800"/>
                <a:gd name="connsiteX87" fmla="*/ 133350 w 361950"/>
                <a:gd name="connsiteY87" fmla="*/ 95250 h 304800"/>
                <a:gd name="connsiteX88" fmla="*/ 133350 w 361950"/>
                <a:gd name="connsiteY88" fmla="*/ 19050 h 304800"/>
                <a:gd name="connsiteX89" fmla="*/ 152400 w 361950"/>
                <a:gd name="connsiteY89" fmla="*/ 19050 h 304800"/>
                <a:gd name="connsiteX90" fmla="*/ 152400 w 361950"/>
                <a:gd name="connsiteY90" fmla="*/ 47625 h 304800"/>
                <a:gd name="connsiteX91" fmla="*/ 161925 w 361950"/>
                <a:gd name="connsiteY91" fmla="*/ 57150 h 304800"/>
                <a:gd name="connsiteX92" fmla="*/ 200025 w 361950"/>
                <a:gd name="connsiteY92" fmla="*/ 57150 h 304800"/>
                <a:gd name="connsiteX93" fmla="*/ 209550 w 361950"/>
                <a:gd name="connsiteY93" fmla="*/ 47625 h 304800"/>
                <a:gd name="connsiteX94" fmla="*/ 209550 w 361950"/>
                <a:gd name="connsiteY94" fmla="*/ 19050 h 304800"/>
                <a:gd name="connsiteX95" fmla="*/ 228600 w 361950"/>
                <a:gd name="connsiteY95" fmla="*/ 19050 h 304800"/>
                <a:gd name="connsiteX96" fmla="*/ 285750 w 361950"/>
                <a:gd name="connsiteY96" fmla="*/ 114300 h 304800"/>
                <a:gd name="connsiteX97" fmla="*/ 304800 w 361950"/>
                <a:gd name="connsiteY97" fmla="*/ 114300 h 304800"/>
                <a:gd name="connsiteX98" fmla="*/ 304800 w 361950"/>
                <a:gd name="connsiteY98" fmla="*/ 133350 h 304800"/>
                <a:gd name="connsiteX99" fmla="*/ 285750 w 361950"/>
                <a:gd name="connsiteY99" fmla="*/ 133350 h 304800"/>
                <a:gd name="connsiteX100" fmla="*/ 342900 w 361950"/>
                <a:gd name="connsiteY100" fmla="*/ 285750 h 304800"/>
                <a:gd name="connsiteX101" fmla="*/ 247650 w 361950"/>
                <a:gd name="connsiteY101" fmla="*/ 285750 h 304800"/>
                <a:gd name="connsiteX102" fmla="*/ 247650 w 361950"/>
                <a:gd name="connsiteY102" fmla="*/ 209550 h 304800"/>
                <a:gd name="connsiteX103" fmla="*/ 266700 w 361950"/>
                <a:gd name="connsiteY103" fmla="*/ 209550 h 304800"/>
                <a:gd name="connsiteX104" fmla="*/ 266700 w 361950"/>
                <a:gd name="connsiteY104" fmla="*/ 238125 h 304800"/>
                <a:gd name="connsiteX105" fmla="*/ 276225 w 361950"/>
                <a:gd name="connsiteY105" fmla="*/ 247650 h 304800"/>
                <a:gd name="connsiteX106" fmla="*/ 314325 w 361950"/>
                <a:gd name="connsiteY106" fmla="*/ 247650 h 304800"/>
                <a:gd name="connsiteX107" fmla="*/ 323850 w 361950"/>
                <a:gd name="connsiteY107" fmla="*/ 238125 h 304800"/>
                <a:gd name="connsiteX108" fmla="*/ 323850 w 361950"/>
                <a:gd name="connsiteY108" fmla="*/ 209550 h 304800"/>
                <a:gd name="connsiteX109" fmla="*/ 342900 w 361950"/>
                <a:gd name="connsiteY109" fmla="*/ 209550 h 304800"/>
                <a:gd name="connsiteX110" fmla="*/ 285750 w 361950"/>
                <a:gd name="connsiteY110" fmla="*/ 228600 h 304800"/>
                <a:gd name="connsiteX111" fmla="*/ 285750 w 361950"/>
                <a:gd name="connsiteY111" fmla="*/ 209550 h 304800"/>
                <a:gd name="connsiteX112" fmla="*/ 304800 w 361950"/>
                <a:gd name="connsiteY112" fmla="*/ 209550 h 304800"/>
                <a:gd name="connsiteX113" fmla="*/ 304800 w 361950"/>
                <a:gd name="connsiteY113" fmla="*/ 228600 h 304800"/>
                <a:gd name="connsiteX114" fmla="*/ 342900 w 361950"/>
                <a:gd name="connsiteY114" fmla="*/ 190500 h 304800"/>
                <a:gd name="connsiteX115" fmla="*/ 247650 w 361950"/>
                <a:gd name="connsiteY115" fmla="*/ 190500 h 304800"/>
                <a:gd name="connsiteX116" fmla="*/ 247650 w 361950"/>
                <a:gd name="connsiteY116" fmla="*/ 114300 h 304800"/>
                <a:gd name="connsiteX117" fmla="*/ 266700 w 361950"/>
                <a:gd name="connsiteY117" fmla="*/ 114300 h 304800"/>
                <a:gd name="connsiteX118" fmla="*/ 266700 w 361950"/>
                <a:gd name="connsiteY118" fmla="*/ 142875 h 304800"/>
                <a:gd name="connsiteX119" fmla="*/ 276225 w 361950"/>
                <a:gd name="connsiteY119" fmla="*/ 152400 h 304800"/>
                <a:gd name="connsiteX120" fmla="*/ 314325 w 361950"/>
                <a:gd name="connsiteY120" fmla="*/ 152400 h 304800"/>
                <a:gd name="connsiteX121" fmla="*/ 323850 w 361950"/>
                <a:gd name="connsiteY121" fmla="*/ 142875 h 304800"/>
                <a:gd name="connsiteX122" fmla="*/ 323850 w 361950"/>
                <a:gd name="connsiteY122" fmla="*/ 114300 h 304800"/>
                <a:gd name="connsiteX123" fmla="*/ 342900 w 361950"/>
                <a:gd name="connsiteY123" fmla="*/ 1143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61950" h="304800">
                  <a:moveTo>
                    <a:pt x="352425" y="95250"/>
                  </a:moveTo>
                  <a:lnTo>
                    <a:pt x="247650" y="95250"/>
                  </a:lnTo>
                  <a:lnTo>
                    <a:pt x="247650" y="9525"/>
                  </a:lnTo>
                  <a:cubicBezTo>
                    <a:pt x="247650" y="4264"/>
                    <a:pt x="243386" y="0"/>
                    <a:pt x="238125" y="0"/>
                  </a:cubicBezTo>
                  <a:lnTo>
                    <a:pt x="9525" y="0"/>
                  </a:lnTo>
                  <a:cubicBezTo>
                    <a:pt x="4264" y="0"/>
                    <a:pt x="0" y="4264"/>
                    <a:pt x="0" y="9525"/>
                  </a:cubicBezTo>
                  <a:lnTo>
                    <a:pt x="0" y="295275"/>
                  </a:lnTo>
                  <a:cubicBezTo>
                    <a:pt x="0" y="300536"/>
                    <a:pt x="4264" y="304800"/>
                    <a:pt x="9525" y="304800"/>
                  </a:cubicBezTo>
                  <a:lnTo>
                    <a:pt x="352425" y="304800"/>
                  </a:lnTo>
                  <a:cubicBezTo>
                    <a:pt x="357686" y="304800"/>
                    <a:pt x="361950" y="300536"/>
                    <a:pt x="361950" y="295275"/>
                  </a:cubicBezTo>
                  <a:lnTo>
                    <a:pt x="361950" y="104775"/>
                  </a:lnTo>
                  <a:cubicBezTo>
                    <a:pt x="361950" y="99514"/>
                    <a:pt x="357686" y="95250"/>
                    <a:pt x="352425" y="95250"/>
                  </a:cubicBezTo>
                  <a:close/>
                  <a:moveTo>
                    <a:pt x="57150" y="19050"/>
                  </a:moveTo>
                  <a:lnTo>
                    <a:pt x="76200" y="19050"/>
                  </a:lnTo>
                  <a:lnTo>
                    <a:pt x="76200" y="38100"/>
                  </a:lnTo>
                  <a:lnTo>
                    <a:pt x="57150" y="38100"/>
                  </a:lnTo>
                  <a:close/>
                  <a:moveTo>
                    <a:pt x="114300" y="285750"/>
                  </a:moveTo>
                  <a:lnTo>
                    <a:pt x="19050" y="285750"/>
                  </a:lnTo>
                  <a:lnTo>
                    <a:pt x="19050" y="209550"/>
                  </a:lnTo>
                  <a:lnTo>
                    <a:pt x="38100" y="209550"/>
                  </a:lnTo>
                  <a:lnTo>
                    <a:pt x="38100" y="238125"/>
                  </a:lnTo>
                  <a:cubicBezTo>
                    <a:pt x="38100" y="243386"/>
                    <a:pt x="42364" y="247650"/>
                    <a:pt x="47625" y="247650"/>
                  </a:cubicBezTo>
                  <a:lnTo>
                    <a:pt x="85725" y="247650"/>
                  </a:lnTo>
                  <a:cubicBezTo>
                    <a:pt x="90986" y="247650"/>
                    <a:pt x="95250" y="243386"/>
                    <a:pt x="95250" y="238125"/>
                  </a:cubicBezTo>
                  <a:lnTo>
                    <a:pt x="95250" y="209550"/>
                  </a:lnTo>
                  <a:lnTo>
                    <a:pt x="114300" y="209550"/>
                  </a:lnTo>
                  <a:close/>
                  <a:moveTo>
                    <a:pt x="57150" y="228600"/>
                  </a:moveTo>
                  <a:lnTo>
                    <a:pt x="57150" y="209550"/>
                  </a:lnTo>
                  <a:lnTo>
                    <a:pt x="76200" y="209550"/>
                  </a:lnTo>
                  <a:lnTo>
                    <a:pt x="76200" y="228600"/>
                  </a:lnTo>
                  <a:close/>
                  <a:moveTo>
                    <a:pt x="114300" y="190500"/>
                  </a:moveTo>
                  <a:lnTo>
                    <a:pt x="19050" y="190500"/>
                  </a:lnTo>
                  <a:lnTo>
                    <a:pt x="19050" y="114300"/>
                  </a:lnTo>
                  <a:lnTo>
                    <a:pt x="38100" y="114300"/>
                  </a:lnTo>
                  <a:lnTo>
                    <a:pt x="38100" y="142875"/>
                  </a:lnTo>
                  <a:cubicBezTo>
                    <a:pt x="38100" y="148136"/>
                    <a:pt x="42364" y="152400"/>
                    <a:pt x="47625" y="152400"/>
                  </a:cubicBezTo>
                  <a:lnTo>
                    <a:pt x="85725" y="152400"/>
                  </a:lnTo>
                  <a:cubicBezTo>
                    <a:pt x="90986" y="152400"/>
                    <a:pt x="95250" y="148136"/>
                    <a:pt x="95250" y="142875"/>
                  </a:cubicBezTo>
                  <a:lnTo>
                    <a:pt x="95250" y="114300"/>
                  </a:lnTo>
                  <a:lnTo>
                    <a:pt x="114300" y="114300"/>
                  </a:lnTo>
                  <a:close/>
                  <a:moveTo>
                    <a:pt x="57150" y="133350"/>
                  </a:moveTo>
                  <a:lnTo>
                    <a:pt x="57150" y="114300"/>
                  </a:lnTo>
                  <a:lnTo>
                    <a:pt x="76200" y="114300"/>
                  </a:lnTo>
                  <a:lnTo>
                    <a:pt x="76200" y="133350"/>
                  </a:lnTo>
                  <a:close/>
                  <a:moveTo>
                    <a:pt x="114300" y="95250"/>
                  </a:moveTo>
                  <a:lnTo>
                    <a:pt x="19050" y="95250"/>
                  </a:lnTo>
                  <a:lnTo>
                    <a:pt x="19050" y="19050"/>
                  </a:lnTo>
                  <a:lnTo>
                    <a:pt x="38100" y="19050"/>
                  </a:lnTo>
                  <a:lnTo>
                    <a:pt x="38100" y="47625"/>
                  </a:lnTo>
                  <a:cubicBezTo>
                    <a:pt x="38100" y="52886"/>
                    <a:pt x="42364" y="57150"/>
                    <a:pt x="47625" y="57150"/>
                  </a:cubicBezTo>
                  <a:lnTo>
                    <a:pt x="85725" y="57150"/>
                  </a:lnTo>
                  <a:cubicBezTo>
                    <a:pt x="90986" y="57150"/>
                    <a:pt x="95250" y="52886"/>
                    <a:pt x="95250" y="47625"/>
                  </a:cubicBezTo>
                  <a:lnTo>
                    <a:pt x="95250" y="19050"/>
                  </a:lnTo>
                  <a:lnTo>
                    <a:pt x="114300" y="19050"/>
                  </a:lnTo>
                  <a:close/>
                  <a:moveTo>
                    <a:pt x="171450" y="19050"/>
                  </a:moveTo>
                  <a:lnTo>
                    <a:pt x="190500" y="19050"/>
                  </a:lnTo>
                  <a:lnTo>
                    <a:pt x="190500" y="38100"/>
                  </a:lnTo>
                  <a:lnTo>
                    <a:pt x="171450" y="38100"/>
                  </a:lnTo>
                  <a:close/>
                  <a:moveTo>
                    <a:pt x="228600" y="285750"/>
                  </a:moveTo>
                  <a:lnTo>
                    <a:pt x="133350" y="285750"/>
                  </a:lnTo>
                  <a:lnTo>
                    <a:pt x="133350" y="209550"/>
                  </a:lnTo>
                  <a:lnTo>
                    <a:pt x="152400" y="209550"/>
                  </a:lnTo>
                  <a:lnTo>
                    <a:pt x="152400" y="238125"/>
                  </a:lnTo>
                  <a:cubicBezTo>
                    <a:pt x="152400" y="243386"/>
                    <a:pt x="156665" y="247650"/>
                    <a:pt x="161925" y="247650"/>
                  </a:cubicBezTo>
                  <a:lnTo>
                    <a:pt x="200025" y="247650"/>
                  </a:lnTo>
                  <a:cubicBezTo>
                    <a:pt x="205286" y="247650"/>
                    <a:pt x="209550" y="243386"/>
                    <a:pt x="209550" y="238125"/>
                  </a:cubicBezTo>
                  <a:lnTo>
                    <a:pt x="209550" y="209550"/>
                  </a:lnTo>
                  <a:lnTo>
                    <a:pt x="228600" y="209550"/>
                  </a:lnTo>
                  <a:close/>
                  <a:moveTo>
                    <a:pt x="171450" y="228600"/>
                  </a:moveTo>
                  <a:lnTo>
                    <a:pt x="171450" y="209550"/>
                  </a:lnTo>
                  <a:lnTo>
                    <a:pt x="190500" y="209550"/>
                  </a:lnTo>
                  <a:lnTo>
                    <a:pt x="190500" y="228600"/>
                  </a:lnTo>
                  <a:close/>
                  <a:moveTo>
                    <a:pt x="228600" y="190500"/>
                  </a:moveTo>
                  <a:lnTo>
                    <a:pt x="133350" y="190500"/>
                  </a:lnTo>
                  <a:lnTo>
                    <a:pt x="133350" y="114300"/>
                  </a:lnTo>
                  <a:lnTo>
                    <a:pt x="152400" y="114300"/>
                  </a:lnTo>
                  <a:lnTo>
                    <a:pt x="152400" y="142875"/>
                  </a:lnTo>
                  <a:cubicBezTo>
                    <a:pt x="152400" y="148136"/>
                    <a:pt x="156665" y="152400"/>
                    <a:pt x="161925" y="152400"/>
                  </a:cubicBezTo>
                  <a:lnTo>
                    <a:pt x="200025" y="152400"/>
                  </a:lnTo>
                  <a:cubicBezTo>
                    <a:pt x="205286" y="152400"/>
                    <a:pt x="209550" y="148136"/>
                    <a:pt x="209550" y="142875"/>
                  </a:cubicBezTo>
                  <a:lnTo>
                    <a:pt x="209550" y="114300"/>
                  </a:lnTo>
                  <a:lnTo>
                    <a:pt x="228600" y="114300"/>
                  </a:lnTo>
                  <a:close/>
                  <a:moveTo>
                    <a:pt x="171450" y="133350"/>
                  </a:moveTo>
                  <a:lnTo>
                    <a:pt x="171450" y="114300"/>
                  </a:lnTo>
                  <a:lnTo>
                    <a:pt x="190500" y="114300"/>
                  </a:lnTo>
                  <a:lnTo>
                    <a:pt x="190500" y="133350"/>
                  </a:lnTo>
                  <a:close/>
                  <a:moveTo>
                    <a:pt x="228600" y="95250"/>
                  </a:moveTo>
                  <a:lnTo>
                    <a:pt x="133350" y="95250"/>
                  </a:lnTo>
                  <a:lnTo>
                    <a:pt x="133350" y="19050"/>
                  </a:lnTo>
                  <a:lnTo>
                    <a:pt x="152400" y="19050"/>
                  </a:lnTo>
                  <a:lnTo>
                    <a:pt x="152400" y="47625"/>
                  </a:lnTo>
                  <a:cubicBezTo>
                    <a:pt x="152400" y="52886"/>
                    <a:pt x="156665" y="57150"/>
                    <a:pt x="161925" y="57150"/>
                  </a:cubicBezTo>
                  <a:lnTo>
                    <a:pt x="200025" y="57150"/>
                  </a:lnTo>
                  <a:cubicBezTo>
                    <a:pt x="205286" y="57150"/>
                    <a:pt x="209550" y="52886"/>
                    <a:pt x="209550" y="47625"/>
                  </a:cubicBezTo>
                  <a:lnTo>
                    <a:pt x="209550" y="19050"/>
                  </a:lnTo>
                  <a:lnTo>
                    <a:pt x="228600" y="19050"/>
                  </a:lnTo>
                  <a:close/>
                  <a:moveTo>
                    <a:pt x="285750" y="114300"/>
                  </a:moveTo>
                  <a:lnTo>
                    <a:pt x="304800" y="114300"/>
                  </a:lnTo>
                  <a:lnTo>
                    <a:pt x="304800" y="133350"/>
                  </a:lnTo>
                  <a:lnTo>
                    <a:pt x="285750" y="133350"/>
                  </a:lnTo>
                  <a:close/>
                  <a:moveTo>
                    <a:pt x="342900" y="285750"/>
                  </a:moveTo>
                  <a:lnTo>
                    <a:pt x="247650" y="285750"/>
                  </a:lnTo>
                  <a:lnTo>
                    <a:pt x="247650" y="209550"/>
                  </a:lnTo>
                  <a:lnTo>
                    <a:pt x="266700" y="209550"/>
                  </a:lnTo>
                  <a:lnTo>
                    <a:pt x="266700" y="238125"/>
                  </a:lnTo>
                  <a:cubicBezTo>
                    <a:pt x="266700" y="243386"/>
                    <a:pt x="270965" y="247650"/>
                    <a:pt x="276225" y="247650"/>
                  </a:cubicBezTo>
                  <a:lnTo>
                    <a:pt x="314325" y="247650"/>
                  </a:lnTo>
                  <a:cubicBezTo>
                    <a:pt x="319586" y="247650"/>
                    <a:pt x="323850" y="243386"/>
                    <a:pt x="323850" y="238125"/>
                  </a:cubicBezTo>
                  <a:lnTo>
                    <a:pt x="323850" y="209550"/>
                  </a:lnTo>
                  <a:lnTo>
                    <a:pt x="342900" y="209550"/>
                  </a:lnTo>
                  <a:close/>
                  <a:moveTo>
                    <a:pt x="285750" y="228600"/>
                  </a:moveTo>
                  <a:lnTo>
                    <a:pt x="285750" y="209550"/>
                  </a:lnTo>
                  <a:lnTo>
                    <a:pt x="304800" y="209550"/>
                  </a:lnTo>
                  <a:lnTo>
                    <a:pt x="304800" y="228600"/>
                  </a:lnTo>
                  <a:close/>
                  <a:moveTo>
                    <a:pt x="342900" y="190500"/>
                  </a:moveTo>
                  <a:lnTo>
                    <a:pt x="247650" y="190500"/>
                  </a:lnTo>
                  <a:lnTo>
                    <a:pt x="247650" y="114300"/>
                  </a:lnTo>
                  <a:lnTo>
                    <a:pt x="266700" y="114300"/>
                  </a:lnTo>
                  <a:lnTo>
                    <a:pt x="266700" y="142875"/>
                  </a:lnTo>
                  <a:cubicBezTo>
                    <a:pt x="266700" y="148136"/>
                    <a:pt x="270965" y="152400"/>
                    <a:pt x="276225" y="152400"/>
                  </a:cubicBezTo>
                  <a:lnTo>
                    <a:pt x="314325" y="152400"/>
                  </a:lnTo>
                  <a:cubicBezTo>
                    <a:pt x="319586" y="152400"/>
                    <a:pt x="323850" y="148136"/>
                    <a:pt x="323850" y="142875"/>
                  </a:cubicBezTo>
                  <a:lnTo>
                    <a:pt x="323850" y="114300"/>
                  </a:lnTo>
                  <a:lnTo>
                    <a:pt x="342900" y="114300"/>
                  </a:lnTo>
                  <a:close/>
                </a:path>
              </a:pathLst>
            </a:custGeom>
            <a:grpFill/>
            <a:ln w="9525" cap="flat">
              <a:noFill/>
              <a:prstDash val="solid"/>
              <a:miter/>
            </a:ln>
          </p:spPr>
          <p:txBody>
            <a:bodyPr rtlCol="0" anchor="ctr"/>
            <a:lstStyle/>
            <a:p>
              <a:endParaRPr lang="en-GB">
                <a:solidFill>
                  <a:schemeClr val="tx2"/>
                </a:solidFill>
              </a:endParaRPr>
            </a:p>
          </p:txBody>
        </p:sp>
      </p:grpSp>
    </p:spTree>
    <p:extLst>
      <p:ext uri="{BB962C8B-B14F-4D97-AF65-F5344CB8AC3E}">
        <p14:creationId xmlns:p14="http://schemas.microsoft.com/office/powerpoint/2010/main" val="288199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B5CDC5-A647-4738-A218-E3929B9CCDD9}"/>
              </a:ext>
            </a:extLst>
          </p:cNvPr>
          <p:cNvSpPr>
            <a:spLocks noGrp="1"/>
          </p:cNvSpPr>
          <p:nvPr>
            <p:ph type="title"/>
          </p:nvPr>
        </p:nvSpPr>
        <p:spPr/>
        <p:txBody>
          <a:bodyPr/>
          <a:lstStyle/>
          <a:p>
            <a:r>
              <a:rPr lang="en-US" sz="4800" b="0" dirty="0"/>
              <a:t>WE CREATE THE SPACE THAT ENABLES EXTRAORDINARY </a:t>
            </a:r>
            <a:br>
              <a:rPr lang="en-US" sz="4800" b="0" dirty="0"/>
            </a:br>
            <a:r>
              <a:rPr lang="en-US" sz="4800" b="0" dirty="0"/>
              <a:t>THINGS TO HAPPEN</a:t>
            </a:r>
            <a:endParaRPr lang="en-GB" b="0" dirty="0"/>
          </a:p>
        </p:txBody>
      </p:sp>
      <p:grpSp>
        <p:nvGrpSpPr>
          <p:cNvPr id="8" name="Group 7">
            <a:extLst>
              <a:ext uri="{FF2B5EF4-FFF2-40B4-BE49-F238E27FC236}">
                <a16:creationId xmlns:a16="http://schemas.microsoft.com/office/drawing/2014/main" id="{8D937C6D-F980-4E20-AF13-BDB004E12EEA}"/>
              </a:ext>
            </a:extLst>
          </p:cNvPr>
          <p:cNvGrpSpPr/>
          <p:nvPr/>
        </p:nvGrpSpPr>
        <p:grpSpPr>
          <a:xfrm>
            <a:off x="479425" y="3658738"/>
            <a:ext cx="2752423" cy="2399161"/>
            <a:chOff x="479425" y="3658738"/>
            <a:chExt cx="2752423" cy="2399161"/>
          </a:xfrm>
          <a:solidFill>
            <a:schemeClr val="bg2"/>
          </a:solidFill>
        </p:grpSpPr>
        <p:sp>
          <p:nvSpPr>
            <p:cNvPr id="6" name="Rectangle 5">
              <a:extLst>
                <a:ext uri="{FF2B5EF4-FFF2-40B4-BE49-F238E27FC236}">
                  <a16:creationId xmlns:a16="http://schemas.microsoft.com/office/drawing/2014/main" id="{D00E9181-C7C7-4763-9502-294067FE91FE}"/>
                </a:ext>
              </a:extLst>
            </p:cNvPr>
            <p:cNvSpPr/>
            <p:nvPr/>
          </p:nvSpPr>
          <p:spPr>
            <a:xfrm>
              <a:off x="479425" y="3716338"/>
              <a:ext cx="2752423" cy="2341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Delta BQ Book"/>
                  <a:ea typeface="+mn-ea"/>
                  <a:cs typeface="+mn-cs"/>
                </a:rPr>
                <a:t>Inflation-beating earnings growth</a:t>
              </a:r>
            </a:p>
          </p:txBody>
        </p:sp>
        <p:sp>
          <p:nvSpPr>
            <p:cNvPr id="7" name="Rectangle 6">
              <a:extLst>
                <a:ext uri="{FF2B5EF4-FFF2-40B4-BE49-F238E27FC236}">
                  <a16:creationId xmlns:a16="http://schemas.microsoft.com/office/drawing/2014/main" id="{91EA80AF-7145-4648-A18B-9F6985DD6C1B}"/>
                </a:ext>
              </a:extLst>
            </p:cNvPr>
            <p:cNvSpPr/>
            <p:nvPr/>
          </p:nvSpPr>
          <p:spPr>
            <a:xfrm rot="16200000" flipH="1" flipV="1">
              <a:off x="1117008" y="3321192"/>
              <a:ext cx="57600" cy="732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FR" sz="2600" b="0" i="0" u="none" strike="noStrike" kern="1200" cap="none" spc="0" normalizeH="0" baseline="0" noProof="0" dirty="0">
                <a:ln>
                  <a:noFill/>
                </a:ln>
                <a:solidFill>
                  <a:srgbClr val="CC171E"/>
                </a:solidFill>
                <a:effectLst/>
                <a:uLnTx/>
                <a:uFillTx/>
                <a:latin typeface="Delta BQ Book"/>
                <a:ea typeface="+mn-ea"/>
                <a:cs typeface="+mn-cs"/>
              </a:endParaRPr>
            </a:p>
          </p:txBody>
        </p:sp>
      </p:grpSp>
      <p:grpSp>
        <p:nvGrpSpPr>
          <p:cNvPr id="9" name="Group 8">
            <a:extLst>
              <a:ext uri="{FF2B5EF4-FFF2-40B4-BE49-F238E27FC236}">
                <a16:creationId xmlns:a16="http://schemas.microsoft.com/office/drawing/2014/main" id="{E91A3AA7-225F-4D4B-A2D5-28DBAFA1DB4E}"/>
              </a:ext>
            </a:extLst>
          </p:cNvPr>
          <p:cNvGrpSpPr/>
          <p:nvPr/>
        </p:nvGrpSpPr>
        <p:grpSpPr>
          <a:xfrm>
            <a:off x="3306334" y="3658738"/>
            <a:ext cx="2752423" cy="2399161"/>
            <a:chOff x="479425" y="3658738"/>
            <a:chExt cx="2752423" cy="2399161"/>
          </a:xfrm>
          <a:solidFill>
            <a:schemeClr val="bg2"/>
          </a:solidFill>
        </p:grpSpPr>
        <p:sp>
          <p:nvSpPr>
            <p:cNvPr id="10" name="Rectangle 9">
              <a:extLst>
                <a:ext uri="{FF2B5EF4-FFF2-40B4-BE49-F238E27FC236}">
                  <a16:creationId xmlns:a16="http://schemas.microsoft.com/office/drawing/2014/main" id="{CE1EDEA5-42C9-4A2F-B972-2384F5E18038}"/>
                </a:ext>
              </a:extLst>
            </p:cNvPr>
            <p:cNvSpPr/>
            <p:nvPr/>
          </p:nvSpPr>
          <p:spPr>
            <a:xfrm>
              <a:off x="479425" y="3716338"/>
              <a:ext cx="2752423" cy="2341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2600" dirty="0">
                  <a:solidFill>
                    <a:srgbClr val="FFFFFF"/>
                  </a:solidFill>
                  <a:latin typeface="Delta BQ Book"/>
                </a:rPr>
                <a:t>D</a:t>
              </a:r>
              <a:r>
                <a:rPr kumimoji="0" lang="en-US" sz="2600" b="0" i="0" u="none" strike="noStrike" kern="1200" cap="none" spc="0" normalizeH="0" baseline="0" noProof="0" dirty="0" err="1">
                  <a:ln>
                    <a:noFill/>
                  </a:ln>
                  <a:solidFill>
                    <a:srgbClr val="FFFFFF"/>
                  </a:solidFill>
                  <a:effectLst/>
                  <a:uLnTx/>
                  <a:uFillTx/>
                  <a:latin typeface="Delta BQ Book"/>
                  <a:ea typeface="+mn-ea"/>
                  <a:cs typeface="+mn-cs"/>
                </a:rPr>
                <a:t>elivering</a:t>
              </a:r>
              <a:r>
                <a:rPr kumimoji="0" lang="en-US" sz="2600" b="0" i="0" u="none" strike="noStrike" kern="1200" cap="none" spc="0" normalizeH="0" baseline="0" noProof="0" dirty="0">
                  <a:ln>
                    <a:noFill/>
                  </a:ln>
                  <a:solidFill>
                    <a:srgbClr val="FFFFFF"/>
                  </a:solidFill>
                  <a:effectLst/>
                  <a:uLnTx/>
                  <a:uFillTx/>
                  <a:latin typeface="Delta BQ Book"/>
                  <a:ea typeface="+mn-ea"/>
                  <a:cs typeface="+mn-cs"/>
                </a:rPr>
                <a:t> strong operational metrics</a:t>
              </a:r>
            </a:p>
          </p:txBody>
        </p:sp>
        <p:sp>
          <p:nvSpPr>
            <p:cNvPr id="11" name="Rectangle 10">
              <a:extLst>
                <a:ext uri="{FF2B5EF4-FFF2-40B4-BE49-F238E27FC236}">
                  <a16:creationId xmlns:a16="http://schemas.microsoft.com/office/drawing/2014/main" id="{4ED42D36-BB1D-4DCC-9AC3-6A1F1E437E69}"/>
                </a:ext>
              </a:extLst>
            </p:cNvPr>
            <p:cNvSpPr/>
            <p:nvPr/>
          </p:nvSpPr>
          <p:spPr>
            <a:xfrm rot="16200000" flipH="1" flipV="1">
              <a:off x="1117008" y="3321192"/>
              <a:ext cx="57600" cy="732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FR" sz="2600" b="0" i="0" u="none" strike="noStrike" kern="1200" cap="none" spc="0" normalizeH="0" baseline="0" noProof="0">
                <a:ln>
                  <a:noFill/>
                </a:ln>
                <a:solidFill>
                  <a:srgbClr val="CC171E"/>
                </a:solidFill>
                <a:effectLst/>
                <a:uLnTx/>
                <a:uFillTx/>
                <a:latin typeface="Delta BQ Book"/>
                <a:ea typeface="+mn-ea"/>
                <a:cs typeface="+mn-cs"/>
              </a:endParaRPr>
            </a:p>
          </p:txBody>
        </p:sp>
      </p:grpSp>
      <p:grpSp>
        <p:nvGrpSpPr>
          <p:cNvPr id="12" name="Group 11">
            <a:extLst>
              <a:ext uri="{FF2B5EF4-FFF2-40B4-BE49-F238E27FC236}">
                <a16:creationId xmlns:a16="http://schemas.microsoft.com/office/drawing/2014/main" id="{003DF052-8DC6-4641-A37B-DA357B02D4D1}"/>
              </a:ext>
            </a:extLst>
          </p:cNvPr>
          <p:cNvGrpSpPr/>
          <p:nvPr/>
        </p:nvGrpSpPr>
        <p:grpSpPr>
          <a:xfrm>
            <a:off x="6133243" y="3658738"/>
            <a:ext cx="2752423" cy="2399161"/>
            <a:chOff x="479425" y="3658738"/>
            <a:chExt cx="2752423" cy="2399161"/>
          </a:xfrm>
          <a:solidFill>
            <a:schemeClr val="bg2"/>
          </a:solidFill>
        </p:grpSpPr>
        <p:sp>
          <p:nvSpPr>
            <p:cNvPr id="13" name="Rectangle 12">
              <a:extLst>
                <a:ext uri="{FF2B5EF4-FFF2-40B4-BE49-F238E27FC236}">
                  <a16:creationId xmlns:a16="http://schemas.microsoft.com/office/drawing/2014/main" id="{02B1B7EF-D06E-4440-BE60-38CAE3EEB318}"/>
                </a:ext>
              </a:extLst>
            </p:cNvPr>
            <p:cNvSpPr/>
            <p:nvPr/>
          </p:nvSpPr>
          <p:spPr>
            <a:xfrm>
              <a:off x="479425" y="3716338"/>
              <a:ext cx="2752423" cy="2341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Delta BQ Book"/>
                  <a:ea typeface="+mn-ea"/>
                  <a:cs typeface="+mn-cs"/>
                </a:rPr>
                <a:t>Disciplined approach to </a:t>
              </a:r>
              <a:r>
                <a:rPr lang="en-US" sz="2600" dirty="0">
                  <a:solidFill>
                    <a:srgbClr val="FFFFFF"/>
                  </a:solidFill>
                  <a:latin typeface="Delta BQ Book"/>
                </a:rPr>
                <a:t>capital allocation</a:t>
              </a:r>
              <a:endParaRPr kumimoji="0" lang="en-US" sz="2600" b="0" i="0" u="none" strike="noStrike" kern="1200" cap="none" spc="0" normalizeH="0" baseline="0" noProof="0" dirty="0">
                <a:ln>
                  <a:noFill/>
                </a:ln>
                <a:solidFill>
                  <a:srgbClr val="FFFFFF"/>
                </a:solidFill>
                <a:effectLst/>
                <a:uLnTx/>
                <a:uFillTx/>
                <a:latin typeface="Delta BQ Book"/>
                <a:ea typeface="+mn-ea"/>
                <a:cs typeface="+mn-cs"/>
              </a:endParaRPr>
            </a:p>
          </p:txBody>
        </p:sp>
        <p:sp>
          <p:nvSpPr>
            <p:cNvPr id="14" name="Rectangle 13">
              <a:extLst>
                <a:ext uri="{FF2B5EF4-FFF2-40B4-BE49-F238E27FC236}">
                  <a16:creationId xmlns:a16="http://schemas.microsoft.com/office/drawing/2014/main" id="{3C4F476E-1FA3-4564-A29D-97ADA57A7D29}"/>
                </a:ext>
              </a:extLst>
            </p:cNvPr>
            <p:cNvSpPr/>
            <p:nvPr/>
          </p:nvSpPr>
          <p:spPr>
            <a:xfrm rot="16200000" flipH="1" flipV="1">
              <a:off x="1117008" y="3321192"/>
              <a:ext cx="57600" cy="732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FR" sz="2600" b="0" i="0" u="none" strike="noStrike" kern="1200" cap="none" spc="0" normalizeH="0" baseline="0" noProof="0">
                <a:ln>
                  <a:noFill/>
                </a:ln>
                <a:solidFill>
                  <a:srgbClr val="CC171E"/>
                </a:solidFill>
                <a:effectLst/>
                <a:uLnTx/>
                <a:uFillTx/>
                <a:latin typeface="Delta BQ Book"/>
                <a:ea typeface="+mn-ea"/>
                <a:cs typeface="+mn-cs"/>
              </a:endParaRPr>
            </a:p>
          </p:txBody>
        </p:sp>
      </p:grpSp>
      <p:grpSp>
        <p:nvGrpSpPr>
          <p:cNvPr id="15" name="Group 14">
            <a:extLst>
              <a:ext uri="{FF2B5EF4-FFF2-40B4-BE49-F238E27FC236}">
                <a16:creationId xmlns:a16="http://schemas.microsoft.com/office/drawing/2014/main" id="{B7FE9B39-47C5-4D95-98E1-21602F255D1B}"/>
              </a:ext>
            </a:extLst>
          </p:cNvPr>
          <p:cNvGrpSpPr/>
          <p:nvPr/>
        </p:nvGrpSpPr>
        <p:grpSpPr>
          <a:xfrm>
            <a:off x="8960152" y="3658738"/>
            <a:ext cx="2752423" cy="2399161"/>
            <a:chOff x="479425" y="3658738"/>
            <a:chExt cx="2752423" cy="2399161"/>
          </a:xfrm>
          <a:solidFill>
            <a:schemeClr val="bg2"/>
          </a:solidFill>
        </p:grpSpPr>
        <p:sp>
          <p:nvSpPr>
            <p:cNvPr id="16" name="Rectangle 15">
              <a:extLst>
                <a:ext uri="{FF2B5EF4-FFF2-40B4-BE49-F238E27FC236}">
                  <a16:creationId xmlns:a16="http://schemas.microsoft.com/office/drawing/2014/main" id="{E98E3437-BF01-4CE8-A5A9-4EF487CF9347}"/>
                </a:ext>
              </a:extLst>
            </p:cNvPr>
            <p:cNvSpPr/>
            <p:nvPr/>
          </p:nvSpPr>
          <p:spPr>
            <a:xfrm>
              <a:off x="479425" y="3716338"/>
              <a:ext cx="2752423" cy="2341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Delta BQ Book"/>
                  <a:ea typeface="+mn-ea"/>
                  <a:cs typeface="+mn-cs"/>
                </a:rPr>
                <a:t>Confident outlook</a:t>
              </a:r>
            </a:p>
          </p:txBody>
        </p:sp>
        <p:sp>
          <p:nvSpPr>
            <p:cNvPr id="17" name="Rectangle 16">
              <a:extLst>
                <a:ext uri="{FF2B5EF4-FFF2-40B4-BE49-F238E27FC236}">
                  <a16:creationId xmlns:a16="http://schemas.microsoft.com/office/drawing/2014/main" id="{58D15F61-1834-4542-870A-724796AF4A2C}"/>
                </a:ext>
              </a:extLst>
            </p:cNvPr>
            <p:cNvSpPr/>
            <p:nvPr/>
          </p:nvSpPr>
          <p:spPr>
            <a:xfrm rot="16200000" flipH="1" flipV="1">
              <a:off x="1117008" y="3321192"/>
              <a:ext cx="57600" cy="732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FR" sz="2600" b="0" i="0" u="none" strike="noStrike" kern="1200" cap="none" spc="0" normalizeH="0" baseline="0" noProof="0">
                <a:ln>
                  <a:noFill/>
                </a:ln>
                <a:solidFill>
                  <a:srgbClr val="CC171E"/>
                </a:solidFill>
                <a:effectLst/>
                <a:uLnTx/>
                <a:uFillTx/>
                <a:latin typeface="Delta BQ Book"/>
                <a:ea typeface="+mn-ea"/>
                <a:cs typeface="+mn-cs"/>
              </a:endParaRPr>
            </a:p>
          </p:txBody>
        </p:sp>
      </p:grpSp>
    </p:spTree>
    <p:extLst>
      <p:ext uri="{BB962C8B-B14F-4D97-AF65-F5344CB8AC3E}">
        <p14:creationId xmlns:p14="http://schemas.microsoft.com/office/powerpoint/2010/main" val="2265040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D51B3-6E66-4BA6-9580-0E26AD8DDBEB}"/>
              </a:ext>
            </a:extLst>
          </p:cNvPr>
          <p:cNvSpPr>
            <a:spLocks noGrp="1"/>
          </p:cNvSpPr>
          <p:nvPr>
            <p:ph type="title"/>
          </p:nvPr>
        </p:nvSpPr>
        <p:spPr>
          <a:xfrm>
            <a:off x="491921" y="296125"/>
            <a:ext cx="10515600" cy="2852737"/>
          </a:xfrm>
        </p:spPr>
        <p:txBody>
          <a:bodyPr anchor="b"/>
          <a:lstStyle/>
          <a:p>
            <a:r>
              <a:rPr lang="en-US" dirty="0"/>
              <a:t>Q&amp;A</a:t>
            </a:r>
            <a:endParaRPr lang="en-GB" dirty="0"/>
          </a:p>
        </p:txBody>
      </p:sp>
      <p:sp>
        <p:nvSpPr>
          <p:cNvPr id="3" name="Subtitle 2">
            <a:extLst>
              <a:ext uri="{FF2B5EF4-FFF2-40B4-BE49-F238E27FC236}">
                <a16:creationId xmlns:a16="http://schemas.microsoft.com/office/drawing/2014/main" id="{E92D4C16-85F4-4381-BD16-7959774610F6}"/>
              </a:ext>
            </a:extLst>
          </p:cNvPr>
          <p:cNvSpPr>
            <a:spLocks noGrp="1"/>
          </p:cNvSpPr>
          <p:nvPr>
            <p:ph type="body" idx="1"/>
          </p:nvPr>
        </p:nvSpPr>
        <p:spPr>
          <a:xfrm>
            <a:off x="491921" y="3427972"/>
            <a:ext cx="10515600" cy="1500187"/>
          </a:xfrm>
        </p:spPr>
        <p:txBody>
          <a:bodyPr/>
          <a:lstStyle/>
          <a:p>
            <a:r>
              <a:rPr lang="en-US" dirty="0"/>
              <a:t>2022 Half Year Results</a:t>
            </a:r>
            <a:endParaRPr lang="en-GB" dirty="0"/>
          </a:p>
        </p:txBody>
      </p:sp>
    </p:spTree>
    <p:extLst>
      <p:ext uri="{BB962C8B-B14F-4D97-AF65-F5344CB8AC3E}">
        <p14:creationId xmlns:p14="http://schemas.microsoft.com/office/powerpoint/2010/main" val="275909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D51B3-6E66-4BA6-9580-0E26AD8DDBEB}"/>
              </a:ext>
            </a:extLst>
          </p:cNvPr>
          <p:cNvSpPr>
            <a:spLocks noGrp="1"/>
          </p:cNvSpPr>
          <p:nvPr>
            <p:ph type="title"/>
          </p:nvPr>
        </p:nvSpPr>
        <p:spPr>
          <a:xfrm>
            <a:off x="491921" y="296125"/>
            <a:ext cx="10515600" cy="2852737"/>
          </a:xfrm>
        </p:spPr>
        <p:txBody>
          <a:bodyPr anchor="b"/>
          <a:lstStyle/>
          <a:p>
            <a:r>
              <a:rPr lang="en-US" dirty="0"/>
              <a:t>Appendix 1</a:t>
            </a:r>
            <a:endParaRPr lang="en-GB" dirty="0"/>
          </a:p>
        </p:txBody>
      </p:sp>
      <p:sp>
        <p:nvSpPr>
          <p:cNvPr id="3" name="Subtitle 2">
            <a:extLst>
              <a:ext uri="{FF2B5EF4-FFF2-40B4-BE49-F238E27FC236}">
                <a16:creationId xmlns:a16="http://schemas.microsoft.com/office/drawing/2014/main" id="{E92D4C16-85F4-4381-BD16-7959774610F6}"/>
              </a:ext>
            </a:extLst>
          </p:cNvPr>
          <p:cNvSpPr>
            <a:spLocks noGrp="1"/>
          </p:cNvSpPr>
          <p:nvPr>
            <p:ph type="body" idx="1"/>
          </p:nvPr>
        </p:nvSpPr>
        <p:spPr>
          <a:xfrm>
            <a:off x="491921" y="3427972"/>
            <a:ext cx="10515600" cy="1500187"/>
          </a:xfrm>
        </p:spPr>
        <p:txBody>
          <a:bodyPr/>
          <a:lstStyle/>
          <a:p>
            <a:r>
              <a:rPr lang="en-US" dirty="0"/>
              <a:t>Portfolio and Financial Data</a:t>
            </a:r>
            <a:endParaRPr lang="en-GB" dirty="0"/>
          </a:p>
        </p:txBody>
      </p:sp>
    </p:spTree>
    <p:extLst>
      <p:ext uri="{BB962C8B-B14F-4D97-AF65-F5344CB8AC3E}">
        <p14:creationId xmlns:p14="http://schemas.microsoft.com/office/powerpoint/2010/main" val="118685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6F9DBB-0D33-4B27-9EB3-D62A405E0C3F}"/>
              </a:ext>
            </a:extLst>
          </p:cNvPr>
          <p:cNvSpPr/>
          <p:nvPr/>
        </p:nvSpPr>
        <p:spPr>
          <a:xfrm>
            <a:off x="1150620" y="1376363"/>
            <a:ext cx="3448299" cy="6048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400" dirty="0"/>
              <a:t>Championing Low-carbon growth</a:t>
            </a:r>
          </a:p>
        </p:txBody>
      </p:sp>
      <p:sp>
        <p:nvSpPr>
          <p:cNvPr id="32" name="Rectangle 31">
            <a:extLst>
              <a:ext uri="{FF2B5EF4-FFF2-40B4-BE49-F238E27FC236}">
                <a16:creationId xmlns:a16="http://schemas.microsoft.com/office/drawing/2014/main" id="{7F2D2959-EBC2-471B-BDBA-B1D0D79A15BF}"/>
              </a:ext>
            </a:extLst>
          </p:cNvPr>
          <p:cNvSpPr/>
          <p:nvPr/>
        </p:nvSpPr>
        <p:spPr>
          <a:xfrm>
            <a:off x="1150620" y="2056632"/>
            <a:ext cx="10561955" cy="1193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200" dirty="0">
              <a:solidFill>
                <a:schemeClr val="tx1"/>
              </a:solidFill>
            </a:endParaRPr>
          </a:p>
        </p:txBody>
      </p:sp>
      <p:sp>
        <p:nvSpPr>
          <p:cNvPr id="33" name="Rectangle 32">
            <a:extLst>
              <a:ext uri="{FF2B5EF4-FFF2-40B4-BE49-F238E27FC236}">
                <a16:creationId xmlns:a16="http://schemas.microsoft.com/office/drawing/2014/main" id="{ABC1A948-C6D2-4917-8ED7-FBB3151D422F}"/>
              </a:ext>
            </a:extLst>
          </p:cNvPr>
          <p:cNvSpPr/>
          <p:nvPr/>
        </p:nvSpPr>
        <p:spPr>
          <a:xfrm>
            <a:off x="1150620" y="3339230"/>
            <a:ext cx="10561955" cy="1005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200" dirty="0">
              <a:solidFill>
                <a:schemeClr val="tx1"/>
              </a:solidFill>
            </a:endParaRPr>
          </a:p>
        </p:txBody>
      </p:sp>
      <p:sp>
        <p:nvSpPr>
          <p:cNvPr id="34" name="Rectangle 33">
            <a:extLst>
              <a:ext uri="{FF2B5EF4-FFF2-40B4-BE49-F238E27FC236}">
                <a16:creationId xmlns:a16="http://schemas.microsoft.com/office/drawing/2014/main" id="{58C6C111-39B9-4840-A287-E557E9FB6750}"/>
              </a:ext>
            </a:extLst>
          </p:cNvPr>
          <p:cNvSpPr/>
          <p:nvPr/>
        </p:nvSpPr>
        <p:spPr>
          <a:xfrm>
            <a:off x="1150620" y="4434560"/>
            <a:ext cx="10561955" cy="1623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200" dirty="0">
              <a:solidFill>
                <a:schemeClr val="tx1"/>
              </a:solidFill>
            </a:endParaRPr>
          </a:p>
        </p:txBody>
      </p:sp>
      <p:sp>
        <p:nvSpPr>
          <p:cNvPr id="2" name="Title 1">
            <a:extLst>
              <a:ext uri="{FF2B5EF4-FFF2-40B4-BE49-F238E27FC236}">
                <a16:creationId xmlns:a16="http://schemas.microsoft.com/office/drawing/2014/main" id="{A7D523FC-188D-44D1-8C82-20F8A0E62EE8}"/>
              </a:ext>
            </a:extLst>
          </p:cNvPr>
          <p:cNvSpPr>
            <a:spLocks noGrp="1"/>
          </p:cNvSpPr>
          <p:nvPr>
            <p:ph type="title"/>
          </p:nvPr>
        </p:nvSpPr>
        <p:spPr/>
        <p:txBody>
          <a:bodyPr/>
          <a:lstStyle/>
          <a:p>
            <a:r>
              <a:rPr lang="en-US" dirty="0"/>
              <a:t>Positioning SEGRO to deliver on its purpose</a:t>
            </a:r>
            <a:endParaRPr lang="en-GB" dirty="0"/>
          </a:p>
        </p:txBody>
      </p:sp>
      <p:sp>
        <p:nvSpPr>
          <p:cNvPr id="3" name="Slide Number Placeholder 2">
            <a:extLst>
              <a:ext uri="{FF2B5EF4-FFF2-40B4-BE49-F238E27FC236}">
                <a16:creationId xmlns:a16="http://schemas.microsoft.com/office/drawing/2014/main" id="{60C80355-CD0A-494D-A282-E04F42BF46A2}"/>
              </a:ext>
            </a:extLst>
          </p:cNvPr>
          <p:cNvSpPr>
            <a:spLocks noGrp="1"/>
          </p:cNvSpPr>
          <p:nvPr>
            <p:ph type="sldNum" sz="quarter" idx="12"/>
          </p:nvPr>
        </p:nvSpPr>
        <p:spPr/>
        <p:txBody>
          <a:bodyPr/>
          <a:lstStyle/>
          <a:p>
            <a:fld id="{A9127C4A-68AE-42AA-98AE-96759E14B5F4}" type="slidenum">
              <a:rPr lang="en-GB" smtClean="0"/>
              <a:pPr/>
              <a:t>36</a:t>
            </a:fld>
            <a:endParaRPr lang="en-GB" sz="1100"/>
          </a:p>
        </p:txBody>
      </p:sp>
      <p:sp>
        <p:nvSpPr>
          <p:cNvPr id="5" name="Rectangle 4">
            <a:extLst>
              <a:ext uri="{FF2B5EF4-FFF2-40B4-BE49-F238E27FC236}">
                <a16:creationId xmlns:a16="http://schemas.microsoft.com/office/drawing/2014/main" id="{EA1D2450-CC30-4049-BE2C-AECB38987AC2}"/>
              </a:ext>
            </a:extLst>
          </p:cNvPr>
          <p:cNvSpPr/>
          <p:nvPr/>
        </p:nvSpPr>
        <p:spPr>
          <a:xfrm>
            <a:off x="4707449" y="1376363"/>
            <a:ext cx="3448299" cy="6048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400" dirty="0"/>
              <a:t>Investing in our local </a:t>
            </a:r>
            <a:br>
              <a:rPr lang="en-GB" sz="1400" dirty="0"/>
            </a:br>
            <a:r>
              <a:rPr lang="en-GB" sz="1400" dirty="0"/>
              <a:t>communities and environments</a:t>
            </a:r>
          </a:p>
        </p:txBody>
      </p:sp>
      <p:sp>
        <p:nvSpPr>
          <p:cNvPr id="6" name="Rectangle 5">
            <a:extLst>
              <a:ext uri="{FF2B5EF4-FFF2-40B4-BE49-F238E27FC236}">
                <a16:creationId xmlns:a16="http://schemas.microsoft.com/office/drawing/2014/main" id="{DD91B6BD-0F41-459A-B874-59545AD39279}"/>
              </a:ext>
            </a:extLst>
          </p:cNvPr>
          <p:cNvSpPr/>
          <p:nvPr/>
        </p:nvSpPr>
        <p:spPr>
          <a:xfrm>
            <a:off x="8264277" y="1376363"/>
            <a:ext cx="3448299" cy="6048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400" dirty="0"/>
              <a:t>Nurturing talent</a:t>
            </a:r>
          </a:p>
        </p:txBody>
      </p:sp>
      <p:sp>
        <p:nvSpPr>
          <p:cNvPr id="8" name="TextBox 7">
            <a:extLst>
              <a:ext uri="{FF2B5EF4-FFF2-40B4-BE49-F238E27FC236}">
                <a16:creationId xmlns:a16="http://schemas.microsoft.com/office/drawing/2014/main" id="{419A6231-9D24-4175-A756-77B47E9A7779}"/>
              </a:ext>
            </a:extLst>
          </p:cNvPr>
          <p:cNvSpPr txBox="1"/>
          <p:nvPr/>
        </p:nvSpPr>
        <p:spPr>
          <a:xfrm>
            <a:off x="1272540" y="2148072"/>
            <a:ext cx="2941320" cy="938719"/>
          </a:xfrm>
          <a:prstGeom prst="rect">
            <a:avLst/>
          </a:prstGeom>
          <a:noFill/>
        </p:spPr>
        <p:txBody>
          <a:bodyPr wrap="square" lIns="0" tIns="0" rIns="0" bIns="0" rtlCol="0">
            <a:noAutofit/>
          </a:bodyPr>
          <a:lstStyle/>
          <a:p>
            <a:pPr>
              <a:lnSpc>
                <a:spcPct val="90000"/>
              </a:lnSpc>
              <a:spcAft>
                <a:spcPts val="600"/>
              </a:spcAft>
            </a:pPr>
            <a:r>
              <a:rPr lang="en-GB" sz="1100" dirty="0">
                <a:latin typeface="Delta BQ Light" panose="02000503040000020003" pitchFamily="50" charset="0"/>
              </a:rPr>
              <a:t>Segro recognises that the world faces a climate emergency and we are committed to playing our part in tackling climate change, by limiting global temperature rise to less than 1.5 degrees, in tandem with growth in our business and the wider economy.</a:t>
            </a:r>
          </a:p>
        </p:txBody>
      </p:sp>
      <p:sp>
        <p:nvSpPr>
          <p:cNvPr id="10" name="TextBox 9">
            <a:extLst>
              <a:ext uri="{FF2B5EF4-FFF2-40B4-BE49-F238E27FC236}">
                <a16:creationId xmlns:a16="http://schemas.microsoft.com/office/drawing/2014/main" id="{9F7FC282-4583-4AA9-B852-A6AA89AF8E6A}"/>
              </a:ext>
            </a:extLst>
          </p:cNvPr>
          <p:cNvSpPr txBox="1"/>
          <p:nvPr/>
        </p:nvSpPr>
        <p:spPr>
          <a:xfrm>
            <a:off x="1272540" y="3448194"/>
            <a:ext cx="3413225" cy="156950"/>
          </a:xfrm>
          <a:prstGeom prst="rect">
            <a:avLst/>
          </a:prstGeom>
          <a:noFill/>
        </p:spPr>
        <p:txBody>
          <a:bodyPr wrap="square" lIns="0" tIns="0" rIns="0" bIns="0" rtlCol="0">
            <a:noAutofit/>
          </a:bodyPr>
          <a:lstStyle/>
          <a:p>
            <a:pPr>
              <a:lnSpc>
                <a:spcPct val="90000"/>
              </a:lnSpc>
              <a:spcAft>
                <a:spcPts val="600"/>
              </a:spcAft>
            </a:pPr>
            <a:r>
              <a:rPr lang="en-GB" sz="1200" dirty="0"/>
              <a:t>We will be net-zero carbon by 2030</a:t>
            </a:r>
          </a:p>
        </p:txBody>
      </p:sp>
      <p:sp>
        <p:nvSpPr>
          <p:cNvPr id="11" name="TextBox 10">
            <a:extLst>
              <a:ext uri="{FF2B5EF4-FFF2-40B4-BE49-F238E27FC236}">
                <a16:creationId xmlns:a16="http://schemas.microsoft.com/office/drawing/2014/main" id="{6EADD789-158B-43A2-81FF-04151CC332AF}"/>
              </a:ext>
            </a:extLst>
          </p:cNvPr>
          <p:cNvSpPr txBox="1"/>
          <p:nvPr/>
        </p:nvSpPr>
        <p:spPr>
          <a:xfrm>
            <a:off x="1272540" y="4540015"/>
            <a:ext cx="2667000" cy="498143"/>
          </a:xfrm>
          <a:prstGeom prst="rect">
            <a:avLst/>
          </a:prstGeom>
          <a:noFill/>
        </p:spPr>
        <p:txBody>
          <a:bodyPr wrap="square" lIns="0" tIns="0" rIns="0" bIns="0" rtlCol="0">
            <a:noAutofit/>
          </a:bodyPr>
          <a:lstStyle/>
          <a:p>
            <a:pPr>
              <a:lnSpc>
                <a:spcPct val="90000"/>
              </a:lnSpc>
              <a:spcAft>
                <a:spcPts val="600"/>
              </a:spcAft>
            </a:pPr>
            <a:r>
              <a:rPr lang="en-GB" sz="1100" dirty="0">
                <a:latin typeface="Delta BQ Light" panose="02000503040000020003" pitchFamily="50" charset="0"/>
              </a:rPr>
              <a:t>We will aim to reduce carbon emissions from our development activity and the operation of our existing buildings, and eliminate them where possible. </a:t>
            </a:r>
          </a:p>
          <a:p>
            <a:pPr>
              <a:lnSpc>
                <a:spcPct val="90000"/>
              </a:lnSpc>
              <a:spcAft>
                <a:spcPts val="600"/>
              </a:spcAft>
            </a:pPr>
            <a:r>
              <a:rPr lang="en-GB" sz="1100" dirty="0">
                <a:latin typeface="Delta BQ Light" panose="02000503040000020003" pitchFamily="50" charset="0"/>
              </a:rPr>
              <a:t>We will implement plans to absorb any residual carbon</a:t>
            </a:r>
          </a:p>
          <a:p>
            <a:pPr>
              <a:lnSpc>
                <a:spcPct val="90000"/>
              </a:lnSpc>
              <a:spcAft>
                <a:spcPts val="600"/>
              </a:spcAft>
            </a:pPr>
            <a:endParaRPr lang="en-GB" sz="1100" dirty="0">
              <a:latin typeface="Delta BQ Light" panose="02000503040000020003" pitchFamily="50" charset="0"/>
            </a:endParaRPr>
          </a:p>
        </p:txBody>
      </p:sp>
      <p:sp>
        <p:nvSpPr>
          <p:cNvPr id="13" name="TextBox 12">
            <a:extLst>
              <a:ext uri="{FF2B5EF4-FFF2-40B4-BE49-F238E27FC236}">
                <a16:creationId xmlns:a16="http://schemas.microsoft.com/office/drawing/2014/main" id="{7AB765F8-7BD6-488F-AA6D-B94C88D251E6}"/>
              </a:ext>
            </a:extLst>
          </p:cNvPr>
          <p:cNvSpPr txBox="1"/>
          <p:nvPr/>
        </p:nvSpPr>
        <p:spPr>
          <a:xfrm>
            <a:off x="4768864" y="2148072"/>
            <a:ext cx="2996371" cy="938719"/>
          </a:xfrm>
          <a:prstGeom prst="rect">
            <a:avLst/>
          </a:prstGeom>
          <a:noFill/>
        </p:spPr>
        <p:txBody>
          <a:bodyPr wrap="square" lIns="0" tIns="0" rIns="0" bIns="0" rtlCol="0">
            <a:noAutofit/>
          </a:bodyPr>
          <a:lstStyle/>
          <a:p>
            <a:pPr>
              <a:lnSpc>
                <a:spcPct val="90000"/>
              </a:lnSpc>
              <a:spcAft>
                <a:spcPts val="600"/>
              </a:spcAft>
            </a:pPr>
            <a:r>
              <a:rPr lang="en-GB" sz="1100" dirty="0">
                <a:latin typeface="Delta BQ Light" panose="02000503040000020003" pitchFamily="50" charset="0"/>
              </a:rPr>
              <a:t>SEGRO is an integral part of the communities in which it operates, and we are committed to contributing to their long-term vitality. </a:t>
            </a:r>
          </a:p>
        </p:txBody>
      </p:sp>
      <p:sp>
        <p:nvSpPr>
          <p:cNvPr id="14" name="TextBox 13">
            <a:extLst>
              <a:ext uri="{FF2B5EF4-FFF2-40B4-BE49-F238E27FC236}">
                <a16:creationId xmlns:a16="http://schemas.microsoft.com/office/drawing/2014/main" id="{95C4318A-09F8-4625-A605-5D874B0BF31E}"/>
              </a:ext>
            </a:extLst>
          </p:cNvPr>
          <p:cNvSpPr txBox="1"/>
          <p:nvPr/>
        </p:nvSpPr>
        <p:spPr>
          <a:xfrm>
            <a:off x="4768864" y="3448194"/>
            <a:ext cx="3413225" cy="156950"/>
          </a:xfrm>
          <a:prstGeom prst="rect">
            <a:avLst/>
          </a:prstGeom>
          <a:noFill/>
        </p:spPr>
        <p:txBody>
          <a:bodyPr wrap="square" lIns="0" tIns="0" rIns="0" bIns="0" rtlCol="0">
            <a:noAutofit/>
          </a:bodyPr>
          <a:lstStyle/>
          <a:p>
            <a:pPr>
              <a:lnSpc>
                <a:spcPct val="90000"/>
              </a:lnSpc>
              <a:spcAft>
                <a:spcPts val="600"/>
              </a:spcAft>
            </a:pPr>
            <a:r>
              <a:rPr lang="en-GB" sz="1200" dirty="0"/>
              <a:t>We will create and implement Community Investment Plans for every key market in our portfolio by 2025</a:t>
            </a:r>
          </a:p>
        </p:txBody>
      </p:sp>
      <p:sp>
        <p:nvSpPr>
          <p:cNvPr id="15" name="TextBox 14">
            <a:extLst>
              <a:ext uri="{FF2B5EF4-FFF2-40B4-BE49-F238E27FC236}">
                <a16:creationId xmlns:a16="http://schemas.microsoft.com/office/drawing/2014/main" id="{B08A73BD-8E03-4CA3-BEF5-D9A5F2CE0256}"/>
              </a:ext>
            </a:extLst>
          </p:cNvPr>
          <p:cNvSpPr txBox="1"/>
          <p:nvPr/>
        </p:nvSpPr>
        <p:spPr>
          <a:xfrm>
            <a:off x="4790922" y="4540015"/>
            <a:ext cx="3066663" cy="1623340"/>
          </a:xfrm>
          <a:prstGeom prst="rect">
            <a:avLst/>
          </a:prstGeom>
          <a:noFill/>
        </p:spPr>
        <p:txBody>
          <a:bodyPr wrap="square" lIns="0" tIns="0" rIns="0" bIns="0" rtlCol="0">
            <a:noAutofit/>
          </a:bodyPr>
          <a:lstStyle/>
          <a:p>
            <a:pPr>
              <a:lnSpc>
                <a:spcPct val="90000"/>
              </a:lnSpc>
              <a:spcAft>
                <a:spcPts val="600"/>
              </a:spcAft>
            </a:pPr>
            <a:r>
              <a:rPr lang="en-GB" sz="1100" dirty="0">
                <a:latin typeface="Delta BQ Light" panose="02000503040000020003" pitchFamily="50" charset="0"/>
              </a:rPr>
              <a:t>We will work with our customers and suppliers </a:t>
            </a:r>
            <a:br>
              <a:rPr lang="en-GB" sz="1100" dirty="0">
                <a:latin typeface="Delta BQ Light" panose="02000503040000020003" pitchFamily="50" charset="0"/>
              </a:rPr>
            </a:br>
            <a:r>
              <a:rPr lang="en-GB" sz="1100" dirty="0">
                <a:latin typeface="Delta BQ Light" panose="02000503040000020003" pitchFamily="50" charset="0"/>
              </a:rPr>
              <a:t>to support our local businesses and economies. </a:t>
            </a:r>
          </a:p>
          <a:p>
            <a:pPr>
              <a:lnSpc>
                <a:spcPct val="90000"/>
              </a:lnSpc>
              <a:spcAft>
                <a:spcPts val="600"/>
              </a:spcAft>
            </a:pPr>
            <a:r>
              <a:rPr lang="en-GB" sz="1100" dirty="0">
                <a:latin typeface="Delta BQ Light" panose="02000503040000020003" pitchFamily="50" charset="0"/>
              </a:rPr>
              <a:t>We will help improve the skills of local people to enhance their career and employment opportunities, by investing in local training programmes. </a:t>
            </a:r>
          </a:p>
          <a:p>
            <a:pPr>
              <a:lnSpc>
                <a:spcPct val="90000"/>
              </a:lnSpc>
              <a:spcAft>
                <a:spcPts val="600"/>
              </a:spcAft>
            </a:pPr>
            <a:r>
              <a:rPr lang="en-GB" sz="1100" dirty="0">
                <a:latin typeface="Delta BQ Light" panose="02000503040000020003" pitchFamily="50" charset="0"/>
              </a:rPr>
              <a:t>Equally, we will enhance the spaces around our buildings, working with local partners to ensure </a:t>
            </a:r>
            <a:br>
              <a:rPr lang="en-GB" sz="1100" dirty="0">
                <a:latin typeface="Delta BQ Light" panose="02000503040000020003" pitchFamily="50" charset="0"/>
              </a:rPr>
            </a:br>
            <a:r>
              <a:rPr lang="en-GB" sz="1100" dirty="0">
                <a:latin typeface="Delta BQ Light" panose="02000503040000020003" pitchFamily="50" charset="0"/>
              </a:rPr>
              <a:t>we meet the needs of our communities. </a:t>
            </a:r>
          </a:p>
        </p:txBody>
      </p:sp>
      <p:sp>
        <p:nvSpPr>
          <p:cNvPr id="17" name="TextBox 16">
            <a:extLst>
              <a:ext uri="{FF2B5EF4-FFF2-40B4-BE49-F238E27FC236}">
                <a16:creationId xmlns:a16="http://schemas.microsoft.com/office/drawing/2014/main" id="{2BB59722-A2AD-4235-AE51-78BF39B7D990}"/>
              </a:ext>
            </a:extLst>
          </p:cNvPr>
          <p:cNvSpPr txBox="1"/>
          <p:nvPr/>
        </p:nvSpPr>
        <p:spPr>
          <a:xfrm>
            <a:off x="8332515" y="2148072"/>
            <a:ext cx="2996371" cy="938719"/>
          </a:xfrm>
          <a:prstGeom prst="rect">
            <a:avLst/>
          </a:prstGeom>
          <a:noFill/>
        </p:spPr>
        <p:txBody>
          <a:bodyPr wrap="square" lIns="0" tIns="0" rIns="0" bIns="0" rtlCol="0">
            <a:noAutofit/>
          </a:bodyPr>
          <a:lstStyle/>
          <a:p>
            <a:pPr>
              <a:lnSpc>
                <a:spcPct val="90000"/>
              </a:lnSpc>
              <a:spcAft>
                <a:spcPts val="600"/>
              </a:spcAft>
            </a:pPr>
            <a:r>
              <a:rPr lang="en-GB" sz="1100" dirty="0">
                <a:latin typeface="Delta BQ Light" panose="02000503040000020003" pitchFamily="50" charset="0"/>
              </a:rPr>
              <a:t>SEGRO’s people are vital to and inseparable from its success, and we are committed to attracting, enhancing and retaining a diverse range of talented individuals in our business. </a:t>
            </a:r>
          </a:p>
        </p:txBody>
      </p:sp>
      <p:sp>
        <p:nvSpPr>
          <p:cNvPr id="18" name="TextBox 17">
            <a:extLst>
              <a:ext uri="{FF2B5EF4-FFF2-40B4-BE49-F238E27FC236}">
                <a16:creationId xmlns:a16="http://schemas.microsoft.com/office/drawing/2014/main" id="{61150F82-87B5-4998-BEA8-2A75490EB980}"/>
              </a:ext>
            </a:extLst>
          </p:cNvPr>
          <p:cNvSpPr txBox="1"/>
          <p:nvPr/>
        </p:nvSpPr>
        <p:spPr>
          <a:xfrm>
            <a:off x="8332516" y="3448194"/>
            <a:ext cx="3186194" cy="298116"/>
          </a:xfrm>
          <a:prstGeom prst="rect">
            <a:avLst/>
          </a:prstGeom>
          <a:noFill/>
        </p:spPr>
        <p:txBody>
          <a:bodyPr wrap="square" lIns="0" tIns="0" rIns="0" bIns="0" rtlCol="0">
            <a:noAutofit/>
          </a:bodyPr>
          <a:lstStyle/>
          <a:p>
            <a:pPr>
              <a:lnSpc>
                <a:spcPct val="90000"/>
              </a:lnSpc>
              <a:spcAft>
                <a:spcPts val="600"/>
              </a:spcAft>
            </a:pPr>
            <a:r>
              <a:rPr lang="en-GB" sz="1200" dirty="0"/>
              <a:t>We will increase the overall diversity of our own workforce throughout the organisation</a:t>
            </a:r>
          </a:p>
        </p:txBody>
      </p:sp>
      <p:sp>
        <p:nvSpPr>
          <p:cNvPr id="19" name="TextBox 18">
            <a:extLst>
              <a:ext uri="{FF2B5EF4-FFF2-40B4-BE49-F238E27FC236}">
                <a16:creationId xmlns:a16="http://schemas.microsoft.com/office/drawing/2014/main" id="{28BBBE08-BA05-4297-9EEA-716D0EFE77D4}"/>
              </a:ext>
            </a:extLst>
          </p:cNvPr>
          <p:cNvSpPr txBox="1"/>
          <p:nvPr/>
        </p:nvSpPr>
        <p:spPr>
          <a:xfrm>
            <a:off x="8332516" y="4540015"/>
            <a:ext cx="2892768" cy="1623340"/>
          </a:xfrm>
          <a:prstGeom prst="rect">
            <a:avLst/>
          </a:prstGeom>
          <a:noFill/>
        </p:spPr>
        <p:txBody>
          <a:bodyPr wrap="square" lIns="0" tIns="0" rIns="0" bIns="0" rtlCol="0">
            <a:noAutofit/>
          </a:bodyPr>
          <a:lstStyle/>
          <a:p>
            <a:pPr>
              <a:lnSpc>
                <a:spcPct val="90000"/>
              </a:lnSpc>
              <a:spcAft>
                <a:spcPts val="600"/>
              </a:spcAft>
            </a:pPr>
            <a:r>
              <a:rPr lang="en-GB" sz="1100" dirty="0">
                <a:latin typeface="Delta BQ Light" panose="02000503040000020003" pitchFamily="50" charset="0"/>
              </a:rPr>
              <a:t>We will provide a healthy and supportive working environment, develop fulfilling and rewarding careers, foster an inclusive culture and build diverse workforce. </a:t>
            </a:r>
          </a:p>
        </p:txBody>
      </p:sp>
      <p:sp>
        <p:nvSpPr>
          <p:cNvPr id="24" name="Rectangle 23">
            <a:extLst>
              <a:ext uri="{FF2B5EF4-FFF2-40B4-BE49-F238E27FC236}">
                <a16:creationId xmlns:a16="http://schemas.microsoft.com/office/drawing/2014/main" id="{6FE89724-7EE3-47A7-837C-5B01FA43AE68}"/>
              </a:ext>
            </a:extLst>
          </p:cNvPr>
          <p:cNvSpPr/>
          <p:nvPr/>
        </p:nvSpPr>
        <p:spPr>
          <a:xfrm>
            <a:off x="479425" y="2056632"/>
            <a:ext cx="588096" cy="11931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200" dirty="0">
                <a:solidFill>
                  <a:schemeClr val="tx1"/>
                </a:solidFill>
              </a:rPr>
              <a:t>Context</a:t>
            </a:r>
          </a:p>
        </p:txBody>
      </p:sp>
      <p:sp>
        <p:nvSpPr>
          <p:cNvPr id="25" name="Rectangle 24">
            <a:extLst>
              <a:ext uri="{FF2B5EF4-FFF2-40B4-BE49-F238E27FC236}">
                <a16:creationId xmlns:a16="http://schemas.microsoft.com/office/drawing/2014/main" id="{CF95311D-C012-424B-9B61-2C1F967D6512}"/>
              </a:ext>
            </a:extLst>
          </p:cNvPr>
          <p:cNvSpPr/>
          <p:nvPr/>
        </p:nvSpPr>
        <p:spPr>
          <a:xfrm>
            <a:off x="479425" y="3337507"/>
            <a:ext cx="588096" cy="10058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200" dirty="0">
                <a:solidFill>
                  <a:schemeClr val="tx1"/>
                </a:solidFill>
              </a:rPr>
              <a:t>Targets</a:t>
            </a:r>
          </a:p>
        </p:txBody>
      </p:sp>
      <p:sp>
        <p:nvSpPr>
          <p:cNvPr id="26" name="Rectangle 25">
            <a:extLst>
              <a:ext uri="{FF2B5EF4-FFF2-40B4-BE49-F238E27FC236}">
                <a16:creationId xmlns:a16="http://schemas.microsoft.com/office/drawing/2014/main" id="{F22A728F-1A63-4468-B2AC-4C150F532287}"/>
              </a:ext>
            </a:extLst>
          </p:cNvPr>
          <p:cNvSpPr/>
          <p:nvPr/>
        </p:nvSpPr>
        <p:spPr>
          <a:xfrm>
            <a:off x="479425" y="4434560"/>
            <a:ext cx="588096" cy="16233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200" dirty="0">
                <a:solidFill>
                  <a:schemeClr val="tx1"/>
                </a:solidFill>
              </a:rPr>
              <a:t>Actions</a:t>
            </a:r>
          </a:p>
        </p:txBody>
      </p:sp>
      <p:cxnSp>
        <p:nvCxnSpPr>
          <p:cNvPr id="29" name="Straight Connector 28">
            <a:extLst>
              <a:ext uri="{FF2B5EF4-FFF2-40B4-BE49-F238E27FC236}">
                <a16:creationId xmlns:a16="http://schemas.microsoft.com/office/drawing/2014/main" id="{2DE7F38D-C744-4C7A-A4CD-6E6D5AC9A483}"/>
              </a:ext>
            </a:extLst>
          </p:cNvPr>
          <p:cNvCxnSpPr>
            <a:cxnSpLocks/>
          </p:cNvCxnSpPr>
          <p:nvPr/>
        </p:nvCxnSpPr>
        <p:spPr>
          <a:xfrm flipV="1">
            <a:off x="4653184" y="2151656"/>
            <a:ext cx="0" cy="1003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DFA9E58-BF3B-446E-93B4-91BB7CEA9FD0}"/>
              </a:ext>
            </a:extLst>
          </p:cNvPr>
          <p:cNvCxnSpPr>
            <a:cxnSpLocks/>
          </p:cNvCxnSpPr>
          <p:nvPr/>
        </p:nvCxnSpPr>
        <p:spPr>
          <a:xfrm flipV="1">
            <a:off x="8194778" y="2151656"/>
            <a:ext cx="0" cy="1003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D1FB505-CBFE-47D9-8000-BFCDB19151C9}"/>
              </a:ext>
            </a:extLst>
          </p:cNvPr>
          <p:cNvCxnSpPr>
            <a:cxnSpLocks/>
          </p:cNvCxnSpPr>
          <p:nvPr/>
        </p:nvCxnSpPr>
        <p:spPr>
          <a:xfrm flipV="1">
            <a:off x="4653184" y="3448194"/>
            <a:ext cx="0" cy="809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39D1B-D09B-4A23-9C9C-8FA92ED7EB74}"/>
              </a:ext>
            </a:extLst>
          </p:cNvPr>
          <p:cNvCxnSpPr>
            <a:cxnSpLocks/>
          </p:cNvCxnSpPr>
          <p:nvPr/>
        </p:nvCxnSpPr>
        <p:spPr>
          <a:xfrm flipV="1">
            <a:off x="8194778" y="3448194"/>
            <a:ext cx="0" cy="809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9BB212-2FA6-48C6-BFDD-CD09514EAD55}"/>
              </a:ext>
            </a:extLst>
          </p:cNvPr>
          <p:cNvCxnSpPr>
            <a:cxnSpLocks/>
          </p:cNvCxnSpPr>
          <p:nvPr/>
        </p:nvCxnSpPr>
        <p:spPr>
          <a:xfrm flipV="1">
            <a:off x="4653184" y="4540015"/>
            <a:ext cx="0" cy="13967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C88AC9-F716-48FB-8006-7200CACF72BC}"/>
              </a:ext>
            </a:extLst>
          </p:cNvPr>
          <p:cNvCxnSpPr>
            <a:cxnSpLocks/>
          </p:cNvCxnSpPr>
          <p:nvPr/>
        </p:nvCxnSpPr>
        <p:spPr>
          <a:xfrm flipV="1">
            <a:off x="8194778" y="4540015"/>
            <a:ext cx="0" cy="13967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93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8707-A82E-4EAB-A1E2-EC4E654D453A}"/>
              </a:ext>
            </a:extLst>
          </p:cNvPr>
          <p:cNvSpPr>
            <a:spLocks noGrp="1"/>
          </p:cNvSpPr>
          <p:nvPr>
            <p:ph type="title"/>
          </p:nvPr>
        </p:nvSpPr>
        <p:spPr/>
        <p:txBody>
          <a:bodyPr/>
          <a:lstStyle/>
          <a:p>
            <a:r>
              <a:rPr lang="en-US" dirty="0"/>
              <a:t>Adjusted income statement </a:t>
            </a:r>
            <a:br>
              <a:rPr lang="en-US" dirty="0"/>
            </a:br>
            <a:r>
              <a:rPr lang="en-US" sz="2400" dirty="0"/>
              <a:t>(JVs proportionally consolidated)</a:t>
            </a:r>
            <a:endParaRPr lang="en-US" dirty="0"/>
          </a:p>
        </p:txBody>
      </p:sp>
      <p:sp>
        <p:nvSpPr>
          <p:cNvPr id="3" name="Slide Number Placeholder 2">
            <a:extLst>
              <a:ext uri="{FF2B5EF4-FFF2-40B4-BE49-F238E27FC236}">
                <a16:creationId xmlns:a16="http://schemas.microsoft.com/office/drawing/2014/main" id="{D894FF88-5352-4A92-ABB0-15D3538CC917}"/>
              </a:ext>
            </a:extLst>
          </p:cNvPr>
          <p:cNvSpPr>
            <a:spLocks noGrp="1"/>
          </p:cNvSpPr>
          <p:nvPr>
            <p:ph type="sldNum" sz="quarter" idx="12"/>
          </p:nvPr>
        </p:nvSpPr>
        <p:spPr/>
        <p:txBody>
          <a:bodyPr/>
          <a:lstStyle/>
          <a:p>
            <a:fld id="{A9127C4A-68AE-42AA-98AE-96759E14B5F4}" type="slidenum">
              <a:rPr lang="en-GB" smtClean="0"/>
              <a:pPr/>
              <a:t>37</a:t>
            </a:fld>
            <a:endParaRPr lang="en-GB"/>
          </a:p>
        </p:txBody>
      </p:sp>
      <p:sp>
        <p:nvSpPr>
          <p:cNvPr id="7" name="TextBox 6">
            <a:extLst>
              <a:ext uri="{FF2B5EF4-FFF2-40B4-BE49-F238E27FC236}">
                <a16:creationId xmlns:a16="http://schemas.microsoft.com/office/drawing/2014/main" id="{CEAFAEBD-B7A5-4F70-B5EE-CD7EB22FD58F}"/>
              </a:ext>
            </a:extLst>
          </p:cNvPr>
          <p:cNvSpPr txBox="1"/>
          <p:nvPr/>
        </p:nvSpPr>
        <p:spPr>
          <a:xfrm>
            <a:off x="1482100" y="5985559"/>
            <a:ext cx="10577854" cy="784830"/>
          </a:xfrm>
          <a:prstGeom prst="rect">
            <a:avLst/>
          </a:prstGeom>
          <a:noFill/>
        </p:spPr>
        <p:txBody>
          <a:bodyPr wrap="square">
            <a:spAutoFit/>
          </a:bodyPr>
          <a:lstStyle/>
          <a:p>
            <a:r>
              <a:rPr lang="en-US" sz="900" dirty="0">
                <a:solidFill>
                  <a:schemeClr val="tx2"/>
                </a:solidFill>
              </a:rPr>
              <a:t>1 </a:t>
            </a:r>
            <a:r>
              <a:rPr lang="en-GB" sz="900" dirty="0">
                <a:solidFill>
                  <a:schemeClr val="tx2"/>
                </a:solidFill>
              </a:rPr>
              <a:t>The composition of gross and net rental income has changed in 2022 to give a better measure of the underlying rental income from the property portfolio. Management and development fee income; service charge income and expense; and solar energy income and expense are now presented outside of gross and net rental income. Details of the change is disclosed further in Note 4, 5 and 6</a:t>
            </a:r>
            <a:r>
              <a:rPr lang="en-US" sz="900" dirty="0">
                <a:solidFill>
                  <a:schemeClr val="tx2"/>
                </a:solidFill>
              </a:rPr>
              <a:t> of the financial statements</a:t>
            </a:r>
          </a:p>
          <a:p>
            <a:r>
              <a:rPr lang="en-US" sz="900" dirty="0">
                <a:solidFill>
                  <a:schemeClr val="tx2"/>
                </a:solidFill>
              </a:rPr>
              <a:t>2 The management fees earned from joint ventures are recorded at 100% in SEGRO’s income statement (H1 2022: £15 million; H1 2021 £12 million). As a 50% owner of the joint ventures, </a:t>
            </a:r>
            <a:br>
              <a:rPr lang="en-US" sz="900" dirty="0">
                <a:solidFill>
                  <a:schemeClr val="tx2"/>
                </a:solidFill>
                <a:highlight>
                  <a:srgbClr val="FFFF00"/>
                </a:highlight>
              </a:rPr>
            </a:br>
            <a:r>
              <a:rPr lang="en-US" sz="900" dirty="0">
                <a:solidFill>
                  <a:schemeClr val="tx2"/>
                </a:solidFill>
              </a:rPr>
              <a:t>SEGRO’s share of JV income includes approximately half the cost of these fees in JV property operating expenses (H1 2022: £6 million; H1 2021 £5 million)</a:t>
            </a:r>
          </a:p>
        </p:txBody>
      </p:sp>
      <p:graphicFrame>
        <p:nvGraphicFramePr>
          <p:cNvPr id="6" name="Group 67">
            <a:extLst>
              <a:ext uri="{FF2B5EF4-FFF2-40B4-BE49-F238E27FC236}">
                <a16:creationId xmlns:a16="http://schemas.microsoft.com/office/drawing/2014/main" id="{E22EF4EF-BD60-CB40-BE75-8B261E573B85}"/>
              </a:ext>
            </a:extLst>
          </p:cNvPr>
          <p:cNvGraphicFramePr>
            <a:graphicFrameLocks noGrp="1"/>
          </p:cNvGraphicFramePr>
          <p:nvPr>
            <p:extLst>
              <p:ext uri="{D42A27DB-BD31-4B8C-83A1-F6EECF244321}">
                <p14:modId xmlns:p14="http://schemas.microsoft.com/office/powerpoint/2010/main" val="737383939"/>
              </p:ext>
            </p:extLst>
          </p:nvPr>
        </p:nvGraphicFramePr>
        <p:xfrm>
          <a:off x="479423" y="1121712"/>
          <a:ext cx="11237086" cy="4257463"/>
        </p:xfrm>
        <a:graphic>
          <a:graphicData uri="http://schemas.openxmlformats.org/drawingml/2006/table">
            <a:tbl>
              <a:tblPr/>
              <a:tblGrid>
                <a:gridCol w="3612286">
                  <a:extLst>
                    <a:ext uri="{9D8B030D-6E8A-4147-A177-3AD203B41FA5}">
                      <a16:colId xmlns:a16="http://schemas.microsoft.com/office/drawing/2014/main" val="20000"/>
                    </a:ext>
                  </a:extLst>
                </a:gridCol>
                <a:gridCol w="1270800">
                  <a:extLst>
                    <a:ext uri="{9D8B030D-6E8A-4147-A177-3AD203B41FA5}">
                      <a16:colId xmlns:a16="http://schemas.microsoft.com/office/drawing/2014/main" val="668920071"/>
                    </a:ext>
                  </a:extLst>
                </a:gridCol>
                <a:gridCol w="1270800">
                  <a:extLst>
                    <a:ext uri="{9D8B030D-6E8A-4147-A177-3AD203B41FA5}">
                      <a16:colId xmlns:a16="http://schemas.microsoft.com/office/drawing/2014/main" val="2848283738"/>
                    </a:ext>
                  </a:extLst>
                </a:gridCol>
                <a:gridCol w="1270800">
                  <a:extLst>
                    <a:ext uri="{9D8B030D-6E8A-4147-A177-3AD203B41FA5}">
                      <a16:colId xmlns:a16="http://schemas.microsoft.com/office/drawing/2014/main" val="20001"/>
                    </a:ext>
                  </a:extLst>
                </a:gridCol>
                <a:gridCol w="1270800">
                  <a:extLst>
                    <a:ext uri="{9D8B030D-6E8A-4147-A177-3AD203B41FA5}">
                      <a16:colId xmlns:a16="http://schemas.microsoft.com/office/drawing/2014/main" val="3301432654"/>
                    </a:ext>
                  </a:extLst>
                </a:gridCol>
                <a:gridCol w="1270800">
                  <a:extLst>
                    <a:ext uri="{9D8B030D-6E8A-4147-A177-3AD203B41FA5}">
                      <a16:colId xmlns:a16="http://schemas.microsoft.com/office/drawing/2014/main" val="1141617064"/>
                    </a:ext>
                  </a:extLst>
                </a:gridCol>
                <a:gridCol w="1270800">
                  <a:extLst>
                    <a:ext uri="{9D8B030D-6E8A-4147-A177-3AD203B41FA5}">
                      <a16:colId xmlns:a16="http://schemas.microsoft.com/office/drawing/2014/main" val="20002"/>
                    </a:ext>
                  </a:extLst>
                </a:gridCol>
              </a:tblGrid>
              <a:tr h="2808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endParaRPr kumimoji="0" lang="en-US" sz="1200" b="0" i="0" u="none" strike="noStrike" cap="none" normalizeH="0" baseline="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gridSpan="3">
                  <a:txBody>
                    <a:bodyPr/>
                    <a:lstStyle/>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H1 2022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200" b="0"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200" b="0"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gridSpan="3">
                  <a:txBody>
                    <a:bodyPr/>
                    <a:lstStyle/>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H1 2021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200" b="0"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200" b="0"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693884709"/>
                  </a:ext>
                </a:extLst>
              </a:tr>
              <a:tr h="468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endParaRPr kumimoji="0" lang="en-US" sz="1200" b="0" i="0" u="none" strike="noStrike" cap="none" normalizeH="0" baseline="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Group</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JVs</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Total</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Group</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JVs</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Total</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342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mn-lt"/>
                          <a:cs typeface="Arial" charset="0"/>
                        </a:rPr>
                        <a:t>Gross rental income</a:t>
                      </a:r>
                      <a:r>
                        <a:rPr kumimoji="0" lang="en-GB" sz="1100" b="0" i="0" u="none" strike="noStrike" cap="none" normalizeH="0" baseline="30000" dirty="0">
                          <a:ln>
                            <a:noFill/>
                          </a:ln>
                          <a:solidFill>
                            <a:schemeClr val="tx1"/>
                          </a:solidFill>
                          <a:effectLst/>
                          <a:latin typeface="+mn-lt"/>
                          <a:cs typeface="Arial" charset="0"/>
                        </a:rPr>
                        <a:t>1</a:t>
                      </a: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dirty="0">
                          <a:latin typeface="Delta BQ Light" panose="02000503040000020003" pitchFamily="50" charset="0"/>
                          <a:cs typeface="Arial" panose="020B0604020202020204" pitchFamily="34" charset="0"/>
                        </a:rPr>
                        <a:t>239</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dirty="0">
                          <a:latin typeface="Delta BQ Light" panose="02000503040000020003" pitchFamily="50" charset="0"/>
                          <a:cs typeface="Arial" panose="020B0604020202020204" pitchFamily="34" charset="0"/>
                        </a:rPr>
                        <a:t>56</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dirty="0">
                          <a:latin typeface="Delta BQ Light" panose="02000503040000020003" pitchFamily="50" charset="0"/>
                          <a:cs typeface="Arial" panose="020B0604020202020204" pitchFamily="34" charset="0"/>
                        </a:rPr>
                        <a:t>295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dirty="0">
                          <a:latin typeface="Delta BQ Light" panose="02000503040000020003" pitchFamily="50" charset="0"/>
                          <a:cs typeface="Arial" panose="020B0604020202020204" pitchFamily="34" charset="0"/>
                        </a:rPr>
                        <a:t>195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dirty="0">
                          <a:latin typeface="Delta BQ Light" panose="02000503040000020003" pitchFamily="50" charset="0"/>
                          <a:cs typeface="Arial" panose="020B0604020202020204" pitchFamily="34" charset="0"/>
                        </a:rPr>
                        <a:t>51</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dirty="0">
                          <a:latin typeface="Delta BQ Light" panose="02000503040000020003" pitchFamily="50" charset="0"/>
                          <a:cs typeface="Arial" panose="020B0604020202020204" pitchFamily="34" charset="0"/>
                        </a:rPr>
                        <a:t>246</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mn-lt"/>
                          <a:cs typeface="Arial" charset="0"/>
                        </a:rPr>
                        <a:t>Property operating expenses</a:t>
                      </a:r>
                      <a:endParaRPr kumimoji="0" lang="en-GB" sz="1100" b="0" i="0" u="none" strike="noStrike" cap="none" normalizeH="0" baseline="3000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dirty="0">
                          <a:latin typeface="Delta BQ Light" panose="02000503040000020003" pitchFamily="50" charset="0"/>
                          <a:cs typeface="Arial" panose="020B0604020202020204" pitchFamily="34" charset="0"/>
                        </a:rPr>
                        <a:t>(36)</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(4)</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(40)</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dirty="0">
                          <a:latin typeface="Delta BQ Light" panose="02000503040000020003" pitchFamily="50" charset="0"/>
                          <a:cs typeface="Arial" panose="020B0604020202020204" pitchFamily="34" charset="0"/>
                        </a:rPr>
                        <a:t>(28)</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(4)</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(32)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286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Net rental income</a:t>
                      </a: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latin typeface="Delta BQ Light" panose="02000503040000020003" pitchFamily="50" charset="0"/>
                          <a:cs typeface="Arial" panose="020B0604020202020204" pitchFamily="34" charset="0"/>
                        </a:rPr>
                        <a:t>203</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1" dirty="0">
                          <a:latin typeface="Delta BQ Light" panose="02000503040000020003" pitchFamily="50" charset="0"/>
                          <a:cs typeface="Arial" panose="020B0604020202020204" pitchFamily="34" charset="0"/>
                        </a:rPr>
                        <a:t>52</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1" dirty="0">
                          <a:latin typeface="Delta BQ Light" panose="02000503040000020003" pitchFamily="50" charset="0"/>
                          <a:cs typeface="Arial" panose="020B0604020202020204" pitchFamily="34" charset="0"/>
                        </a:rPr>
                        <a:t>255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1" dirty="0">
                          <a:latin typeface="Delta BQ Light" panose="02000503040000020003" pitchFamily="50" charset="0"/>
                          <a:cs typeface="Arial" panose="020B0604020202020204" pitchFamily="34" charset="0"/>
                        </a:rPr>
                        <a:t>167</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latin typeface="Delta BQ Light" panose="02000503040000020003" pitchFamily="50" charset="0"/>
                          <a:cs typeface="Arial" panose="020B0604020202020204" pitchFamily="34" charset="0"/>
                        </a:rPr>
                        <a:t>47</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latin typeface="Delta BQ Light" panose="02000503040000020003" pitchFamily="50" charset="0"/>
                          <a:cs typeface="Arial" panose="020B0604020202020204" pitchFamily="34" charset="0"/>
                        </a:rPr>
                        <a:t>214</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7793">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JV management fee income</a:t>
                      </a:r>
                      <a:r>
                        <a:rPr kumimoji="0" lang="en-GB" sz="1100" b="0" i="0" u="none" strike="noStrike" kern="1200" cap="none" normalizeH="0" baseline="30000" dirty="0">
                          <a:ln>
                            <a:noFill/>
                          </a:ln>
                          <a:solidFill>
                            <a:schemeClr val="tx1"/>
                          </a:solidFill>
                          <a:effectLst/>
                          <a:latin typeface="Delta BQ Light" panose="02000503040000020003" pitchFamily="50" charset="0"/>
                          <a:ea typeface="+mn-ea"/>
                          <a:cs typeface="Arial" charset="0"/>
                        </a:rPr>
                        <a:t>2</a:t>
                      </a: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57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(27)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30</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12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(5)</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54643">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Other income</a:t>
                      </a: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3</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4</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4</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5</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0463410"/>
                  </a:ext>
                </a:extLst>
              </a:tr>
              <a:tr h="289367">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Administration expenses</a:t>
                      </a: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(31)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(32)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(27)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(28)</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2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Adjusted operating profit</a:t>
                      </a: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latin typeface="Delta BQ Light" panose="02000503040000020003" pitchFamily="50" charset="0"/>
                          <a:cs typeface="Arial" panose="020B0604020202020204" pitchFamily="34" charset="0"/>
                        </a:rPr>
                        <a:t>232</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1" dirty="0">
                          <a:latin typeface="Delta BQ Light" panose="02000503040000020003" pitchFamily="50" charset="0"/>
                          <a:cs typeface="Arial" panose="020B0604020202020204" pitchFamily="34" charset="0"/>
                        </a:rPr>
                        <a:t>25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1" dirty="0">
                          <a:latin typeface="Delta BQ Light" panose="02000503040000020003" pitchFamily="50" charset="0"/>
                          <a:cs typeface="Arial" panose="020B0604020202020204" pitchFamily="34" charset="0"/>
                        </a:rPr>
                        <a:t>257</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1" dirty="0">
                          <a:latin typeface="Delta BQ Light" panose="02000503040000020003" pitchFamily="50" charset="0"/>
                          <a:cs typeface="Arial" panose="020B0604020202020204" pitchFamily="34" charset="0"/>
                        </a:rPr>
                        <a:t>156</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latin typeface="Delta BQ Light" panose="02000503040000020003" pitchFamily="50" charset="0"/>
                          <a:cs typeface="Arial" panose="020B0604020202020204" pitchFamily="34" charset="0"/>
                        </a:rPr>
                        <a:t>42</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latin typeface="Delta BQ Light" panose="02000503040000020003" pitchFamily="50" charset="0"/>
                          <a:cs typeface="Arial" panose="020B0604020202020204" pitchFamily="34" charset="0"/>
                        </a:rPr>
                        <a:t>198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2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Net finance costs</a:t>
                      </a:r>
                      <a:endParaRPr kumimoji="0" lang="en-GB" sz="1100" b="0" i="0" u="none" strike="noStrike" cap="none" normalizeH="0" baseline="30000" dirty="0">
                        <a:ln>
                          <a:noFill/>
                        </a:ln>
                        <a:solidFill>
                          <a:schemeClr val="tx1"/>
                        </a:solidFill>
                        <a:effectLst/>
                        <a:latin typeface="Delta BQ Light" panose="02000503040000020003" pitchFamily="50" charset="0"/>
                        <a:cs typeface="Arial" charset="0"/>
                      </a:endParaRP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(32)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(39)</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(20)</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(6)</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(26)</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2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Adjusted profit before tax</a:t>
                      </a:r>
                      <a:endParaRPr kumimoji="0" lang="en-GB" sz="1100" b="1" i="0" u="none" strike="noStrike" cap="none" normalizeH="0" baseline="3000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200</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18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218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136</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36</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172</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42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Tax and non-controlling interests</a:t>
                      </a: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(12)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(14)</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(3)</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(4)</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6878768"/>
                  </a:ext>
                </a:extLst>
              </a:tr>
              <a:tr h="342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Delta BQ Light" panose="02000503040000020003" pitchFamily="50" charset="0"/>
                          <a:cs typeface="Arial" charset="0"/>
                        </a:rPr>
                        <a:t>Adjusted profit after tax</a:t>
                      </a:r>
                      <a:endParaRPr kumimoji="0" lang="en-GB" sz="1100" b="1" i="0" u="none" strike="noStrike" cap="none" normalizeH="0" baseline="30000" dirty="0">
                        <a:ln>
                          <a:noFill/>
                        </a:ln>
                        <a:solidFill>
                          <a:schemeClr val="tx1"/>
                        </a:solidFill>
                        <a:effectLst/>
                        <a:latin typeface="Delta BQ Light" panose="02000503040000020003" pitchFamily="50" charset="0"/>
                        <a:cs typeface="Arial" charset="0"/>
                      </a:endParaRPr>
                    </a:p>
                  </a:txBody>
                  <a:tcPr marL="72000" marR="86251" marT="43125" marB="43125" anchor="ctr" horzOverflow="overflow">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algn="r" defTabSz="457200" rtl="0" eaLnBrk="1" latinLnBrk="0" hangingPunct="1">
                        <a:lnSpc>
                          <a:spcPct val="100000"/>
                        </a:lnSpc>
                        <a:spcBef>
                          <a:spcPts val="600"/>
                        </a:spcBef>
                        <a:spcAft>
                          <a:spcPts val="0"/>
                        </a:spcAft>
                      </a:pPr>
                      <a:r>
                        <a:rPr lang="en-GB" sz="1100" b="1" i="0" kern="1200" dirty="0">
                          <a:solidFill>
                            <a:schemeClr val="tx1"/>
                          </a:solidFill>
                          <a:latin typeface="Delta BQ Light" panose="02000503040000020003" pitchFamily="50" charset="0"/>
                          <a:ea typeface="+mn-ea"/>
                          <a:cs typeface="Arial" panose="020B0604020202020204" pitchFamily="34" charset="0"/>
                        </a:rPr>
                        <a:t>188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i="0" kern="1200" dirty="0">
                          <a:solidFill>
                            <a:schemeClr val="tx1"/>
                          </a:solidFill>
                          <a:latin typeface="Delta BQ Light" panose="02000503040000020003" pitchFamily="50" charset="0"/>
                          <a:ea typeface="+mn-ea"/>
                          <a:cs typeface="Arial" panose="020B0604020202020204" pitchFamily="34" charset="0"/>
                        </a:rPr>
                        <a:t>16</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i="0" kern="1200" dirty="0">
                          <a:solidFill>
                            <a:schemeClr val="tx1"/>
                          </a:solidFill>
                          <a:latin typeface="Delta BQ Light" panose="02000503040000020003" pitchFamily="50" charset="0"/>
                          <a:ea typeface="+mn-ea"/>
                          <a:cs typeface="Arial" panose="020B0604020202020204" pitchFamily="34" charset="0"/>
                        </a:rPr>
                        <a:t>204</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i="0" kern="1200" dirty="0">
                          <a:solidFill>
                            <a:schemeClr val="tx1"/>
                          </a:solidFill>
                          <a:latin typeface="Delta BQ Light" panose="02000503040000020003" pitchFamily="50" charset="0"/>
                          <a:ea typeface="+mn-ea"/>
                          <a:cs typeface="Arial" panose="020B0604020202020204" pitchFamily="34" charset="0"/>
                        </a:rPr>
                        <a:t>133</a:t>
                      </a:r>
                    </a:p>
                  </a:txBody>
                  <a:tcPr marL="86251" marR="86251" marT="43125" marB="43125" anchor="ctr" horzOverflow="overflow">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algn="r" defTabSz="457200" rtl="0" eaLnBrk="1" latinLnBrk="0" hangingPunct="1">
                        <a:lnSpc>
                          <a:spcPct val="100000"/>
                        </a:lnSpc>
                        <a:spcBef>
                          <a:spcPts val="600"/>
                        </a:spcBef>
                        <a:spcAft>
                          <a:spcPts val="0"/>
                        </a:spcAft>
                      </a:pPr>
                      <a:r>
                        <a:rPr lang="en-GB" sz="1100" b="1" i="0" kern="1200" dirty="0">
                          <a:solidFill>
                            <a:schemeClr val="tx1"/>
                          </a:solidFill>
                          <a:latin typeface="Delta BQ Light" panose="02000503040000020003" pitchFamily="50" charset="0"/>
                          <a:ea typeface="+mn-ea"/>
                          <a:cs typeface="Arial" panose="020B0604020202020204" pitchFamily="34" charset="0"/>
                        </a:rPr>
                        <a:t>32</a:t>
                      </a:r>
                    </a:p>
                  </a:txBody>
                  <a:tcPr marL="86251" marR="86251" marT="43125" marB="43125" anchor="ctr" horzOverflow="overflow">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algn="r" defTabSz="457200" rtl="0" eaLnBrk="1" latinLnBrk="0" hangingPunct="1">
                        <a:lnSpc>
                          <a:spcPct val="100000"/>
                        </a:lnSpc>
                        <a:spcBef>
                          <a:spcPts val="600"/>
                        </a:spcBef>
                        <a:spcAft>
                          <a:spcPts val="0"/>
                        </a:spcAft>
                      </a:pPr>
                      <a:r>
                        <a:rPr lang="en-GB" sz="1100" b="1" i="0" kern="1200" dirty="0">
                          <a:solidFill>
                            <a:schemeClr val="tx1"/>
                          </a:solidFill>
                          <a:latin typeface="Delta BQ Light" panose="02000503040000020003" pitchFamily="50" charset="0"/>
                          <a:ea typeface="+mn-ea"/>
                          <a:cs typeface="Arial" panose="020B0604020202020204" pitchFamily="34" charset="0"/>
                        </a:rPr>
                        <a:t>165</a:t>
                      </a:r>
                    </a:p>
                  </a:txBody>
                  <a:tcPr marL="86251" marR="86251" marT="43125" marB="43125" anchor="ctr" horzOverflow="overflow">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855396163"/>
                  </a:ext>
                </a:extLst>
              </a:tr>
            </a:tbl>
          </a:graphicData>
        </a:graphic>
      </p:graphicFrame>
    </p:spTree>
    <p:extLst>
      <p:ext uri="{BB962C8B-B14F-4D97-AF65-F5344CB8AC3E}">
        <p14:creationId xmlns:p14="http://schemas.microsoft.com/office/powerpoint/2010/main" val="280306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EC0C-10F7-42B6-88A0-760A0CCBA46E}"/>
              </a:ext>
            </a:extLst>
          </p:cNvPr>
          <p:cNvSpPr>
            <a:spLocks noGrp="1"/>
          </p:cNvSpPr>
          <p:nvPr>
            <p:ph type="title"/>
          </p:nvPr>
        </p:nvSpPr>
        <p:spPr/>
        <p:txBody>
          <a:bodyPr/>
          <a:lstStyle/>
          <a:p>
            <a:r>
              <a:rPr lang="en-US" dirty="0"/>
              <a:t>Impact of </a:t>
            </a:r>
            <a:r>
              <a:rPr lang="en-US" dirty="0" err="1"/>
              <a:t>selp</a:t>
            </a:r>
            <a:r>
              <a:rPr lang="en-US" dirty="0"/>
              <a:t> 10-year performance fee</a:t>
            </a:r>
            <a:endParaRPr lang="en-GB" dirty="0"/>
          </a:p>
        </p:txBody>
      </p:sp>
      <p:sp>
        <p:nvSpPr>
          <p:cNvPr id="4" name="Slide Number Placeholder 3">
            <a:extLst>
              <a:ext uri="{FF2B5EF4-FFF2-40B4-BE49-F238E27FC236}">
                <a16:creationId xmlns:a16="http://schemas.microsoft.com/office/drawing/2014/main" id="{BE60F8B9-9767-460F-97A9-B3669C0EF596}"/>
              </a:ext>
            </a:extLst>
          </p:cNvPr>
          <p:cNvSpPr>
            <a:spLocks noGrp="1"/>
          </p:cNvSpPr>
          <p:nvPr>
            <p:ph type="sldNum" sz="quarter" idx="12"/>
          </p:nvPr>
        </p:nvSpPr>
        <p:spPr/>
        <p:txBody>
          <a:bodyPr/>
          <a:lstStyle/>
          <a:p>
            <a:fld id="{A9127C4A-68AE-42AA-98AE-96759E14B5F4}" type="slidenum">
              <a:rPr lang="en-GB" smtClean="0"/>
              <a:pPr/>
              <a:t>38</a:t>
            </a:fld>
            <a:endParaRPr lang="en-GB" sz="1100"/>
          </a:p>
        </p:txBody>
      </p:sp>
      <p:graphicFrame>
        <p:nvGraphicFramePr>
          <p:cNvPr id="5" name="Group 67">
            <a:extLst>
              <a:ext uri="{FF2B5EF4-FFF2-40B4-BE49-F238E27FC236}">
                <a16:creationId xmlns:a16="http://schemas.microsoft.com/office/drawing/2014/main" id="{F3D2C979-1EE5-43DC-B4C4-D742AC5036D9}"/>
              </a:ext>
            </a:extLst>
          </p:cNvPr>
          <p:cNvGraphicFramePr>
            <a:graphicFrameLocks noGrp="1"/>
          </p:cNvGraphicFramePr>
          <p:nvPr>
            <p:extLst>
              <p:ext uri="{D42A27DB-BD31-4B8C-83A1-F6EECF244321}">
                <p14:modId xmlns:p14="http://schemas.microsoft.com/office/powerpoint/2010/main" val="64937012"/>
              </p:ext>
            </p:extLst>
          </p:nvPr>
        </p:nvGraphicFramePr>
        <p:xfrm>
          <a:off x="548369" y="975169"/>
          <a:ext cx="7633849" cy="4477894"/>
        </p:xfrm>
        <a:graphic>
          <a:graphicData uri="http://schemas.openxmlformats.org/drawingml/2006/table">
            <a:tbl>
              <a:tblPr/>
              <a:tblGrid>
                <a:gridCol w="2923764">
                  <a:extLst>
                    <a:ext uri="{9D8B030D-6E8A-4147-A177-3AD203B41FA5}">
                      <a16:colId xmlns:a16="http://schemas.microsoft.com/office/drawing/2014/main" val="20000"/>
                    </a:ext>
                  </a:extLst>
                </a:gridCol>
                <a:gridCol w="1660135">
                  <a:extLst>
                    <a:ext uri="{9D8B030D-6E8A-4147-A177-3AD203B41FA5}">
                      <a16:colId xmlns:a16="http://schemas.microsoft.com/office/drawing/2014/main" val="20001"/>
                    </a:ext>
                  </a:extLst>
                </a:gridCol>
                <a:gridCol w="1524975">
                  <a:extLst>
                    <a:ext uri="{9D8B030D-6E8A-4147-A177-3AD203B41FA5}">
                      <a16:colId xmlns:a16="http://schemas.microsoft.com/office/drawing/2014/main" val="20002"/>
                    </a:ext>
                  </a:extLst>
                </a:gridCol>
                <a:gridCol w="1524975">
                  <a:extLst>
                    <a:ext uri="{9D8B030D-6E8A-4147-A177-3AD203B41FA5}">
                      <a16:colId xmlns:a16="http://schemas.microsoft.com/office/drawing/2014/main" val="1233760619"/>
                    </a:ext>
                  </a:extLst>
                </a:gridCol>
              </a:tblGrid>
              <a:tr h="396369">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US" sz="1200" b="0" i="0" u="none" strike="noStrike" cap="none" normalizeH="0" baseline="0" dirty="0">
                          <a:ln>
                            <a:noFill/>
                          </a:ln>
                          <a:solidFill>
                            <a:schemeClr val="tx1"/>
                          </a:solidFill>
                          <a:effectLst/>
                          <a:latin typeface="+mn-lt"/>
                          <a:cs typeface="Arial" charset="0"/>
                        </a:rPr>
                        <a:t>Adjusted income statement</a:t>
                      </a:r>
                    </a:p>
                    <a:p>
                      <a:pPr marL="0" marR="0" lvl="0" indent="0" algn="l" defTabSz="914400" rtl="0" eaLnBrk="1" fontAlgn="base" latinLnBrk="0" hangingPunct="1">
                        <a:lnSpc>
                          <a:spcPct val="100000"/>
                        </a:lnSpc>
                        <a:spcBef>
                          <a:spcPts val="600"/>
                        </a:spcBef>
                        <a:spcAft>
                          <a:spcPts val="0"/>
                        </a:spcAft>
                        <a:buClrTx/>
                        <a:buSzTx/>
                        <a:buFontTx/>
                        <a:buNone/>
                        <a:tabLst/>
                      </a:pPr>
                      <a:endParaRPr kumimoji="0" lang="en-US" sz="1200" b="0" i="0" u="none" strike="noStrike" cap="none" normalizeH="0" baseline="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200" b="1" i="0" u="none" strike="noStrike" cap="none" normalizeH="0" baseline="0" dirty="0">
                          <a:ln>
                            <a:noFill/>
                          </a:ln>
                          <a:solidFill>
                            <a:schemeClr val="tx1"/>
                          </a:solidFill>
                          <a:effectLst/>
                          <a:latin typeface="+mn-lt"/>
                          <a:cs typeface="Arial" panose="020B0604020202020204" pitchFamily="34" charset="0"/>
                        </a:rPr>
                        <a:t>H1 2022                                                                                                                                                                         </a:t>
                      </a:r>
                    </a:p>
                    <a:p>
                      <a:pPr marL="0" marR="0" lvl="0" indent="0" algn="r" defTabSz="914400" rtl="0" eaLnBrk="1" fontAlgn="base" latinLnBrk="0" hangingPunct="1">
                        <a:lnSpc>
                          <a:spcPct val="100000"/>
                        </a:lnSpc>
                        <a:spcBef>
                          <a:spcPts val="600"/>
                        </a:spcBef>
                        <a:spcAft>
                          <a:spcPts val="0"/>
                        </a:spcAft>
                        <a:buClrTx/>
                        <a:buSzTx/>
                        <a:buFontTx/>
                        <a:buNone/>
                        <a:tabLst/>
                      </a:pPr>
                      <a:r>
                        <a:rPr kumimoji="0" lang="en-GB" sz="1200" b="0"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200" b="0" i="0" u="none" strike="noStrike" cap="none" normalizeH="0" baseline="0" dirty="0">
                          <a:ln>
                            <a:noFill/>
                          </a:ln>
                          <a:solidFill>
                            <a:schemeClr val="tx1"/>
                          </a:solidFill>
                          <a:effectLst/>
                          <a:latin typeface="+mn-lt"/>
                          <a:cs typeface="Arial" panose="020B0604020202020204" pitchFamily="34" charset="0"/>
                        </a:rPr>
                        <a:t>Impact of SELP performance fee</a:t>
                      </a:r>
                    </a:p>
                    <a:p>
                      <a:pPr marL="0" marR="0" lvl="0" indent="0" algn="r" defTabSz="914400" rtl="0" eaLnBrk="1" fontAlgn="base" latinLnBrk="0" hangingPunct="1">
                        <a:lnSpc>
                          <a:spcPct val="100000"/>
                        </a:lnSpc>
                        <a:spcBef>
                          <a:spcPts val="600"/>
                        </a:spcBef>
                        <a:spcAft>
                          <a:spcPts val="0"/>
                        </a:spcAft>
                        <a:buClrTx/>
                        <a:buSzTx/>
                        <a:buFontTx/>
                        <a:buNone/>
                        <a:tabLst/>
                      </a:pPr>
                      <a:r>
                        <a:rPr kumimoji="0" lang="en-GB" sz="1200" b="0"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200" b="0" i="0" u="none" strike="noStrike" cap="none" normalizeH="0" baseline="0" dirty="0">
                          <a:ln>
                            <a:noFill/>
                          </a:ln>
                          <a:solidFill>
                            <a:schemeClr val="tx1"/>
                          </a:solidFill>
                          <a:effectLst/>
                          <a:latin typeface="+mn-lt"/>
                          <a:cs typeface="Arial" panose="020B0604020202020204" pitchFamily="34" charset="0"/>
                        </a:rPr>
                        <a:t>H1 2022 </a:t>
                      </a:r>
                      <a:r>
                        <a:rPr kumimoji="0" lang="en-GB" sz="1200" b="0" i="0" u="none" strike="noStrike" cap="none" normalizeH="0" baseline="0" dirty="0" err="1">
                          <a:ln>
                            <a:noFill/>
                          </a:ln>
                          <a:solidFill>
                            <a:schemeClr val="tx1"/>
                          </a:solidFill>
                          <a:effectLst/>
                          <a:latin typeface="+mn-lt"/>
                          <a:cs typeface="Arial" panose="020B0604020202020204" pitchFamily="34" charset="0"/>
                        </a:rPr>
                        <a:t>excl</a:t>
                      </a:r>
                      <a:r>
                        <a:rPr kumimoji="0" lang="en-GB" sz="1200" b="0" i="0" u="none" strike="noStrike" cap="none" normalizeH="0" baseline="0" dirty="0">
                          <a:ln>
                            <a:noFill/>
                          </a:ln>
                          <a:solidFill>
                            <a:schemeClr val="tx1"/>
                          </a:solidFill>
                          <a:effectLst/>
                          <a:latin typeface="+mn-lt"/>
                          <a:cs typeface="Arial" panose="020B0604020202020204" pitchFamily="34" charset="0"/>
                        </a:rPr>
                        <a:t> SELP performance fee</a:t>
                      </a:r>
                    </a:p>
                    <a:p>
                      <a:pPr marL="0" marR="0" lvl="0" indent="0" algn="r" defTabSz="914400" rtl="0" eaLnBrk="1" fontAlgn="base" latinLnBrk="0" hangingPunct="1">
                        <a:lnSpc>
                          <a:spcPct val="100000"/>
                        </a:lnSpc>
                        <a:spcBef>
                          <a:spcPts val="600"/>
                        </a:spcBef>
                        <a:spcAft>
                          <a:spcPts val="0"/>
                        </a:spcAft>
                        <a:buClrTx/>
                        <a:buSzTx/>
                        <a:buFontTx/>
                        <a:buNone/>
                        <a:tabLst/>
                      </a:pPr>
                      <a:r>
                        <a:rPr kumimoji="0" lang="en-GB" sz="1200" b="0"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347222">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mn-lt"/>
                          <a:cs typeface="Arial" charset="0"/>
                        </a:rPr>
                        <a:t>Gross rental income</a:t>
                      </a:r>
                      <a:endParaRPr kumimoji="0" lang="en-GB" sz="1100" b="0" i="0" u="none" strike="noStrike" cap="none" normalizeH="0" baseline="3000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239</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endParaRPr lang="en-GB" sz="1100" dirty="0">
                        <a:solidFill>
                          <a:schemeClr val="tx1"/>
                        </a:solidFill>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239</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47222">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mn-lt"/>
                          <a:cs typeface="Arial" charset="0"/>
                        </a:rPr>
                        <a:t>Property operating expenses</a:t>
                      </a:r>
                    </a:p>
                  </a:txBody>
                  <a:tcPr marL="72000" marR="86251" marT="43125" marB="43125" anchor="ctr" horzOverflow="overflow">
                    <a:lnL cap="flat">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(36)</a:t>
                      </a: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endParaRPr lang="en-GB" sz="1100" dirty="0">
                        <a:solidFill>
                          <a:schemeClr val="tx1"/>
                        </a:solidFill>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(36)</a:t>
                      </a: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201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Net rental income</a:t>
                      </a: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203</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endParaRPr lang="en-GB" sz="1100" b="1" dirty="0">
                        <a:solidFill>
                          <a:schemeClr val="tx1"/>
                        </a:solidFill>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203</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28575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Joint venture fee income</a:t>
                      </a:r>
                    </a:p>
                  </a:txBody>
                  <a:tcPr marL="72000" marR="86251" marT="43125" marB="43125" anchor="ct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57</a:t>
                      </a:r>
                    </a:p>
                  </a:txBody>
                  <a:tcPr marL="86251" marR="86251" marT="43125" marB="43125" anchor="ctr" horzOverflow="overflow">
                    <a:lnL>
                      <a:noFill/>
                    </a:lnL>
                    <a:lnR>
                      <a:noFill/>
                    </a:lnR>
                    <a:lnT>
                      <a:noFill/>
                    </a:lnT>
                    <a:lnB>
                      <a:noFill/>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(42)</a:t>
                      </a:r>
                    </a:p>
                  </a:txBody>
                  <a:tcPr marL="86251" marR="86251" marT="43125" marB="43125"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15</a:t>
                      </a:r>
                    </a:p>
                  </a:txBody>
                  <a:tcPr marL="86251" marR="86251" marT="43125" marB="4312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085863568"/>
                  </a:ext>
                </a:extLst>
              </a:tr>
              <a:tr h="295275">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Other income</a:t>
                      </a:r>
                    </a:p>
                  </a:txBody>
                  <a:tcPr marL="72000" marR="86251" marT="43125" marB="43125" anchor="ct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3</a:t>
                      </a:r>
                    </a:p>
                  </a:txBody>
                  <a:tcPr marL="86251" marR="86251" marT="43125" marB="43125" anchor="ctr" horzOverflow="overflow">
                    <a:lnL>
                      <a:noFill/>
                    </a:lnL>
                    <a:lnR>
                      <a:noFill/>
                    </a:lnR>
                    <a:lnT>
                      <a:noFill/>
                    </a:lnT>
                    <a:lnB>
                      <a:noFill/>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endParaRPr>
                    </a:p>
                  </a:txBody>
                  <a:tcPr marL="86251" marR="86251" marT="43125" marB="43125"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3</a:t>
                      </a:r>
                    </a:p>
                  </a:txBody>
                  <a:tcPr marL="86251" marR="86251" marT="43125" marB="4312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270833004"/>
                  </a:ext>
                </a:extLst>
              </a:tr>
              <a:tr h="2667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Administration expenses</a:t>
                      </a:r>
                      <a:endParaRPr kumimoji="0" lang="en-GB" sz="1100" b="0" i="0" u="none" strike="noStrike" kern="1200" cap="none" normalizeH="0" baseline="30000" dirty="0">
                        <a:ln>
                          <a:noFill/>
                        </a:ln>
                        <a:solidFill>
                          <a:schemeClr val="tx1"/>
                        </a:solidFill>
                        <a:effectLst/>
                        <a:latin typeface="Delta BQ Light" panose="02000503040000020003" pitchFamily="50" charset="0"/>
                        <a:ea typeface="+mn-ea"/>
                        <a:cs typeface="Arial" charset="0"/>
                      </a:endParaRPr>
                    </a:p>
                  </a:txBody>
                  <a:tcPr marL="72000" marR="86251" marT="43125" marB="43125" anchor="ct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(31)</a:t>
                      </a:r>
                    </a:p>
                  </a:txBody>
                  <a:tcPr marL="86251" marR="86251" marT="43125" marB="43125" anchor="ctr" horzOverflow="overflow">
                    <a:lnL>
                      <a:noFill/>
                    </a:lnL>
                    <a:lnR>
                      <a:noFill/>
                    </a:lnR>
                    <a:lnT>
                      <a:noFill/>
                    </a:lnT>
                    <a:lnB>
                      <a:noFill/>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endParaRPr>
                    </a:p>
                  </a:txBody>
                  <a:tcPr marL="86251" marR="86251" marT="43125" marB="43125"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(31)</a:t>
                      </a:r>
                    </a:p>
                  </a:txBody>
                  <a:tcPr marL="86251" marR="86251" marT="43125" marB="43125"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76225">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Share of joint ventures’ adjusted profit after tax</a:t>
                      </a:r>
                      <a:r>
                        <a:rPr kumimoji="0" lang="en-GB" sz="1100" b="0" i="0" u="none" strike="noStrike" kern="1200" cap="none" normalizeH="0" baseline="30000" dirty="0">
                          <a:ln>
                            <a:noFill/>
                          </a:ln>
                          <a:solidFill>
                            <a:schemeClr val="tx1"/>
                          </a:solidFill>
                          <a:effectLst/>
                          <a:latin typeface="Delta BQ Light" panose="02000503040000020003" pitchFamily="50" charset="0"/>
                          <a:ea typeface="+mn-ea"/>
                          <a:cs typeface="Arial" charset="0"/>
                        </a:rPr>
                        <a:t>1</a:t>
                      </a:r>
                    </a:p>
                  </a:txBody>
                  <a:tcPr marL="72000" marR="86251" marT="43125" marB="43125" anchor="ctr" horzOverflow="overflow">
                    <a:lnL cap="flat">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16</a:t>
                      </a: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21</a:t>
                      </a:r>
                      <a:r>
                        <a:rPr kumimoji="0" lang="en-GB" sz="1100" b="0" i="0" u="none" strike="noStrike" kern="1200" cap="none" normalizeH="0" baseline="30000" dirty="0">
                          <a:ln>
                            <a:noFill/>
                          </a:ln>
                          <a:solidFill>
                            <a:schemeClr val="tx1"/>
                          </a:solidFill>
                          <a:effectLst/>
                          <a:latin typeface="Delta BQ Light" panose="02000503040000020003" pitchFamily="50" charset="0"/>
                          <a:ea typeface="+mn-ea"/>
                          <a:cs typeface="Arial" charset="0"/>
                        </a:rPr>
                        <a:t>2</a:t>
                      </a: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37</a:t>
                      </a: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5275">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Adjusted operating profit</a:t>
                      </a: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248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endParaRPr lang="en-GB" sz="1100" b="1" dirty="0">
                        <a:solidFill>
                          <a:schemeClr val="tx1"/>
                        </a:solidFill>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227</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7"/>
                  </a:ext>
                </a:extLst>
              </a:tr>
              <a:tr h="28575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Net finance costs</a:t>
                      </a:r>
                      <a:endParaRPr kumimoji="0" lang="en-GB" sz="1100" b="0" i="0" u="none" strike="noStrike" cap="none" normalizeH="0" baseline="30000" dirty="0">
                        <a:ln>
                          <a:noFill/>
                        </a:ln>
                        <a:solidFill>
                          <a:schemeClr val="tx1"/>
                        </a:solidFill>
                        <a:effectLst/>
                        <a:latin typeface="Delta BQ Light" panose="02000503040000020003" pitchFamily="50" charset="0"/>
                        <a:cs typeface="Arial" charset="0"/>
                      </a:endParaRPr>
                    </a:p>
                  </a:txBody>
                  <a:tcPr marL="72000" marR="86251" marT="43125" marB="43125" anchor="ctr" horzOverflow="overflow">
                    <a:lnL cap="flat">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(32)</a:t>
                      </a: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endParaRPr lang="en-GB" sz="1100" dirty="0">
                        <a:solidFill>
                          <a:schemeClr val="tx1"/>
                        </a:solidFill>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(32)</a:t>
                      </a:r>
                    </a:p>
                  </a:txBody>
                  <a:tcPr marL="86251" marR="86251" marT="43125" marB="43125" anchor="ctr" horzOverflow="overflow">
                    <a:lnL>
                      <a:noFill/>
                    </a:lnL>
                    <a:lnR>
                      <a:noFill/>
                    </a:lnR>
                    <a:lnT>
                      <a:noFill/>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95275">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Adjusted profit before tax</a:t>
                      </a:r>
                      <a:endParaRPr kumimoji="0" lang="en-GB" sz="1100" b="1" i="0" u="none" strike="noStrike" cap="none" normalizeH="0" baseline="3000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216</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(21)</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solidFill>
                            <a:schemeClr val="tx1"/>
                          </a:solidFill>
                          <a:latin typeface="Delta BQ Light" panose="02000503040000020003" pitchFamily="50" charset="0"/>
                          <a:cs typeface="Arial" panose="020B0604020202020204" pitchFamily="34" charset="0"/>
                        </a:rPr>
                        <a:t>195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667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Tax</a:t>
                      </a:r>
                    </a:p>
                  </a:txBody>
                  <a:tcPr marL="72000" marR="86251" marT="43125" marB="43125" anchor="ctr" horzOverflow="overflow">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(12)</a:t>
                      </a:r>
                    </a:p>
                  </a:txBody>
                  <a:tcPr marL="86251" marR="86251" marT="43125" marB="43125" anchor="ctr" horzOverflow="overflow">
                    <a:lnL>
                      <a:noFill/>
                    </a:lnL>
                    <a:lnR>
                      <a:noFill/>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5</a:t>
                      </a:r>
                    </a:p>
                  </a:txBody>
                  <a:tcPr marL="86251" marR="86251" marT="43125" marB="43125" anchor="ctr" horzOverflow="overflow">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(7)</a:t>
                      </a:r>
                    </a:p>
                  </a:txBody>
                  <a:tcPr marL="86251" marR="86251" marT="43125" marB="43125" anchor="ctr" horzOverflow="overflow">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16120866"/>
                  </a:ext>
                </a:extLst>
              </a:tr>
              <a:tr h="2667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Adjusted profit after tax</a:t>
                      </a:r>
                    </a:p>
                  </a:txBody>
                  <a:tcPr marL="72000" marR="86251" marT="43125" marB="43125" anchor="ctr" horzOverflow="overflow">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204</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(16)</a:t>
                      </a:r>
                    </a:p>
                  </a:txBody>
                  <a:tcPr marL="86251" marR="86251" marT="43125" marB="43125" anchor="ctr" horzOverflow="overflow">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188</a:t>
                      </a:r>
                    </a:p>
                  </a:txBody>
                  <a:tcPr marL="86251" marR="86251" marT="43125" marB="43125" anchor="ctr" horzOverflow="overflow">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139070"/>
                  </a:ext>
                </a:extLst>
              </a:tr>
              <a:tr h="2667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Delta BQ Light" panose="02000503040000020003" pitchFamily="50" charset="0"/>
                          <a:ea typeface="+mn-ea"/>
                          <a:cs typeface="Arial" charset="0"/>
                        </a:rPr>
                        <a:t>Adjusted EPS</a:t>
                      </a:r>
                    </a:p>
                  </a:txBody>
                  <a:tcPr marL="72000" marR="86251" marT="43125" marB="43125" anchor="ctr" horzOverflow="overflow">
                    <a:lnL w="12700" cap="flat" cmpd="sng" algn="ctr">
                      <a:no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Delta BQ Light" panose="02000503040000020003" pitchFamily="50" charset="0"/>
                          <a:ea typeface="+mn-ea"/>
                          <a:cs typeface="Arial" charset="0"/>
                        </a:rPr>
                        <a:t>16.9p</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Delta BQ Light" panose="02000503040000020003" pitchFamily="50" charset="0"/>
                          <a:ea typeface="+mn-ea"/>
                          <a:cs typeface="Arial" charset="0"/>
                        </a:rPr>
                        <a:t>(1.3)p</a:t>
                      </a:r>
                    </a:p>
                  </a:txBody>
                  <a:tcPr marL="86251" marR="86251" marT="43125" marB="43125" anchor="ctr" horzOverflow="overflow">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Delta BQ Light" panose="02000503040000020003" pitchFamily="50" charset="0"/>
                          <a:ea typeface="+mn-ea"/>
                          <a:cs typeface="Arial" charset="0"/>
                        </a:rPr>
                        <a:t>15.6p</a:t>
                      </a:r>
                    </a:p>
                  </a:txBody>
                  <a:tcPr marL="86251" marR="86251" marT="43125" marB="43125" anchor="ctr" horzOverflow="overflow">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92860200"/>
                  </a:ext>
                </a:extLst>
              </a:tr>
            </a:tbl>
          </a:graphicData>
        </a:graphic>
      </p:graphicFrame>
      <p:sp>
        <p:nvSpPr>
          <p:cNvPr id="3" name="Rectangle 2">
            <a:extLst>
              <a:ext uri="{FF2B5EF4-FFF2-40B4-BE49-F238E27FC236}">
                <a16:creationId xmlns:a16="http://schemas.microsoft.com/office/drawing/2014/main" id="{18623735-8A96-4BA2-A2A6-F7EB3C45F28A}"/>
              </a:ext>
            </a:extLst>
          </p:cNvPr>
          <p:cNvSpPr/>
          <p:nvPr/>
        </p:nvSpPr>
        <p:spPr>
          <a:xfrm>
            <a:off x="6096000" y="1376362"/>
            <a:ext cx="3415645" cy="895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D69D058-BCEA-4451-A9B5-CA459F01FB39}"/>
              </a:ext>
            </a:extLst>
          </p:cNvPr>
          <p:cNvSpPr/>
          <p:nvPr/>
        </p:nvSpPr>
        <p:spPr>
          <a:xfrm>
            <a:off x="8364513" y="1281340"/>
            <a:ext cx="3346516" cy="1365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DE0F476-2C20-4F46-A431-2F93DF0A446D}"/>
              </a:ext>
            </a:extLst>
          </p:cNvPr>
          <p:cNvSpPr/>
          <p:nvPr/>
        </p:nvSpPr>
        <p:spPr>
          <a:xfrm>
            <a:off x="8364513" y="1335103"/>
            <a:ext cx="3642148" cy="352203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DC1DDA0-02EA-4EC7-A94E-A8D26B51DCFA}"/>
              </a:ext>
            </a:extLst>
          </p:cNvPr>
          <p:cNvSpPr txBox="1"/>
          <p:nvPr/>
        </p:nvSpPr>
        <p:spPr>
          <a:xfrm>
            <a:off x="8599444" y="1552375"/>
            <a:ext cx="3044187" cy="408666"/>
          </a:xfrm>
          <a:prstGeom prst="rect">
            <a:avLst/>
          </a:prstGeom>
          <a:noFill/>
        </p:spPr>
        <p:txBody>
          <a:bodyPr wrap="square" lIns="0" tIns="0" rIns="0" bIns="0" rtlCol="0">
            <a:noAutofit/>
          </a:bodyPr>
          <a:lstStyle/>
          <a:p>
            <a:pPr>
              <a:spcAft>
                <a:spcPts val="600"/>
              </a:spcAft>
            </a:pPr>
            <a:r>
              <a:rPr lang="en-US" sz="1200" dirty="0">
                <a:solidFill>
                  <a:schemeClr val="tx2"/>
                </a:solidFill>
              </a:rPr>
              <a:t>SELP 10-year performance fee is potentially payable October 2023</a:t>
            </a:r>
          </a:p>
          <a:p>
            <a:pPr>
              <a:spcAft>
                <a:spcPts val="600"/>
              </a:spcAft>
            </a:pPr>
            <a:r>
              <a:rPr lang="en-US" sz="1200" dirty="0">
                <a:solidFill>
                  <a:schemeClr val="tx2"/>
                </a:solidFill>
              </a:rPr>
              <a:t>Calculated based on 10-year IRR versus hurdle rate</a:t>
            </a:r>
          </a:p>
          <a:p>
            <a:pPr>
              <a:spcAft>
                <a:spcPts val="600"/>
              </a:spcAft>
            </a:pPr>
            <a:r>
              <a:rPr lang="en-US" sz="1200" dirty="0">
                <a:solidFill>
                  <a:schemeClr val="tx2"/>
                </a:solidFill>
              </a:rPr>
              <a:t>Based on valuations at 30 June 2022 performance fee would be c€370 million (€185 million net as SEGRO owns 50 per cent of SELP)</a:t>
            </a:r>
          </a:p>
          <a:p>
            <a:pPr>
              <a:spcAft>
                <a:spcPts val="600"/>
              </a:spcAft>
            </a:pPr>
            <a:r>
              <a:rPr lang="en-US" sz="1200" dirty="0">
                <a:solidFill>
                  <a:schemeClr val="tx2"/>
                </a:solidFill>
              </a:rPr>
              <a:t>€79 million has been </a:t>
            </a:r>
            <a:r>
              <a:rPr lang="en-US" sz="1200" dirty="0" err="1">
                <a:solidFill>
                  <a:schemeClr val="tx2"/>
                </a:solidFill>
              </a:rPr>
              <a:t>recognised</a:t>
            </a:r>
            <a:r>
              <a:rPr lang="en-US" sz="1200" dirty="0">
                <a:solidFill>
                  <a:schemeClr val="tx2"/>
                </a:solidFill>
              </a:rPr>
              <a:t> to date: €29 million in FY21 and €50 million in 1H22</a:t>
            </a:r>
          </a:p>
          <a:p>
            <a:pPr>
              <a:spcAft>
                <a:spcPts val="600"/>
              </a:spcAft>
            </a:pPr>
            <a:r>
              <a:rPr lang="en-US" sz="1200" dirty="0">
                <a:solidFill>
                  <a:schemeClr val="tx2"/>
                </a:solidFill>
              </a:rPr>
              <a:t>In 1H22 this has a net impact of £21 million before tax (1.3 pence per share)</a:t>
            </a:r>
          </a:p>
          <a:p>
            <a:pPr>
              <a:spcAft>
                <a:spcPts val="600"/>
              </a:spcAft>
            </a:pPr>
            <a:r>
              <a:rPr lang="en-US" sz="1200" dirty="0">
                <a:solidFill>
                  <a:schemeClr val="tx2"/>
                </a:solidFill>
              </a:rPr>
              <a:t>Remainder could be </a:t>
            </a:r>
            <a:r>
              <a:rPr lang="en-US" sz="1200" dirty="0" err="1">
                <a:solidFill>
                  <a:schemeClr val="tx2"/>
                </a:solidFill>
              </a:rPr>
              <a:t>recognised</a:t>
            </a:r>
            <a:r>
              <a:rPr lang="en-US" sz="1200" dirty="0">
                <a:solidFill>
                  <a:schemeClr val="tx2"/>
                </a:solidFill>
              </a:rPr>
              <a:t> in 2H22 and 2023</a:t>
            </a:r>
          </a:p>
        </p:txBody>
      </p:sp>
      <p:sp>
        <p:nvSpPr>
          <p:cNvPr id="19" name="Text Box 52">
            <a:extLst>
              <a:ext uri="{FF2B5EF4-FFF2-40B4-BE49-F238E27FC236}">
                <a16:creationId xmlns:a16="http://schemas.microsoft.com/office/drawing/2014/main" id="{17778B87-D4EE-48B7-B677-09EC3DFD5918}"/>
              </a:ext>
            </a:extLst>
          </p:cNvPr>
          <p:cNvSpPr txBox="1">
            <a:spLocks noChangeArrowheads="1"/>
          </p:cNvSpPr>
          <p:nvPr/>
        </p:nvSpPr>
        <p:spPr bwMode="auto">
          <a:xfrm>
            <a:off x="1785018" y="6273026"/>
            <a:ext cx="6397200" cy="40011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spAutoFit/>
          </a:bodyPr>
          <a:lstStyle/>
          <a:p>
            <a:pPr algn="l">
              <a:spcAft>
                <a:spcPts val="0"/>
              </a:spcAft>
            </a:pPr>
            <a:r>
              <a:rPr lang="en-GB" sz="1000" b="0" dirty="0">
                <a:solidFill>
                  <a:schemeClr val="tx2"/>
                </a:solidFill>
                <a:latin typeface="Delta BQ Book" panose="02000503050000020003" pitchFamily="50" charset="0"/>
              </a:rPr>
              <a:t>1 Net property rental income less administrative expenses, net interest expenses and taxation</a:t>
            </a:r>
          </a:p>
          <a:p>
            <a:pPr algn="l">
              <a:spcAft>
                <a:spcPts val="0"/>
              </a:spcAft>
            </a:pPr>
            <a:r>
              <a:rPr lang="en-GB" sz="1000" dirty="0">
                <a:solidFill>
                  <a:schemeClr val="tx2"/>
                </a:solidFill>
                <a:latin typeface="Delta BQ Book" panose="02000503050000020003" pitchFamily="50" charset="0"/>
              </a:rPr>
              <a:t>2</a:t>
            </a:r>
            <a:r>
              <a:rPr lang="en-GB" sz="1000" b="0" dirty="0">
                <a:solidFill>
                  <a:schemeClr val="tx2"/>
                </a:solidFill>
                <a:latin typeface="Delta BQ Book" panose="02000503050000020003" pitchFamily="50" charset="0"/>
              </a:rPr>
              <a:t> FX rate £1:€1.16</a:t>
            </a:r>
          </a:p>
        </p:txBody>
      </p:sp>
    </p:spTree>
    <p:extLst>
      <p:ext uri="{BB962C8B-B14F-4D97-AF65-F5344CB8AC3E}">
        <p14:creationId xmlns:p14="http://schemas.microsoft.com/office/powerpoint/2010/main" val="165040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EC0C-10F7-42B6-88A0-760A0CCBA46E}"/>
              </a:ext>
            </a:extLst>
          </p:cNvPr>
          <p:cNvSpPr>
            <a:spLocks noGrp="1"/>
          </p:cNvSpPr>
          <p:nvPr>
            <p:ph type="title"/>
          </p:nvPr>
        </p:nvSpPr>
        <p:spPr/>
        <p:txBody>
          <a:bodyPr/>
          <a:lstStyle/>
          <a:p>
            <a:r>
              <a:rPr lang="en-US" dirty="0"/>
              <a:t>Pro forma H1 2022 accounting net rental income</a:t>
            </a:r>
          </a:p>
        </p:txBody>
      </p:sp>
      <p:sp>
        <p:nvSpPr>
          <p:cNvPr id="4" name="Slide Number Placeholder 3">
            <a:extLst>
              <a:ext uri="{FF2B5EF4-FFF2-40B4-BE49-F238E27FC236}">
                <a16:creationId xmlns:a16="http://schemas.microsoft.com/office/drawing/2014/main" id="{BE60F8B9-9767-460F-97A9-B3669C0EF596}"/>
              </a:ext>
            </a:extLst>
          </p:cNvPr>
          <p:cNvSpPr>
            <a:spLocks noGrp="1"/>
          </p:cNvSpPr>
          <p:nvPr>
            <p:ph type="sldNum" sz="quarter" idx="12"/>
          </p:nvPr>
        </p:nvSpPr>
        <p:spPr/>
        <p:txBody>
          <a:bodyPr/>
          <a:lstStyle/>
          <a:p>
            <a:fld id="{A9127C4A-68AE-42AA-98AE-96759E14B5F4}" type="slidenum">
              <a:rPr lang="en-GB" smtClean="0"/>
              <a:pPr/>
              <a:t>39</a:t>
            </a:fld>
            <a:endParaRPr lang="en-GB" sz="1100"/>
          </a:p>
        </p:txBody>
      </p:sp>
      <p:graphicFrame>
        <p:nvGraphicFramePr>
          <p:cNvPr id="5" name="Group 67">
            <a:extLst>
              <a:ext uri="{FF2B5EF4-FFF2-40B4-BE49-F238E27FC236}">
                <a16:creationId xmlns:a16="http://schemas.microsoft.com/office/drawing/2014/main" id="{F3D2C979-1EE5-43DC-B4C4-D742AC5036D9}"/>
              </a:ext>
            </a:extLst>
          </p:cNvPr>
          <p:cNvGraphicFramePr>
            <a:graphicFrameLocks noGrp="1"/>
          </p:cNvGraphicFramePr>
          <p:nvPr>
            <p:extLst>
              <p:ext uri="{D42A27DB-BD31-4B8C-83A1-F6EECF244321}">
                <p14:modId xmlns:p14="http://schemas.microsoft.com/office/powerpoint/2010/main" val="1742826012"/>
              </p:ext>
            </p:extLst>
          </p:nvPr>
        </p:nvGraphicFramePr>
        <p:xfrm>
          <a:off x="343237" y="975918"/>
          <a:ext cx="5437188" cy="4385255"/>
        </p:xfrm>
        <a:graphic>
          <a:graphicData uri="http://schemas.openxmlformats.org/drawingml/2006/table">
            <a:tbl>
              <a:tblPr/>
              <a:tblGrid>
                <a:gridCol w="2504135">
                  <a:extLst>
                    <a:ext uri="{9D8B030D-6E8A-4147-A177-3AD203B41FA5}">
                      <a16:colId xmlns:a16="http://schemas.microsoft.com/office/drawing/2014/main" val="20000"/>
                    </a:ext>
                  </a:extLst>
                </a:gridCol>
                <a:gridCol w="1003471">
                  <a:extLst>
                    <a:ext uri="{9D8B030D-6E8A-4147-A177-3AD203B41FA5}">
                      <a16:colId xmlns:a16="http://schemas.microsoft.com/office/drawing/2014/main" val="20001"/>
                    </a:ext>
                  </a:extLst>
                </a:gridCol>
                <a:gridCol w="964791">
                  <a:extLst>
                    <a:ext uri="{9D8B030D-6E8A-4147-A177-3AD203B41FA5}">
                      <a16:colId xmlns:a16="http://schemas.microsoft.com/office/drawing/2014/main" val="20002"/>
                    </a:ext>
                  </a:extLst>
                </a:gridCol>
                <a:gridCol w="964791">
                  <a:extLst>
                    <a:ext uri="{9D8B030D-6E8A-4147-A177-3AD203B41FA5}">
                      <a16:colId xmlns:a16="http://schemas.microsoft.com/office/drawing/2014/main" val="435123599"/>
                    </a:ext>
                  </a:extLst>
                </a:gridCol>
              </a:tblGrid>
              <a:tr h="662807">
                <a:tc>
                  <a:txBody>
                    <a:bodyPr/>
                    <a:lstStyle/>
                    <a:p>
                      <a:pPr marL="0" marR="0" lvl="0" indent="0" algn="l" defTabSz="914400" rtl="0" eaLnBrk="1" fontAlgn="base" latinLnBrk="0" hangingPunct="1">
                        <a:lnSpc>
                          <a:spcPct val="100000"/>
                        </a:lnSpc>
                        <a:spcBef>
                          <a:spcPts val="600"/>
                        </a:spcBef>
                        <a:spcAft>
                          <a:spcPts val="0"/>
                        </a:spcAft>
                        <a:buClrTx/>
                        <a:buSzTx/>
                        <a:buFontTx/>
                        <a:buNone/>
                        <a:tabLst/>
                      </a:pPr>
                      <a:endParaRPr kumimoji="0" lang="en-US" sz="1200" b="0" i="0" u="none" strike="noStrike" cap="none" normalizeH="0" baseline="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200" b="1" i="0" u="none" strike="noStrike" cap="none" normalizeH="0" baseline="0" dirty="0">
                          <a:ln>
                            <a:noFill/>
                          </a:ln>
                          <a:solidFill>
                            <a:schemeClr val="tx1"/>
                          </a:solidFill>
                          <a:effectLst/>
                          <a:latin typeface="+mn-lt"/>
                          <a:cs typeface="Arial" panose="020B0604020202020204" pitchFamily="34" charset="0"/>
                        </a:rPr>
                        <a:t>Group</a:t>
                      </a:r>
                    </a:p>
                    <a:p>
                      <a:pPr marL="0" marR="0" lvl="0" indent="0" algn="r" defTabSz="914400" rtl="0" eaLnBrk="1" fontAlgn="base" latinLnBrk="0" hangingPunct="1">
                        <a:lnSpc>
                          <a:spcPct val="100000"/>
                        </a:lnSpc>
                        <a:spcBef>
                          <a:spcPts val="0"/>
                        </a:spcBef>
                        <a:spcAft>
                          <a:spcPts val="0"/>
                        </a:spcAft>
                        <a:buClrTx/>
                        <a:buSzTx/>
                        <a:buFontTx/>
                        <a:buNone/>
                        <a:tabLst/>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200" b="1" i="0" u="none" strike="noStrike" cap="none" normalizeH="0" baseline="0" dirty="0">
                          <a:ln>
                            <a:noFill/>
                          </a:ln>
                          <a:solidFill>
                            <a:schemeClr val="tx1"/>
                          </a:solidFill>
                          <a:effectLst/>
                          <a:latin typeface="+mn-lt"/>
                          <a:cs typeface="Arial" panose="020B0604020202020204" pitchFamily="34" charset="0"/>
                        </a:rPr>
                        <a:t>JVs</a:t>
                      </a:r>
                    </a:p>
                    <a:p>
                      <a:pPr marL="0" marR="0" lvl="0" indent="0" algn="r" defTabSz="914400" rtl="0" eaLnBrk="1" fontAlgn="base" latinLnBrk="0" hangingPunct="1">
                        <a:lnSpc>
                          <a:spcPct val="100000"/>
                        </a:lnSpc>
                        <a:spcBef>
                          <a:spcPts val="0"/>
                        </a:spcBef>
                        <a:spcAft>
                          <a:spcPts val="0"/>
                        </a:spcAft>
                        <a:buClrTx/>
                        <a:buSzTx/>
                        <a:buFontTx/>
                        <a:buNone/>
                        <a:tabLst/>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200" b="1" i="0" u="none" strike="noStrike" cap="none" normalizeH="0" baseline="0" dirty="0">
                          <a:ln>
                            <a:noFill/>
                          </a:ln>
                          <a:solidFill>
                            <a:schemeClr val="tx1"/>
                          </a:solidFill>
                          <a:effectLst/>
                          <a:latin typeface="+mn-lt"/>
                          <a:cs typeface="Arial" panose="020B0604020202020204" pitchFamily="34" charset="0"/>
                        </a:rPr>
                        <a:t>Total</a:t>
                      </a:r>
                    </a:p>
                    <a:p>
                      <a:pPr marL="0" marR="0" lvl="0" indent="0" algn="r" defTabSz="914400" rtl="0" eaLnBrk="1" fontAlgn="base" latinLnBrk="0" hangingPunct="1">
                        <a:lnSpc>
                          <a:spcPct val="100000"/>
                        </a:lnSpc>
                        <a:spcBef>
                          <a:spcPts val="0"/>
                        </a:spcBef>
                        <a:spcAft>
                          <a:spcPts val="0"/>
                        </a:spcAft>
                        <a:buClrTx/>
                        <a:buSzTx/>
                        <a:buFontTx/>
                        <a:buNone/>
                        <a:tabLst/>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520909">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H1 2022 net rental income</a:t>
                      </a: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mn-lt"/>
                          <a:ea typeface="+mn-ea"/>
                          <a:cs typeface="Arial" panose="020B0604020202020204" pitchFamily="34" charset="0"/>
                        </a:rPr>
                        <a:t>203</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mn-lt"/>
                          <a:ea typeface="+mn-ea"/>
                          <a:cs typeface="Arial" panose="020B0604020202020204" pitchFamily="34" charset="0"/>
                        </a:rPr>
                        <a:t>52</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mn-lt"/>
                          <a:ea typeface="+mn-ea"/>
                          <a:cs typeface="Arial" panose="020B0604020202020204" pitchFamily="34" charset="0"/>
                        </a:rPr>
                        <a:t>255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3"/>
                  </a:ext>
                </a:extLst>
              </a:tr>
              <a:tr h="520909">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Half year impact of:</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100" b="1"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100" b="1"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100" b="1"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4"/>
                  </a:ext>
                </a:extLst>
              </a:tr>
              <a:tr h="520909">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Disposals since 1 January 2022</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(3)</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(3)</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5"/>
                  </a:ext>
                </a:extLst>
              </a:tr>
              <a:tr h="520909">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Acquisitions since 1 January 2021</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817017137"/>
                  </a:ext>
                </a:extLst>
              </a:tr>
              <a:tr h="596994">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Developments completed and let since 1 January 2021</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3</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4</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501570935"/>
                  </a:ext>
                </a:extLst>
              </a:tr>
              <a:tr h="520909">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One-off items</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490447820"/>
                  </a:ext>
                </a:extLst>
              </a:tr>
              <a:tr h="520909">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mn-lt"/>
                          <a:ea typeface="+mn-ea"/>
                          <a:cs typeface="Arial" panose="020B0604020202020204" pitchFamily="34" charset="0"/>
                        </a:rPr>
                        <a:t>Pro forma H1 2022 net rental income</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mn-lt"/>
                          <a:ea typeface="+mn-ea"/>
                          <a:cs typeface="Arial" panose="020B0604020202020204" pitchFamily="34" charset="0"/>
                        </a:rPr>
                        <a:t>197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mn-lt"/>
                          <a:ea typeface="+mn-ea"/>
                          <a:cs typeface="Arial" panose="020B0604020202020204" pitchFamily="34" charset="0"/>
                        </a:rPr>
                        <a:t>54</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mn-lt"/>
                          <a:ea typeface="+mn-ea"/>
                          <a:cs typeface="Arial" panose="020B0604020202020204" pitchFamily="34" charset="0"/>
                        </a:rPr>
                        <a:t>251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6"/>
                  </a:ext>
                </a:extLst>
              </a:tr>
            </a:tbl>
          </a:graphicData>
        </a:graphic>
      </p:graphicFrame>
      <p:cxnSp>
        <p:nvCxnSpPr>
          <p:cNvPr id="12" name="Straight Connector 11">
            <a:extLst>
              <a:ext uri="{FF2B5EF4-FFF2-40B4-BE49-F238E27FC236}">
                <a16:creationId xmlns:a16="http://schemas.microsoft.com/office/drawing/2014/main" id="{77D65955-545F-4843-B174-E2CBF94FBFFE}"/>
              </a:ext>
            </a:extLst>
          </p:cNvPr>
          <p:cNvCxnSpPr>
            <a:cxnSpLocks/>
          </p:cNvCxnSpPr>
          <p:nvPr/>
        </p:nvCxnSpPr>
        <p:spPr>
          <a:xfrm>
            <a:off x="6275388" y="3141283"/>
            <a:ext cx="54376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93637A-72B6-46F1-B75F-561971E8D600}"/>
              </a:ext>
            </a:extLst>
          </p:cNvPr>
          <p:cNvCxnSpPr>
            <a:cxnSpLocks/>
          </p:cNvCxnSpPr>
          <p:nvPr/>
        </p:nvCxnSpPr>
        <p:spPr>
          <a:xfrm>
            <a:off x="6275388" y="4116343"/>
            <a:ext cx="54376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57F5D4B-C301-4217-9A0D-033F650F1DF7}"/>
              </a:ext>
            </a:extLst>
          </p:cNvPr>
          <p:cNvCxnSpPr>
            <a:cxnSpLocks/>
          </p:cNvCxnSpPr>
          <p:nvPr/>
        </p:nvCxnSpPr>
        <p:spPr>
          <a:xfrm>
            <a:off x="6275388" y="2398925"/>
            <a:ext cx="543769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10">
            <a:extLst>
              <a:ext uri="{FF2B5EF4-FFF2-40B4-BE49-F238E27FC236}">
                <a16:creationId xmlns:a16="http://schemas.microsoft.com/office/drawing/2014/main" id="{4BDD15FB-5516-BB4F-9218-A5B2CDE0AC00}"/>
              </a:ext>
            </a:extLst>
          </p:cNvPr>
          <p:cNvSpPr txBox="1">
            <a:spLocks/>
          </p:cNvSpPr>
          <p:nvPr/>
        </p:nvSpPr>
        <p:spPr>
          <a:xfrm>
            <a:off x="6277526" y="1376362"/>
            <a:ext cx="5436000" cy="4681537"/>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3200"/>
              </a:spcAft>
            </a:pPr>
            <a:r>
              <a:rPr lang="en-US" dirty="0"/>
              <a:t>Pro forma H1 2022 net rental income assuming</a:t>
            </a:r>
            <a:br>
              <a:rPr lang="en-US" dirty="0"/>
            </a:br>
            <a:r>
              <a:rPr lang="en-US" dirty="0"/>
              <a:t>disposals, acquisitions and let developments</a:t>
            </a:r>
            <a:br>
              <a:rPr lang="en-US" dirty="0"/>
            </a:br>
            <a:r>
              <a:rPr lang="en-US" dirty="0"/>
              <a:t>completed as at 1 January 2022</a:t>
            </a:r>
          </a:p>
          <a:p>
            <a:pPr lvl="1">
              <a:spcAft>
                <a:spcPts val="3200"/>
              </a:spcAft>
            </a:pPr>
            <a:r>
              <a:rPr lang="nl-NL" dirty="0" err="1"/>
              <a:t>One</a:t>
            </a:r>
            <a:r>
              <a:rPr lang="nl-NL" dirty="0"/>
              <a:t>-off items (e.g. rates refunds) removed</a:t>
            </a:r>
          </a:p>
          <a:p>
            <a:pPr lvl="1">
              <a:spcAft>
                <a:spcPts val="3200"/>
              </a:spcAft>
            </a:pPr>
            <a:r>
              <a:rPr lang="en-US" dirty="0">
                <a:solidFill>
                  <a:srgbClr val="000000"/>
                </a:solidFill>
              </a:rPr>
              <a:t>Share of JV fee costs removed from </a:t>
            </a:r>
            <a:br>
              <a:rPr lang="en-US" dirty="0">
                <a:solidFill>
                  <a:srgbClr val="000000"/>
                </a:solidFill>
              </a:rPr>
            </a:br>
            <a:r>
              <a:rPr lang="en-US" dirty="0">
                <a:solidFill>
                  <a:srgbClr val="000000"/>
                </a:solidFill>
              </a:rPr>
              <a:t>JV net rental income (see slide 37)</a:t>
            </a:r>
          </a:p>
          <a:p>
            <a:pPr lvl="1">
              <a:spcAft>
                <a:spcPts val="2400"/>
              </a:spcAft>
            </a:pPr>
            <a:r>
              <a:rPr lang="en-US" dirty="0"/>
              <a:t>Net rental income would have been £4 million lower on this basis</a:t>
            </a:r>
            <a:endParaRPr lang="nl-NL" dirty="0"/>
          </a:p>
        </p:txBody>
      </p:sp>
    </p:spTree>
    <p:extLst>
      <p:ext uri="{BB962C8B-B14F-4D97-AF65-F5344CB8AC3E}">
        <p14:creationId xmlns:p14="http://schemas.microsoft.com/office/powerpoint/2010/main" val="324434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E74ED6-9A14-41C2-B20B-1CF9C5153549}"/>
              </a:ext>
            </a:extLst>
          </p:cNvPr>
          <p:cNvPicPr>
            <a:picLocks noChangeAspect="1"/>
          </p:cNvPicPr>
          <p:nvPr/>
        </p:nvPicPr>
        <p:blipFill rotWithShape="1">
          <a:blip r:embed="rId3"/>
          <a:srcRect l="26738" r="8093" b="18810"/>
          <a:stretch/>
        </p:blipFill>
        <p:spPr>
          <a:xfrm>
            <a:off x="4382157" y="0"/>
            <a:ext cx="7809843" cy="6858000"/>
          </a:xfrm>
          <a:prstGeom prst="rect">
            <a:avLst/>
          </a:prstGeom>
        </p:spPr>
      </p:pic>
      <p:sp>
        <p:nvSpPr>
          <p:cNvPr id="4" name="Title 3">
            <a:extLst>
              <a:ext uri="{FF2B5EF4-FFF2-40B4-BE49-F238E27FC236}">
                <a16:creationId xmlns:a16="http://schemas.microsoft.com/office/drawing/2014/main" id="{1B475700-323A-47BD-A63F-F75522FB7236}"/>
              </a:ext>
            </a:extLst>
          </p:cNvPr>
          <p:cNvSpPr>
            <a:spLocks noGrp="1"/>
          </p:cNvSpPr>
          <p:nvPr>
            <p:ph type="title"/>
          </p:nvPr>
        </p:nvSpPr>
        <p:spPr>
          <a:xfrm>
            <a:off x="480971" y="292930"/>
            <a:ext cx="11233150" cy="1896087"/>
          </a:xfrm>
        </p:spPr>
        <p:txBody>
          <a:bodyPr/>
          <a:lstStyle/>
          <a:p>
            <a:r>
              <a:rPr lang="en-GB" dirty="0"/>
              <a:t>Prime modern Portfolio heavily weighted to urban markets</a:t>
            </a:r>
          </a:p>
        </p:txBody>
      </p:sp>
      <p:sp>
        <p:nvSpPr>
          <p:cNvPr id="2" name="Slide Number Placeholder 1">
            <a:extLst>
              <a:ext uri="{FF2B5EF4-FFF2-40B4-BE49-F238E27FC236}">
                <a16:creationId xmlns:a16="http://schemas.microsoft.com/office/drawing/2014/main" id="{B6E80CD5-1CED-4CFB-9D6C-83520575D8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sp>
        <p:nvSpPr>
          <p:cNvPr id="21" name="Content Placeholder 6">
            <a:extLst>
              <a:ext uri="{FF2B5EF4-FFF2-40B4-BE49-F238E27FC236}">
                <a16:creationId xmlns:a16="http://schemas.microsoft.com/office/drawing/2014/main" id="{645750A0-815A-494A-B5DA-655B8E706CB9}"/>
              </a:ext>
            </a:extLst>
          </p:cNvPr>
          <p:cNvSpPr txBox="1">
            <a:spLocks/>
          </p:cNvSpPr>
          <p:nvPr/>
        </p:nvSpPr>
        <p:spPr>
          <a:xfrm>
            <a:off x="477879" y="1342985"/>
            <a:ext cx="4837756" cy="65661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6D6E71"/>
                </a:solidFill>
                <a:effectLst/>
                <a:uLnTx/>
                <a:uFillTx/>
                <a:latin typeface="Delta BQ Book"/>
                <a:ea typeface="+mn-ea"/>
                <a:cs typeface="+mn-cs"/>
              </a:rPr>
              <a:t>Portfolio split by geography and asset type</a:t>
            </a:r>
            <a:br>
              <a:rPr kumimoji="0" lang="en-US" sz="1800" b="0" i="0" u="none" strike="noStrike" kern="1200" cap="none" spc="0" normalizeH="0" baseline="0" noProof="0" dirty="0">
                <a:ln>
                  <a:noFill/>
                </a:ln>
                <a:solidFill>
                  <a:srgbClr val="6D6E71"/>
                </a:solidFill>
                <a:effectLst/>
                <a:uLnTx/>
                <a:uFillTx/>
                <a:latin typeface="Delta BQ Book"/>
                <a:ea typeface="+mn-ea"/>
                <a:cs typeface="+mn-cs"/>
              </a:rPr>
            </a:br>
            <a:r>
              <a:rPr kumimoji="0" lang="en-US" sz="1400" b="0" i="0" u="none" strike="noStrike" kern="1200" cap="none" spc="0" normalizeH="0" baseline="0" noProof="0" dirty="0">
                <a:ln>
                  <a:noFill/>
                </a:ln>
                <a:solidFill>
                  <a:srgbClr val="6D6E71"/>
                </a:solidFill>
                <a:effectLst/>
                <a:uLnTx/>
                <a:uFillTx/>
                <a:latin typeface="Delta BQ Book"/>
                <a:ea typeface="+mn-ea"/>
                <a:cs typeface="+mn-cs"/>
              </a:rPr>
              <a:t>(at 30 June 2022)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srgbClr val="6D6E71"/>
              </a:solidFill>
              <a:effectLst/>
              <a:uLnTx/>
              <a:uFillTx/>
              <a:latin typeface="Delta BQ Book"/>
              <a:ea typeface="+mn-ea"/>
              <a:cs typeface="+mn-cs"/>
            </a:endParaRPr>
          </a:p>
        </p:txBody>
      </p:sp>
      <p:graphicFrame>
        <p:nvGraphicFramePr>
          <p:cNvPr id="22" name="Chart 21">
            <a:extLst>
              <a:ext uri="{FF2B5EF4-FFF2-40B4-BE49-F238E27FC236}">
                <a16:creationId xmlns:a16="http://schemas.microsoft.com/office/drawing/2014/main" id="{14921D66-630B-2B46-AB2C-B7289DF3DEFC}"/>
              </a:ext>
            </a:extLst>
          </p:cNvPr>
          <p:cNvGraphicFramePr/>
          <p:nvPr>
            <p:extLst>
              <p:ext uri="{D42A27DB-BD31-4B8C-83A1-F6EECF244321}">
                <p14:modId xmlns:p14="http://schemas.microsoft.com/office/powerpoint/2010/main" val="1281365713"/>
              </p:ext>
            </p:extLst>
          </p:nvPr>
        </p:nvGraphicFramePr>
        <p:xfrm>
          <a:off x="0" y="1905469"/>
          <a:ext cx="5175459" cy="3609546"/>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D8E4068C-732F-3D42-9E87-F49D70419E2C}"/>
              </a:ext>
            </a:extLst>
          </p:cNvPr>
          <p:cNvSpPr txBox="1"/>
          <p:nvPr/>
        </p:nvSpPr>
        <p:spPr>
          <a:xfrm>
            <a:off x="2218945" y="3325541"/>
            <a:ext cx="923331"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Delta BQ Book"/>
                <a:ea typeface="+mn-ea"/>
                <a:cs typeface="+mn-cs"/>
              </a:rPr>
              <a:t>AUM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Delta BQ Book"/>
                <a:ea typeface="+mn-ea"/>
                <a:cs typeface="+mn-cs"/>
              </a:rPr>
              <a:t>£</a:t>
            </a:r>
            <a:r>
              <a:rPr lang="en-GB" sz="2000" dirty="0">
                <a:solidFill>
                  <a:srgbClr val="000000">
                    <a:lumMod val="65000"/>
                    <a:lumOff val="35000"/>
                  </a:srgbClr>
                </a:solidFill>
                <a:latin typeface="Delta BQ Book"/>
              </a:rPr>
              <a:t>23.8</a:t>
            </a:r>
            <a:r>
              <a:rPr kumimoji="0" lang="en-GB" sz="2000" b="0" i="0" u="none" strike="noStrike" kern="1200" cap="none" spc="0" normalizeH="0" baseline="0" noProof="0" dirty="0">
                <a:ln>
                  <a:noFill/>
                </a:ln>
                <a:solidFill>
                  <a:srgbClr val="000000">
                    <a:lumMod val="65000"/>
                    <a:lumOff val="35000"/>
                  </a:srgbClr>
                </a:solidFill>
                <a:effectLst/>
                <a:uLnTx/>
                <a:uFillTx/>
                <a:latin typeface="Delta BQ Book"/>
                <a:ea typeface="+mn-ea"/>
                <a:cs typeface="+mn-cs"/>
              </a:rPr>
              <a:t>bn</a:t>
            </a:r>
          </a:p>
        </p:txBody>
      </p:sp>
      <p:graphicFrame>
        <p:nvGraphicFramePr>
          <p:cNvPr id="24" name="Chart 23">
            <a:extLst>
              <a:ext uri="{FF2B5EF4-FFF2-40B4-BE49-F238E27FC236}">
                <a16:creationId xmlns:a16="http://schemas.microsoft.com/office/drawing/2014/main" id="{F904BBFB-6BA0-7F46-8E72-BB97BD2251DE}"/>
              </a:ext>
            </a:extLst>
          </p:cNvPr>
          <p:cNvGraphicFramePr/>
          <p:nvPr>
            <p:extLst>
              <p:ext uri="{D42A27DB-BD31-4B8C-83A1-F6EECF244321}">
                <p14:modId xmlns:p14="http://schemas.microsoft.com/office/powerpoint/2010/main" val="2130173833"/>
              </p:ext>
            </p:extLst>
          </p:nvPr>
        </p:nvGraphicFramePr>
        <p:xfrm>
          <a:off x="347176" y="5290017"/>
          <a:ext cx="5338755" cy="1175155"/>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7B5FF406-80F0-CC4D-906C-C0A1E13490CB}"/>
              </a:ext>
            </a:extLst>
          </p:cNvPr>
          <p:cNvSpPr txBox="1"/>
          <p:nvPr/>
        </p:nvSpPr>
        <p:spPr>
          <a:xfrm>
            <a:off x="546408" y="5792063"/>
            <a:ext cx="864019"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Delta BQ Book"/>
                <a:ea typeface="+mn-ea"/>
                <a:cs typeface="+mn-cs"/>
              </a:rPr>
              <a:t>Urban (67%)</a:t>
            </a:r>
          </a:p>
        </p:txBody>
      </p:sp>
      <p:sp>
        <p:nvSpPr>
          <p:cNvPr id="26" name="TextBox 25">
            <a:extLst>
              <a:ext uri="{FF2B5EF4-FFF2-40B4-BE49-F238E27FC236}">
                <a16:creationId xmlns:a16="http://schemas.microsoft.com/office/drawing/2014/main" id="{EF670BA4-175D-894E-B604-0E886B75F197}"/>
              </a:ext>
            </a:extLst>
          </p:cNvPr>
          <p:cNvSpPr txBox="1"/>
          <p:nvPr/>
        </p:nvSpPr>
        <p:spPr>
          <a:xfrm>
            <a:off x="3371530" y="5792063"/>
            <a:ext cx="956993"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Delta BQ Book"/>
                <a:ea typeface="+mn-ea"/>
                <a:cs typeface="+mn-cs"/>
              </a:rPr>
              <a:t>Big box (31%)</a:t>
            </a:r>
          </a:p>
        </p:txBody>
      </p:sp>
      <p:sp>
        <p:nvSpPr>
          <p:cNvPr id="27" name="TextBox 26">
            <a:extLst>
              <a:ext uri="{FF2B5EF4-FFF2-40B4-BE49-F238E27FC236}">
                <a16:creationId xmlns:a16="http://schemas.microsoft.com/office/drawing/2014/main" id="{1C014B23-0411-0F40-A8D3-47E857542ED4}"/>
              </a:ext>
            </a:extLst>
          </p:cNvPr>
          <p:cNvSpPr txBox="1"/>
          <p:nvPr/>
        </p:nvSpPr>
        <p:spPr>
          <a:xfrm rot="16200000">
            <a:off x="4666424" y="5747147"/>
            <a:ext cx="362279" cy="249043"/>
          </a:xfrm>
          <a:prstGeom prst="rect">
            <a:avLst/>
          </a:prstGeom>
          <a:noFill/>
        </p:spPr>
        <p:txBody>
          <a:bodyPr wrap="non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177EA0"/>
                </a:solidFill>
                <a:effectLst/>
                <a:uLnTx/>
                <a:uFillTx/>
                <a:latin typeface="Delta BQ Book"/>
                <a:ea typeface="+mn-ea"/>
                <a:cs typeface="+mn-cs"/>
              </a:rPr>
              <a:t>Other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177EA0"/>
                </a:solidFill>
                <a:effectLst/>
                <a:uLnTx/>
                <a:uFillTx/>
                <a:latin typeface="Delta BQ Book"/>
                <a:ea typeface="+mn-ea"/>
                <a:cs typeface="+mn-cs"/>
              </a:rPr>
              <a:t>(2%)</a:t>
            </a:r>
          </a:p>
        </p:txBody>
      </p:sp>
      <p:sp>
        <p:nvSpPr>
          <p:cNvPr id="3" name="TextBox 2">
            <a:extLst>
              <a:ext uri="{FF2B5EF4-FFF2-40B4-BE49-F238E27FC236}">
                <a16:creationId xmlns:a16="http://schemas.microsoft.com/office/drawing/2014/main" id="{20EE8C54-BB8D-466B-910B-81DFC848E96B}"/>
              </a:ext>
            </a:extLst>
          </p:cNvPr>
          <p:cNvSpPr txBox="1"/>
          <p:nvPr/>
        </p:nvSpPr>
        <p:spPr>
          <a:xfrm>
            <a:off x="1969899" y="5157431"/>
            <a:ext cx="923331" cy="553998"/>
          </a:xfrm>
          <a:prstGeom prst="rect">
            <a:avLst/>
          </a:prstGeom>
          <a:noFill/>
        </p:spPr>
        <p:txBody>
          <a:bodyPr wrap="square" rtlCol="0">
            <a:spAutoFit/>
          </a:bodyPr>
          <a:lstStyle/>
          <a:p>
            <a:r>
              <a:rPr lang="en-GB" sz="1000" dirty="0">
                <a:solidFill>
                  <a:schemeClr val="tx2"/>
                </a:solidFill>
              </a:rPr>
              <a:t>National Logistics</a:t>
            </a:r>
          </a:p>
          <a:p>
            <a:r>
              <a:rPr lang="en-GB" sz="1000" dirty="0">
                <a:solidFill>
                  <a:schemeClr val="tx2"/>
                </a:solidFill>
              </a:rPr>
              <a:t>£2.0bn</a:t>
            </a:r>
          </a:p>
        </p:txBody>
      </p:sp>
    </p:spTree>
    <p:extLst>
      <p:ext uri="{BB962C8B-B14F-4D97-AF65-F5344CB8AC3E}">
        <p14:creationId xmlns:p14="http://schemas.microsoft.com/office/powerpoint/2010/main" val="427588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EC0C-10F7-42B6-88A0-760A0CCBA46E}"/>
              </a:ext>
            </a:extLst>
          </p:cNvPr>
          <p:cNvSpPr>
            <a:spLocks noGrp="1"/>
          </p:cNvSpPr>
          <p:nvPr>
            <p:ph type="title"/>
          </p:nvPr>
        </p:nvSpPr>
        <p:spPr/>
        <p:txBody>
          <a:bodyPr/>
          <a:lstStyle/>
          <a:p>
            <a:r>
              <a:rPr lang="en-US" dirty="0"/>
              <a:t>TOTAL COST RATIO</a:t>
            </a:r>
          </a:p>
        </p:txBody>
      </p:sp>
      <p:sp>
        <p:nvSpPr>
          <p:cNvPr id="4" name="Slide Number Placeholder 3">
            <a:extLst>
              <a:ext uri="{FF2B5EF4-FFF2-40B4-BE49-F238E27FC236}">
                <a16:creationId xmlns:a16="http://schemas.microsoft.com/office/drawing/2014/main" id="{BE60F8B9-9767-460F-97A9-B3669C0EF596}"/>
              </a:ext>
            </a:extLst>
          </p:cNvPr>
          <p:cNvSpPr>
            <a:spLocks noGrp="1"/>
          </p:cNvSpPr>
          <p:nvPr>
            <p:ph type="sldNum" sz="quarter" idx="12"/>
          </p:nvPr>
        </p:nvSpPr>
        <p:spPr/>
        <p:txBody>
          <a:bodyPr/>
          <a:lstStyle/>
          <a:p>
            <a:fld id="{A9127C4A-68AE-42AA-98AE-96759E14B5F4}" type="slidenum">
              <a:rPr lang="en-GB" smtClean="0"/>
              <a:pPr/>
              <a:t>40</a:t>
            </a:fld>
            <a:endParaRPr lang="en-GB" sz="1100"/>
          </a:p>
        </p:txBody>
      </p:sp>
      <p:graphicFrame>
        <p:nvGraphicFramePr>
          <p:cNvPr id="5" name="Group 67">
            <a:extLst>
              <a:ext uri="{FF2B5EF4-FFF2-40B4-BE49-F238E27FC236}">
                <a16:creationId xmlns:a16="http://schemas.microsoft.com/office/drawing/2014/main" id="{F3D2C979-1EE5-43DC-B4C4-D742AC5036D9}"/>
              </a:ext>
            </a:extLst>
          </p:cNvPr>
          <p:cNvGraphicFramePr>
            <a:graphicFrameLocks noGrp="1"/>
          </p:cNvGraphicFramePr>
          <p:nvPr>
            <p:extLst>
              <p:ext uri="{D42A27DB-BD31-4B8C-83A1-F6EECF244321}">
                <p14:modId xmlns:p14="http://schemas.microsoft.com/office/powerpoint/2010/main" val="770342409"/>
              </p:ext>
            </p:extLst>
          </p:nvPr>
        </p:nvGraphicFramePr>
        <p:xfrm>
          <a:off x="479425" y="1361452"/>
          <a:ext cx="11232000" cy="3946890"/>
        </p:xfrm>
        <a:graphic>
          <a:graphicData uri="http://schemas.openxmlformats.org/drawingml/2006/table">
            <a:tbl>
              <a:tblPr/>
              <a:tblGrid>
                <a:gridCol w="8064000">
                  <a:extLst>
                    <a:ext uri="{9D8B030D-6E8A-4147-A177-3AD203B41FA5}">
                      <a16:colId xmlns:a16="http://schemas.microsoft.com/office/drawing/2014/main" val="20000"/>
                    </a:ext>
                  </a:extLst>
                </a:gridCol>
                <a:gridCol w="1584000">
                  <a:extLst>
                    <a:ext uri="{9D8B030D-6E8A-4147-A177-3AD203B41FA5}">
                      <a16:colId xmlns:a16="http://schemas.microsoft.com/office/drawing/2014/main" val="20002"/>
                    </a:ext>
                  </a:extLst>
                </a:gridCol>
                <a:gridCol w="1584000">
                  <a:extLst>
                    <a:ext uri="{9D8B030D-6E8A-4147-A177-3AD203B41FA5}">
                      <a16:colId xmlns:a16="http://schemas.microsoft.com/office/drawing/2014/main" val="435123599"/>
                    </a:ext>
                  </a:extLst>
                </a:gridCol>
              </a:tblGrid>
              <a:tr h="367200">
                <a:tc>
                  <a:txBody>
                    <a:bodyP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US" sz="1200" b="1" i="0" u="none" strike="noStrike" cap="none" normalizeH="0" baseline="0" dirty="0">
                          <a:ln>
                            <a:noFill/>
                          </a:ln>
                          <a:solidFill>
                            <a:schemeClr val="tx1"/>
                          </a:solidFill>
                          <a:effectLst/>
                          <a:latin typeface="+mn-lt"/>
                          <a:cs typeface="Arial" charset="0"/>
                        </a:rPr>
                        <a:t>Incl. joint ventures at share</a:t>
                      </a: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200" b="1" i="0" u="none" strike="noStrike" cap="none" normalizeH="0" baseline="0" dirty="0">
                          <a:ln>
                            <a:noFill/>
                          </a:ln>
                          <a:solidFill>
                            <a:schemeClr val="tx1"/>
                          </a:solidFill>
                          <a:effectLst/>
                          <a:latin typeface="+mn-lt"/>
                          <a:cs typeface="Arial" panose="020B0604020202020204" pitchFamily="34" charset="0"/>
                        </a:rPr>
                        <a:t>Half year to 30 June 2022</a:t>
                      </a:r>
                    </a:p>
                    <a:p>
                      <a:pPr marL="0" marR="0" lvl="0" indent="0" algn="r" defTabSz="914400" rtl="0" eaLnBrk="1" fontAlgn="base" latinLnBrk="0" hangingPunct="1">
                        <a:lnSpc>
                          <a:spcPct val="100000"/>
                        </a:lnSpc>
                        <a:spcBef>
                          <a:spcPts val="0"/>
                        </a:spcBef>
                        <a:spcAft>
                          <a:spcPts val="0"/>
                        </a:spcAft>
                        <a:buClrTx/>
                        <a:buSzTx/>
                        <a:buFontTx/>
                        <a:buNone/>
                        <a:tabLst/>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200" b="1" i="0" u="none" strike="noStrike" cap="none" normalizeH="0" baseline="0" dirty="0">
                          <a:ln>
                            <a:noFill/>
                          </a:ln>
                          <a:solidFill>
                            <a:schemeClr val="tx1"/>
                          </a:solidFill>
                          <a:effectLst/>
                          <a:latin typeface="+mn-lt"/>
                          <a:cs typeface="Arial" panose="020B0604020202020204" pitchFamily="34" charset="0"/>
                        </a:rPr>
                        <a:t>Half year to 30 June 2021</a:t>
                      </a:r>
                      <a:r>
                        <a:rPr kumimoji="0" lang="en-GB" sz="1200" b="1" i="0" u="none" strike="noStrike" cap="none" normalizeH="0" baseline="30000" dirty="0">
                          <a:ln>
                            <a:noFill/>
                          </a:ln>
                          <a:solidFill>
                            <a:schemeClr val="tx1"/>
                          </a:solidFill>
                          <a:effectLst/>
                          <a:latin typeface="+mn-lt"/>
                          <a:cs typeface="Arial" panose="020B0604020202020204" pitchFamily="34" charset="0"/>
                        </a:rPr>
                        <a:t>1</a:t>
                      </a:r>
                    </a:p>
                    <a:p>
                      <a:pPr marL="0" marR="0" lvl="0" indent="0" algn="r" defTabSz="914400" rtl="0" eaLnBrk="1" fontAlgn="base" latinLnBrk="0" hangingPunct="1">
                        <a:lnSpc>
                          <a:spcPct val="100000"/>
                        </a:lnSpc>
                        <a:spcBef>
                          <a:spcPts val="0"/>
                        </a:spcBef>
                        <a:spcAft>
                          <a:spcPts val="0"/>
                        </a:spcAft>
                        <a:buClrTx/>
                        <a:buSzTx/>
                        <a:buFontTx/>
                        <a:buNone/>
                        <a:tabLst/>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3312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Gross rental income</a:t>
                      </a:r>
                      <a:r>
                        <a:rPr kumimoji="0" lang="en-GB" sz="1100" b="0" i="0" u="none" strike="noStrike" cap="none" normalizeH="0" baseline="0" dirty="0">
                          <a:ln>
                            <a:noFill/>
                          </a:ln>
                          <a:solidFill>
                            <a:schemeClr val="tx1"/>
                          </a:solidFill>
                          <a:effectLst/>
                          <a:latin typeface="+mn-lt"/>
                          <a:cs typeface="Arial" charset="0"/>
                        </a:rPr>
                        <a:t> (less reimbursed costs)</a:t>
                      </a: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tabLst>
                          <a:tab pos="446088" algn="dec"/>
                        </a:tabLst>
                      </a:pPr>
                      <a:r>
                        <a:rPr lang="en-GB" sz="1100" dirty="0">
                          <a:latin typeface="Delta BQ Light" panose="02000503040000020003" pitchFamily="50" charset="0"/>
                          <a:cs typeface="Arial" panose="020B0604020202020204" pitchFamily="34" charset="0"/>
                        </a:rPr>
                        <a:t>294</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algn="r">
                        <a:lnSpc>
                          <a:spcPct val="100000"/>
                        </a:lnSpc>
                        <a:spcBef>
                          <a:spcPts val="600"/>
                        </a:spcBef>
                        <a:spcAft>
                          <a:spcPts val="0"/>
                        </a:spcAft>
                        <a:tabLst>
                          <a:tab pos="446088" algn="dec"/>
                        </a:tabLst>
                      </a:pPr>
                      <a:r>
                        <a:rPr lang="en-GB" sz="1100" dirty="0">
                          <a:latin typeface="Delta BQ Light" panose="02000503040000020003" pitchFamily="50" charset="0"/>
                          <a:cs typeface="Arial" panose="020B0604020202020204" pitchFamily="34" charset="0"/>
                        </a:rPr>
                        <a:t>245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312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Property operating expenses</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0" dirty="0">
                          <a:solidFill>
                            <a:schemeClr val="tx1"/>
                          </a:solidFill>
                          <a:latin typeface="Delta BQ Light" panose="02000503040000020003" pitchFamily="50" charset="0"/>
                          <a:cs typeface="Arial" panose="020B0604020202020204" pitchFamily="34" charset="0"/>
                        </a:rPr>
                        <a:t>36</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r">
                        <a:lnSpc>
                          <a:spcPct val="100000"/>
                        </a:lnSpc>
                        <a:spcBef>
                          <a:spcPts val="600"/>
                        </a:spcBef>
                        <a:spcAft>
                          <a:spcPts val="0"/>
                        </a:spcAft>
                      </a:pPr>
                      <a:r>
                        <a:rPr lang="en-GB" sz="1100" b="0" dirty="0">
                          <a:solidFill>
                            <a:schemeClr val="tx1"/>
                          </a:solidFill>
                          <a:latin typeface="Delta BQ Light" panose="02000503040000020003" pitchFamily="50" charset="0"/>
                          <a:cs typeface="Arial" panose="020B0604020202020204" pitchFamily="34" charset="0"/>
                        </a:rPr>
                        <a:t>28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312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Administration expenses</a:t>
                      </a:r>
                      <a:endParaRPr kumimoji="0" lang="en-GB" sz="1100" b="0" i="0" u="none" strike="noStrike" cap="none" normalizeH="0" baseline="30000" dirty="0">
                        <a:ln>
                          <a:noFill/>
                        </a:ln>
                        <a:solidFill>
                          <a:schemeClr val="tx1"/>
                        </a:solidFill>
                        <a:effectLst/>
                        <a:latin typeface="Delta BQ Light" panose="02000503040000020003" pitchFamily="50" charset="0"/>
                        <a:cs typeface="Arial" charset="0"/>
                      </a:endParaRP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0" dirty="0">
                          <a:solidFill>
                            <a:schemeClr val="tx1"/>
                          </a:solidFill>
                          <a:latin typeface="Delta BQ Light" panose="02000503040000020003" pitchFamily="50" charset="0"/>
                          <a:cs typeface="Arial" panose="020B0604020202020204" pitchFamily="34" charset="0"/>
                        </a:rPr>
                        <a:t>31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r">
                        <a:lnSpc>
                          <a:spcPct val="100000"/>
                        </a:lnSpc>
                        <a:spcBef>
                          <a:spcPts val="600"/>
                        </a:spcBef>
                        <a:spcAft>
                          <a:spcPts val="0"/>
                        </a:spcAft>
                      </a:pPr>
                      <a:r>
                        <a:rPr lang="en-GB" sz="1100" b="0" dirty="0">
                          <a:solidFill>
                            <a:schemeClr val="tx1"/>
                          </a:solidFill>
                          <a:latin typeface="Delta BQ Light" panose="02000503040000020003" pitchFamily="50" charset="0"/>
                          <a:cs typeface="Arial" panose="020B0604020202020204" pitchFamily="34" charset="0"/>
                        </a:rPr>
                        <a:t>27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312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JV operating expenses</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11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r">
                        <a:lnSpc>
                          <a:spcPct val="100000"/>
                        </a:lnSpc>
                        <a:spcBef>
                          <a:spcPts val="600"/>
                        </a:spcBef>
                        <a:spcAft>
                          <a:spcPts val="0"/>
                        </a:spcAft>
                      </a:pPr>
                      <a:r>
                        <a:rPr lang="en-GB" sz="1100" dirty="0">
                          <a:solidFill>
                            <a:schemeClr val="tx1"/>
                          </a:solidFill>
                          <a:latin typeface="Delta BQ Light" panose="02000503040000020003" pitchFamily="50" charset="0"/>
                          <a:cs typeface="Arial" panose="020B0604020202020204" pitchFamily="34" charset="0"/>
                        </a:rPr>
                        <a:t>10</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17017137"/>
                  </a:ext>
                </a:extLst>
              </a:tr>
              <a:tr h="3312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Less reimbursed costs: JV management fees, management and other fees</a:t>
                      </a:r>
                      <a:r>
                        <a:rPr kumimoji="0" lang="en-GB" sz="1100" b="0" i="0" u="none" strike="noStrike" kern="1200" cap="none" normalizeH="0" baseline="30000" dirty="0">
                          <a:ln>
                            <a:noFill/>
                          </a:ln>
                          <a:solidFill>
                            <a:schemeClr val="tx1"/>
                          </a:solidFill>
                          <a:effectLst/>
                          <a:latin typeface="Delta BQ Light" panose="02000503040000020003" pitchFamily="50" charset="0"/>
                          <a:ea typeface="+mn-ea"/>
                          <a:cs typeface="Arial" panose="020B0604020202020204" pitchFamily="34" charset="0"/>
                        </a:rPr>
                        <a:t>2</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(18)</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(16)</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01570935"/>
                  </a:ext>
                </a:extLst>
              </a:tr>
              <a:tr h="3312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Total costs</a:t>
                      </a:r>
                      <a:r>
                        <a:rPr kumimoji="0" lang="en-GB" sz="1100" b="1" i="0" u="none" strike="noStrike" kern="1200" cap="none" normalizeH="0" baseline="30000" dirty="0">
                          <a:ln>
                            <a:noFill/>
                          </a:ln>
                          <a:solidFill>
                            <a:schemeClr val="tx1"/>
                          </a:solidFill>
                          <a:effectLst/>
                          <a:latin typeface="Delta BQ Light" panose="02000503040000020003" pitchFamily="50" charset="0"/>
                          <a:ea typeface="+mn-ea"/>
                          <a:cs typeface="Arial" panose="020B0604020202020204" pitchFamily="34" charset="0"/>
                        </a:rPr>
                        <a:t>3</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60</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49</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66002191"/>
                  </a:ext>
                </a:extLst>
              </a:tr>
              <a:tr h="3312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Of which share based payments</a:t>
                      </a:r>
                      <a:endParaRPr kumimoji="0" lang="en-GB" sz="1100" b="0" i="0" u="none" strike="noStrike" kern="1200" cap="none" normalizeH="0" baseline="30000" dirty="0">
                        <a:ln>
                          <a:noFill/>
                        </a:ln>
                        <a:solidFill>
                          <a:schemeClr val="tx1"/>
                        </a:solidFill>
                        <a:effectLst/>
                        <a:latin typeface="Delta BQ Light" panose="02000503040000020003" pitchFamily="50" charset="0"/>
                        <a:ea typeface="+mn-ea"/>
                        <a:cs typeface="Arial" panose="020B0604020202020204" pitchFamily="34" charset="0"/>
                      </a:endParaRP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(6)</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4293371"/>
                  </a:ext>
                </a:extLst>
              </a:tr>
              <a:tr h="3312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Total costs excluding share based payments</a:t>
                      </a:r>
                      <a:endParaRPr kumimoji="0" lang="en-GB" sz="1100" b="0" i="0" u="none" strike="noStrike" kern="1200" cap="none" normalizeH="0" baseline="30000" dirty="0">
                        <a:ln>
                          <a:noFill/>
                        </a:ln>
                        <a:solidFill>
                          <a:schemeClr val="tx1"/>
                        </a:solidFill>
                        <a:effectLst/>
                        <a:latin typeface="Delta BQ Light" panose="02000503040000020003" pitchFamily="50" charset="0"/>
                        <a:ea typeface="+mn-ea"/>
                        <a:cs typeface="Arial" panose="020B0604020202020204" pitchFamily="34" charset="0"/>
                      </a:endParaRP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55</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43</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51321649"/>
                  </a:ext>
                </a:extLst>
              </a:tr>
              <a:tr h="3312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mn-lt"/>
                          <a:ea typeface="+mn-ea"/>
                          <a:cs typeface="Arial" panose="020B0604020202020204" pitchFamily="34" charset="0"/>
                        </a:rPr>
                        <a:t>Total cost ratio</a:t>
                      </a:r>
                      <a:r>
                        <a:rPr kumimoji="0" lang="en-GB" sz="1100" b="1" i="0" u="none" strike="noStrike" kern="1200" cap="none" normalizeH="0" baseline="30000" dirty="0">
                          <a:ln>
                            <a:noFill/>
                          </a:ln>
                          <a:solidFill>
                            <a:schemeClr val="tx1"/>
                          </a:solidFill>
                          <a:effectLst/>
                          <a:latin typeface="+mn-lt"/>
                          <a:ea typeface="+mn-ea"/>
                          <a:cs typeface="Arial" panose="020B0604020202020204" pitchFamily="34" charset="0"/>
                        </a:rPr>
                        <a:t>4</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20.5%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19.8%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31200">
                <a:tc>
                  <a:txBody>
                    <a:bodyP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Total cost ratio excluding share based payments</a:t>
                      </a:r>
                      <a:r>
                        <a:rPr kumimoji="0" lang="en-GB" sz="1100" b="0" i="0" u="none" strike="noStrike" kern="1200" cap="none" normalizeH="0" baseline="30000" dirty="0">
                          <a:ln>
                            <a:noFill/>
                          </a:ln>
                          <a:solidFill>
                            <a:schemeClr val="tx1"/>
                          </a:solidFill>
                          <a:effectLst/>
                          <a:latin typeface="Delta BQ Light" panose="02000503040000020003" pitchFamily="50" charset="0"/>
                          <a:ea typeface="+mn-ea"/>
                          <a:cs typeface="Arial" panose="020B0604020202020204" pitchFamily="34" charset="0"/>
                        </a:rPr>
                        <a:t>3</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18.7%</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17.4%</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54426472"/>
                  </a:ext>
                </a:extLst>
              </a:tr>
            </a:tbl>
          </a:graphicData>
        </a:graphic>
      </p:graphicFrame>
      <p:sp>
        <p:nvSpPr>
          <p:cNvPr id="8" name="Rectangle 7">
            <a:extLst>
              <a:ext uri="{FF2B5EF4-FFF2-40B4-BE49-F238E27FC236}">
                <a16:creationId xmlns:a16="http://schemas.microsoft.com/office/drawing/2014/main" id="{A43A903A-AE07-6E46-A05A-2724C6BA5479}"/>
              </a:ext>
            </a:extLst>
          </p:cNvPr>
          <p:cNvSpPr/>
          <p:nvPr/>
        </p:nvSpPr>
        <p:spPr>
          <a:xfrm>
            <a:off x="477879" y="902714"/>
            <a:ext cx="6934598" cy="341632"/>
          </a:xfrm>
          <a:prstGeom prst="rect">
            <a:avLst/>
          </a:prstGeom>
        </p:spPr>
        <p:txBody>
          <a:bodyPr wrap="square">
            <a:spAutoFit/>
          </a:bodyPr>
          <a:lstStyle/>
          <a:p>
            <a:pPr>
              <a:lnSpc>
                <a:spcPct val="90000"/>
              </a:lnSpc>
            </a:pPr>
            <a:r>
              <a:rPr lang="en-GB" dirty="0">
                <a:solidFill>
                  <a:schemeClr val="bg2"/>
                </a:solidFill>
              </a:rPr>
              <a:t>Total cost ratio, Half year 2021-22 (proportionally consolidated)</a:t>
            </a:r>
          </a:p>
        </p:txBody>
      </p:sp>
      <p:sp>
        <p:nvSpPr>
          <p:cNvPr id="9" name="TextBox 8">
            <a:extLst>
              <a:ext uri="{FF2B5EF4-FFF2-40B4-BE49-F238E27FC236}">
                <a16:creationId xmlns:a16="http://schemas.microsoft.com/office/drawing/2014/main" id="{0A49839C-EB5A-E14B-8A0E-0B9D7D6368CA}"/>
              </a:ext>
            </a:extLst>
          </p:cNvPr>
          <p:cNvSpPr txBox="1"/>
          <p:nvPr/>
        </p:nvSpPr>
        <p:spPr>
          <a:xfrm>
            <a:off x="1563123" y="5916310"/>
            <a:ext cx="10577854" cy="784830"/>
          </a:xfrm>
          <a:prstGeom prst="rect">
            <a:avLst/>
          </a:prstGeom>
          <a:noFill/>
        </p:spPr>
        <p:txBody>
          <a:bodyPr wrap="square">
            <a:spAutoFit/>
          </a:bodyPr>
          <a:lstStyle/>
          <a:p>
            <a:r>
              <a:rPr lang="en-US" sz="900" dirty="0">
                <a:solidFill>
                  <a:schemeClr val="tx2"/>
                </a:solidFill>
              </a:rPr>
              <a:t>1 </a:t>
            </a:r>
            <a:r>
              <a:rPr lang="en-GB" sz="900" dirty="0">
                <a:solidFill>
                  <a:schemeClr val="tx2"/>
                </a:solidFill>
              </a:rPr>
              <a:t>As detailed in Note 4 and 5, the composition of Gross rental income and Property operating expenses have changed in 2022. The prior-period comparatives have been represented in the table above to reflect the impact on the cost ratio calculation</a:t>
            </a:r>
          </a:p>
          <a:p>
            <a:r>
              <a:rPr lang="en-US" sz="900" dirty="0">
                <a:solidFill>
                  <a:schemeClr val="tx2"/>
                </a:solidFill>
              </a:rPr>
              <a:t>2 Includes JV property management fee income of £15 million and management and other fees of £3 million (H1 2021: £12 million and £4 million respectively)</a:t>
            </a:r>
          </a:p>
          <a:p>
            <a:r>
              <a:rPr lang="en-US" sz="900" dirty="0">
                <a:solidFill>
                  <a:schemeClr val="tx2"/>
                </a:solidFill>
              </a:rPr>
              <a:t>3 Total cost includes wholly-owned vacancy property costs of £4 million (H1 2021: £3 million) and share of JV vacant property costs of £nil million (H1 2021: £1 million)</a:t>
            </a:r>
          </a:p>
          <a:p>
            <a:r>
              <a:rPr lang="en-US" sz="900" dirty="0">
                <a:solidFill>
                  <a:schemeClr val="tx2"/>
                </a:solidFill>
              </a:rPr>
              <a:t>4 Cost ratio percentages have been calculated using the figures presented in the table above in millions to one decimal place</a:t>
            </a:r>
          </a:p>
        </p:txBody>
      </p:sp>
    </p:spTree>
    <p:extLst>
      <p:ext uri="{BB962C8B-B14F-4D97-AF65-F5344CB8AC3E}">
        <p14:creationId xmlns:p14="http://schemas.microsoft.com/office/powerpoint/2010/main" val="25107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8707-A82E-4EAB-A1E2-EC4E654D453A}"/>
              </a:ext>
            </a:extLst>
          </p:cNvPr>
          <p:cNvSpPr>
            <a:spLocks noGrp="1"/>
          </p:cNvSpPr>
          <p:nvPr>
            <p:ph type="title"/>
          </p:nvPr>
        </p:nvSpPr>
        <p:spPr/>
        <p:txBody>
          <a:bodyPr/>
          <a:lstStyle/>
          <a:p>
            <a:r>
              <a:rPr lang="en-US" dirty="0"/>
              <a:t>Balance sheet </a:t>
            </a:r>
            <a:br>
              <a:rPr lang="en-US" dirty="0"/>
            </a:br>
            <a:r>
              <a:rPr lang="en-US" sz="2400" dirty="0"/>
              <a:t>(JVs proportionally consolidated)</a:t>
            </a:r>
            <a:endParaRPr lang="en-US" dirty="0"/>
          </a:p>
        </p:txBody>
      </p:sp>
      <p:sp>
        <p:nvSpPr>
          <p:cNvPr id="3" name="Slide Number Placeholder 2">
            <a:extLst>
              <a:ext uri="{FF2B5EF4-FFF2-40B4-BE49-F238E27FC236}">
                <a16:creationId xmlns:a16="http://schemas.microsoft.com/office/drawing/2014/main" id="{D894FF88-5352-4A92-ABB0-15D3538CC917}"/>
              </a:ext>
            </a:extLst>
          </p:cNvPr>
          <p:cNvSpPr>
            <a:spLocks noGrp="1"/>
          </p:cNvSpPr>
          <p:nvPr>
            <p:ph type="sldNum" sz="quarter" idx="12"/>
          </p:nvPr>
        </p:nvSpPr>
        <p:spPr/>
        <p:txBody>
          <a:bodyPr/>
          <a:lstStyle/>
          <a:p>
            <a:fld id="{A9127C4A-68AE-42AA-98AE-96759E14B5F4}" type="slidenum">
              <a:rPr lang="en-GB" smtClean="0"/>
              <a:pPr/>
              <a:t>41</a:t>
            </a:fld>
            <a:endParaRPr lang="en-GB"/>
          </a:p>
        </p:txBody>
      </p:sp>
      <p:sp>
        <p:nvSpPr>
          <p:cNvPr id="7" name="TextBox 6">
            <a:extLst>
              <a:ext uri="{FF2B5EF4-FFF2-40B4-BE49-F238E27FC236}">
                <a16:creationId xmlns:a16="http://schemas.microsoft.com/office/drawing/2014/main" id="{CEAFAEBD-B7A5-4F70-B5EE-CD7EB22FD58F}"/>
              </a:ext>
            </a:extLst>
          </p:cNvPr>
          <p:cNvSpPr txBox="1"/>
          <p:nvPr/>
        </p:nvSpPr>
        <p:spPr>
          <a:xfrm>
            <a:off x="382505" y="5917537"/>
            <a:ext cx="10577854" cy="230832"/>
          </a:xfrm>
          <a:prstGeom prst="rect">
            <a:avLst/>
          </a:prstGeom>
          <a:noFill/>
        </p:spPr>
        <p:txBody>
          <a:bodyPr wrap="square">
            <a:spAutoFit/>
          </a:bodyPr>
          <a:lstStyle/>
          <a:p>
            <a:r>
              <a:rPr lang="en-US" sz="900" dirty="0">
                <a:solidFill>
                  <a:schemeClr val="tx2"/>
                </a:solidFill>
              </a:rPr>
              <a:t>1 After minority interests</a:t>
            </a:r>
          </a:p>
        </p:txBody>
      </p:sp>
      <p:graphicFrame>
        <p:nvGraphicFramePr>
          <p:cNvPr id="6" name="Group 67">
            <a:extLst>
              <a:ext uri="{FF2B5EF4-FFF2-40B4-BE49-F238E27FC236}">
                <a16:creationId xmlns:a16="http://schemas.microsoft.com/office/drawing/2014/main" id="{E22EF4EF-BD60-CB40-BE75-8B261E573B85}"/>
              </a:ext>
            </a:extLst>
          </p:cNvPr>
          <p:cNvGraphicFramePr>
            <a:graphicFrameLocks noGrp="1"/>
          </p:cNvGraphicFramePr>
          <p:nvPr>
            <p:extLst>
              <p:ext uri="{D42A27DB-BD31-4B8C-83A1-F6EECF244321}">
                <p14:modId xmlns:p14="http://schemas.microsoft.com/office/powerpoint/2010/main" val="202650665"/>
              </p:ext>
            </p:extLst>
          </p:nvPr>
        </p:nvGraphicFramePr>
        <p:xfrm>
          <a:off x="479423" y="1376362"/>
          <a:ext cx="11237086" cy="4150800"/>
        </p:xfrm>
        <a:graphic>
          <a:graphicData uri="http://schemas.openxmlformats.org/drawingml/2006/table">
            <a:tbl>
              <a:tblPr/>
              <a:tblGrid>
                <a:gridCol w="3612286">
                  <a:extLst>
                    <a:ext uri="{9D8B030D-6E8A-4147-A177-3AD203B41FA5}">
                      <a16:colId xmlns:a16="http://schemas.microsoft.com/office/drawing/2014/main" val="20000"/>
                    </a:ext>
                  </a:extLst>
                </a:gridCol>
                <a:gridCol w="1270800">
                  <a:extLst>
                    <a:ext uri="{9D8B030D-6E8A-4147-A177-3AD203B41FA5}">
                      <a16:colId xmlns:a16="http://schemas.microsoft.com/office/drawing/2014/main" val="668920071"/>
                    </a:ext>
                  </a:extLst>
                </a:gridCol>
                <a:gridCol w="1270800">
                  <a:extLst>
                    <a:ext uri="{9D8B030D-6E8A-4147-A177-3AD203B41FA5}">
                      <a16:colId xmlns:a16="http://schemas.microsoft.com/office/drawing/2014/main" val="2848283738"/>
                    </a:ext>
                  </a:extLst>
                </a:gridCol>
                <a:gridCol w="1270800">
                  <a:extLst>
                    <a:ext uri="{9D8B030D-6E8A-4147-A177-3AD203B41FA5}">
                      <a16:colId xmlns:a16="http://schemas.microsoft.com/office/drawing/2014/main" val="20001"/>
                    </a:ext>
                  </a:extLst>
                </a:gridCol>
                <a:gridCol w="1270800">
                  <a:extLst>
                    <a:ext uri="{9D8B030D-6E8A-4147-A177-3AD203B41FA5}">
                      <a16:colId xmlns:a16="http://schemas.microsoft.com/office/drawing/2014/main" val="3301432654"/>
                    </a:ext>
                  </a:extLst>
                </a:gridCol>
                <a:gridCol w="1270800">
                  <a:extLst>
                    <a:ext uri="{9D8B030D-6E8A-4147-A177-3AD203B41FA5}">
                      <a16:colId xmlns:a16="http://schemas.microsoft.com/office/drawing/2014/main" val="1141617064"/>
                    </a:ext>
                  </a:extLst>
                </a:gridCol>
                <a:gridCol w="1270800">
                  <a:extLst>
                    <a:ext uri="{9D8B030D-6E8A-4147-A177-3AD203B41FA5}">
                      <a16:colId xmlns:a16="http://schemas.microsoft.com/office/drawing/2014/main" val="20002"/>
                    </a:ext>
                  </a:extLst>
                </a:gridCol>
              </a:tblGrid>
              <a:tr h="2808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endParaRPr kumimoji="0" lang="en-US" sz="1200" b="0" i="0" u="none" strike="noStrike" cap="none" normalizeH="0" baseline="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gridSpan="3">
                  <a:txBody>
                    <a:bodyPr/>
                    <a:lstStyle/>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30 June 2022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200" b="0"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200" b="0"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gridSpan="3">
                  <a:txBody>
                    <a:bodyPr/>
                    <a:lstStyle/>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30 June 2021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200" b="0"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200" b="0"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693884709"/>
                  </a:ext>
                </a:extLst>
              </a:tr>
              <a:tr h="468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endParaRPr kumimoji="0" lang="en-US" sz="1200" b="0" i="0" u="none" strike="noStrike" cap="none" normalizeH="0" baseline="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Group</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JVs</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Total</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Group</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JVs</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Total</a:t>
                      </a:r>
                    </a:p>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378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mn-lt"/>
                          <a:cs typeface="Arial" charset="0"/>
                        </a:rPr>
                        <a:t>Investment properties</a:t>
                      </a: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17,209</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3,276</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20,485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11,850</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2,624</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14,474</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8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mn-lt"/>
                          <a:cs typeface="Arial" charset="0"/>
                        </a:rPr>
                        <a:t>Trading properties</a:t>
                      </a: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57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57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47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47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8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Total properties</a:t>
                      </a: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17,266</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3,276</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20,542</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11,897</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2,624</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14,521</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8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Investment in joint ventures</a:t>
                      </a: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2,022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(2,022)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1,620</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(1,620)</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8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Other net liabilities</a:t>
                      </a: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(761)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(322)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(1,083)</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(459)</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(187)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(646)</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51916964"/>
                  </a:ext>
                </a:extLst>
              </a:tr>
              <a:tr h="378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Net debt</a:t>
                      </a: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(3,832)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(932)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(4,764)</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(2,275)</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(817)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(3,092)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78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Net asset value</a:t>
                      </a:r>
                      <a:r>
                        <a:rPr kumimoji="0" lang="en-GB" sz="1100" b="1" i="0" u="none" strike="noStrike" cap="none" normalizeH="0" baseline="30000" dirty="0">
                          <a:ln>
                            <a:noFill/>
                          </a:ln>
                          <a:solidFill>
                            <a:schemeClr val="tx1"/>
                          </a:solidFill>
                          <a:effectLst/>
                          <a:latin typeface="+mn-lt"/>
                          <a:cs typeface="Arial" charset="0"/>
                        </a:rPr>
                        <a:t>1</a:t>
                      </a: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14,695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14,695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10,783</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10,783</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8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EPRA adjustments</a:t>
                      </a: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endParaRPr lang="en-GB" sz="1100" kern="1200" dirty="0">
                        <a:solidFill>
                          <a:schemeClr val="tx1"/>
                        </a:solidFill>
                        <a:latin typeface="Delta BQ Light" panose="02000503040000020003" pitchFamily="50" charset="0"/>
                        <a:ea typeface="+mn-ea"/>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endParaRPr lang="en-GB" sz="1100" kern="1200" dirty="0">
                        <a:solidFill>
                          <a:schemeClr val="tx1"/>
                        </a:solidFill>
                        <a:latin typeface="Delta BQ Light" panose="02000503040000020003" pitchFamily="50" charset="0"/>
                        <a:ea typeface="+mn-ea"/>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444</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endParaRPr lang="en-GB" sz="1100" kern="1200" dirty="0">
                        <a:solidFill>
                          <a:schemeClr val="tx1"/>
                        </a:solidFill>
                        <a:latin typeface="Delta BQ Light" panose="02000503040000020003" pitchFamily="50" charset="0"/>
                        <a:ea typeface="+mn-ea"/>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endParaRPr lang="en-GB" sz="1100" kern="1200" dirty="0">
                        <a:solidFill>
                          <a:schemeClr val="tx1"/>
                        </a:solidFill>
                        <a:latin typeface="Delta BQ Light" panose="02000503040000020003" pitchFamily="50" charset="0"/>
                        <a:ea typeface="+mn-ea"/>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lnSpc>
                          <a:spcPct val="100000"/>
                        </a:lnSpc>
                        <a:spcBef>
                          <a:spcPts val="600"/>
                        </a:spcBef>
                        <a:spcAft>
                          <a:spcPts val="0"/>
                        </a:spcAft>
                      </a:pPr>
                      <a:r>
                        <a:rPr lang="en-GB" sz="1100" kern="1200" dirty="0">
                          <a:solidFill>
                            <a:schemeClr val="tx1"/>
                          </a:solidFill>
                          <a:latin typeface="Delta BQ Light" panose="02000503040000020003" pitchFamily="50" charset="0"/>
                          <a:ea typeface="+mn-ea"/>
                          <a:cs typeface="Arial" panose="020B0604020202020204" pitchFamily="34" charset="0"/>
                        </a:rPr>
                        <a:t>146</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8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Delta BQ Light" panose="02000503040000020003" pitchFamily="50" charset="0"/>
                          <a:cs typeface="Arial" charset="0"/>
                        </a:rPr>
                        <a:t>Adjusted NAV</a:t>
                      </a:r>
                    </a:p>
                  </a:txBody>
                  <a:tcPr marL="72000" marR="86251" marT="43125" marB="43125" anchor="ctr" horzOverflow="overflow">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algn="r" defTabSz="457200" rtl="0" eaLnBrk="1" latinLnBrk="0" hangingPunct="1">
                        <a:lnSpc>
                          <a:spcPct val="100000"/>
                        </a:lnSpc>
                        <a:spcBef>
                          <a:spcPts val="600"/>
                        </a:spcBef>
                        <a:spcAft>
                          <a:spcPts val="0"/>
                        </a:spcAft>
                      </a:pPr>
                      <a:endParaRPr lang="en-GB" sz="1100" kern="1200" dirty="0">
                        <a:solidFill>
                          <a:schemeClr val="tx1"/>
                        </a:solidFill>
                        <a:latin typeface="Delta BQ Light" panose="02000503040000020003" pitchFamily="50" charset="0"/>
                        <a:ea typeface="+mn-ea"/>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endParaRPr lang="en-GB" sz="1100" kern="1200" dirty="0">
                        <a:solidFill>
                          <a:schemeClr val="tx1"/>
                        </a:solidFill>
                        <a:latin typeface="Delta BQ Light" panose="02000503040000020003" pitchFamily="50" charset="0"/>
                        <a:ea typeface="+mn-ea"/>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15,139</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lnSpc>
                          <a:spcPct val="100000"/>
                        </a:lnSpc>
                        <a:spcBef>
                          <a:spcPts val="600"/>
                        </a:spcBef>
                        <a:spcAft>
                          <a:spcPts val="0"/>
                        </a:spcAft>
                      </a:pPr>
                      <a:endParaRPr lang="en-GB" sz="1100" kern="1200" dirty="0">
                        <a:solidFill>
                          <a:schemeClr val="tx1"/>
                        </a:solidFill>
                        <a:latin typeface="Delta BQ Light" panose="02000503040000020003" pitchFamily="50" charset="0"/>
                        <a:ea typeface="+mn-ea"/>
                        <a:cs typeface="Arial" panose="020B0604020202020204" pitchFamily="34" charset="0"/>
                      </a:endParaRPr>
                    </a:p>
                  </a:txBody>
                  <a:tcPr marL="86251" marR="86251" marT="43125" marB="43125" anchor="ctr" horzOverflow="overflow">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algn="r" defTabSz="457200" rtl="0" eaLnBrk="1" latinLnBrk="0" hangingPunct="1">
                        <a:lnSpc>
                          <a:spcPct val="100000"/>
                        </a:lnSpc>
                        <a:spcBef>
                          <a:spcPts val="600"/>
                        </a:spcBef>
                        <a:spcAft>
                          <a:spcPts val="0"/>
                        </a:spcAft>
                      </a:pPr>
                      <a:endParaRPr lang="en-GB" sz="1100" kern="1200" dirty="0">
                        <a:solidFill>
                          <a:schemeClr val="tx1"/>
                        </a:solidFill>
                        <a:latin typeface="Delta BQ Light" panose="02000503040000020003" pitchFamily="50" charset="0"/>
                        <a:ea typeface="+mn-ea"/>
                        <a:cs typeface="Arial" panose="020B0604020202020204" pitchFamily="34" charset="0"/>
                      </a:endParaRPr>
                    </a:p>
                  </a:txBody>
                  <a:tcPr marL="86251" marR="86251" marT="43125" marB="43125" anchor="ctr" horzOverflow="overflow">
                    <a:lnL>
                      <a:noFill/>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algn="r" defTabSz="457200" rtl="0" eaLnBrk="1" latinLnBrk="0" hangingPunct="1">
                        <a:lnSpc>
                          <a:spcPct val="100000"/>
                        </a:lnSpc>
                        <a:spcBef>
                          <a:spcPts val="600"/>
                        </a:spcBef>
                        <a:spcAft>
                          <a:spcPts val="0"/>
                        </a:spcAft>
                      </a:pPr>
                      <a:r>
                        <a:rPr lang="en-GB" sz="1100" b="1" kern="1200" dirty="0">
                          <a:solidFill>
                            <a:schemeClr val="tx1"/>
                          </a:solidFill>
                          <a:latin typeface="Delta BQ Light" panose="02000503040000020003" pitchFamily="50" charset="0"/>
                          <a:ea typeface="+mn-ea"/>
                          <a:cs typeface="Arial" panose="020B0604020202020204" pitchFamily="34" charset="0"/>
                        </a:rPr>
                        <a:t>10,929</a:t>
                      </a:r>
                    </a:p>
                  </a:txBody>
                  <a:tcPr marL="86251" marR="86251" marT="43125" marB="43125" anchor="ctr" horzOverflow="overflow">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855396163"/>
                  </a:ext>
                </a:extLst>
              </a:tr>
            </a:tbl>
          </a:graphicData>
        </a:graphic>
      </p:graphicFrame>
    </p:spTree>
    <p:extLst>
      <p:ext uri="{BB962C8B-B14F-4D97-AF65-F5344CB8AC3E}">
        <p14:creationId xmlns:p14="http://schemas.microsoft.com/office/powerpoint/2010/main" val="188902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4">
            <a:extLst>
              <a:ext uri="{FF2B5EF4-FFF2-40B4-BE49-F238E27FC236}">
                <a16:creationId xmlns:a16="http://schemas.microsoft.com/office/drawing/2014/main" id="{C0417D0A-E056-4654-878D-C202D40951C2}"/>
              </a:ext>
            </a:extLst>
          </p:cNvPr>
          <p:cNvGraphicFramePr>
            <a:graphicFrameLocks/>
          </p:cNvGraphicFramePr>
          <p:nvPr>
            <p:extLst>
              <p:ext uri="{D42A27DB-BD31-4B8C-83A1-F6EECF244321}">
                <p14:modId xmlns:p14="http://schemas.microsoft.com/office/powerpoint/2010/main" val="1044640523"/>
              </p:ext>
            </p:extLst>
          </p:nvPr>
        </p:nvGraphicFramePr>
        <p:xfrm>
          <a:off x="385487" y="1434703"/>
          <a:ext cx="11421026" cy="508992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9850B98-5632-4840-AC2C-1903A6570DE6}"/>
              </a:ext>
            </a:extLst>
          </p:cNvPr>
          <p:cNvSpPr>
            <a:spLocks noGrp="1"/>
          </p:cNvSpPr>
          <p:nvPr>
            <p:ph type="title"/>
          </p:nvPr>
        </p:nvSpPr>
        <p:spPr/>
        <p:txBody>
          <a:bodyPr/>
          <a:lstStyle/>
          <a:p>
            <a:r>
              <a:rPr lang="en-US" dirty="0"/>
              <a:t>10% increase in Adjusted NAV</a:t>
            </a:r>
            <a:r>
              <a:rPr lang="en-US" baseline="30000" dirty="0"/>
              <a:t>1</a:t>
            </a:r>
            <a:endParaRPr lang="en-GB" dirty="0"/>
          </a:p>
        </p:txBody>
      </p:sp>
      <p:sp>
        <p:nvSpPr>
          <p:cNvPr id="3" name="Content Placeholder 2">
            <a:extLst>
              <a:ext uri="{FF2B5EF4-FFF2-40B4-BE49-F238E27FC236}">
                <a16:creationId xmlns:a16="http://schemas.microsoft.com/office/drawing/2014/main" id="{B59A1A8D-3BA6-4FC5-8C6E-644FE9B7EE3F}"/>
              </a:ext>
            </a:extLst>
          </p:cNvPr>
          <p:cNvSpPr>
            <a:spLocks noGrp="1"/>
          </p:cNvSpPr>
          <p:nvPr>
            <p:ph idx="1"/>
          </p:nvPr>
        </p:nvSpPr>
        <p:spPr>
          <a:xfrm>
            <a:off x="480971" y="985839"/>
            <a:ext cx="11233150" cy="328150"/>
          </a:xfrm>
        </p:spPr>
        <p:txBody>
          <a:bodyPr/>
          <a:lstStyle/>
          <a:p>
            <a:r>
              <a:rPr lang="en-US" dirty="0">
                <a:solidFill>
                  <a:schemeClr val="tx2"/>
                </a:solidFill>
              </a:rPr>
              <a:t>Components of Adjusted NAV change, 31 December 2021 to 30 June 2022</a:t>
            </a:r>
          </a:p>
          <a:p>
            <a:endParaRPr lang="en-GB" dirty="0"/>
          </a:p>
        </p:txBody>
      </p:sp>
      <p:sp>
        <p:nvSpPr>
          <p:cNvPr id="4" name="Slide Number Placeholder 3">
            <a:extLst>
              <a:ext uri="{FF2B5EF4-FFF2-40B4-BE49-F238E27FC236}">
                <a16:creationId xmlns:a16="http://schemas.microsoft.com/office/drawing/2014/main" id="{6233D914-7E39-4CB6-B0C1-ABCB231C31D8}"/>
              </a:ext>
            </a:extLst>
          </p:cNvPr>
          <p:cNvSpPr>
            <a:spLocks noGrp="1"/>
          </p:cNvSpPr>
          <p:nvPr>
            <p:ph type="sldNum" sz="quarter" idx="12"/>
          </p:nvPr>
        </p:nvSpPr>
        <p:spPr/>
        <p:txBody>
          <a:bodyPr/>
          <a:lstStyle/>
          <a:p>
            <a:fld id="{A9127C4A-68AE-42AA-98AE-96759E14B5F4}" type="slidenum">
              <a:rPr lang="en-GB" smtClean="0"/>
              <a:pPr/>
              <a:t>42</a:t>
            </a:fld>
            <a:endParaRPr lang="en-GB" sz="1100"/>
          </a:p>
        </p:txBody>
      </p:sp>
      <p:sp>
        <p:nvSpPr>
          <p:cNvPr id="25" name="TextBox 24">
            <a:extLst>
              <a:ext uri="{FF2B5EF4-FFF2-40B4-BE49-F238E27FC236}">
                <a16:creationId xmlns:a16="http://schemas.microsoft.com/office/drawing/2014/main" id="{1824C3B4-D1FC-4CC9-AB06-D0A79F3A2C45}"/>
              </a:ext>
            </a:extLst>
          </p:cNvPr>
          <p:cNvSpPr txBox="1"/>
          <p:nvPr/>
        </p:nvSpPr>
        <p:spPr>
          <a:xfrm>
            <a:off x="4612616" y="2719969"/>
            <a:ext cx="1248344" cy="285589"/>
          </a:xfrm>
          <a:prstGeom prst="rect">
            <a:avLst/>
          </a:prstGeom>
          <a:noFill/>
          <a:ln>
            <a:noFill/>
          </a:ln>
        </p:spPr>
        <p:txBody>
          <a:bodyPr wrap="square" rtlCol="0">
            <a:spAutoFit/>
          </a:bodyPr>
          <a:lstStyle/>
          <a:p>
            <a:pPr algn="ctr"/>
            <a:r>
              <a:rPr lang="en-GB" sz="1200" dirty="0">
                <a:solidFill>
                  <a:schemeClr val="tx2"/>
                </a:solidFill>
              </a:rPr>
              <a:t>(17)</a:t>
            </a:r>
            <a:r>
              <a:rPr lang="en-GB" sz="1200" b="0" dirty="0">
                <a:solidFill>
                  <a:schemeClr val="tx2"/>
                </a:solidFill>
              </a:rPr>
              <a:t>p</a:t>
            </a:r>
          </a:p>
        </p:txBody>
      </p:sp>
      <p:sp>
        <p:nvSpPr>
          <p:cNvPr id="26" name="TextBox 25">
            <a:extLst>
              <a:ext uri="{FF2B5EF4-FFF2-40B4-BE49-F238E27FC236}">
                <a16:creationId xmlns:a16="http://schemas.microsoft.com/office/drawing/2014/main" id="{7882F440-7D05-492B-97AB-A44C6B7D8FD2}"/>
              </a:ext>
            </a:extLst>
          </p:cNvPr>
          <p:cNvSpPr txBox="1"/>
          <p:nvPr/>
        </p:nvSpPr>
        <p:spPr>
          <a:xfrm>
            <a:off x="2667161" y="2194299"/>
            <a:ext cx="1248343" cy="285589"/>
          </a:xfrm>
          <a:prstGeom prst="rect">
            <a:avLst/>
          </a:prstGeom>
          <a:noFill/>
          <a:ln>
            <a:noFill/>
          </a:ln>
        </p:spPr>
        <p:txBody>
          <a:bodyPr wrap="square" rtlCol="0">
            <a:spAutoFit/>
          </a:bodyPr>
          <a:lstStyle/>
          <a:p>
            <a:pPr algn="ctr"/>
            <a:r>
              <a:rPr lang="en-GB" sz="1200" dirty="0">
                <a:solidFill>
                  <a:schemeClr val="tx2"/>
                </a:solidFill>
              </a:rPr>
              <a:t>17p</a:t>
            </a:r>
            <a:endParaRPr lang="en-GB" sz="1200" b="0" dirty="0">
              <a:solidFill>
                <a:schemeClr val="tx2"/>
              </a:solidFill>
            </a:endParaRPr>
          </a:p>
        </p:txBody>
      </p:sp>
      <p:sp>
        <p:nvSpPr>
          <p:cNvPr id="27" name="TextBox 26">
            <a:extLst>
              <a:ext uri="{FF2B5EF4-FFF2-40B4-BE49-F238E27FC236}">
                <a16:creationId xmlns:a16="http://schemas.microsoft.com/office/drawing/2014/main" id="{7A491C8B-9303-4CC8-8787-D5807F23431D}"/>
              </a:ext>
            </a:extLst>
          </p:cNvPr>
          <p:cNvSpPr txBox="1"/>
          <p:nvPr/>
        </p:nvSpPr>
        <p:spPr>
          <a:xfrm>
            <a:off x="6418891" y="1790517"/>
            <a:ext cx="1248344" cy="276999"/>
          </a:xfrm>
          <a:prstGeom prst="rect">
            <a:avLst/>
          </a:prstGeom>
          <a:noFill/>
          <a:ln>
            <a:noFill/>
          </a:ln>
        </p:spPr>
        <p:txBody>
          <a:bodyPr wrap="square" rtlCol="0">
            <a:spAutoFit/>
          </a:bodyPr>
          <a:lstStyle/>
          <a:p>
            <a:pPr algn="ctr"/>
            <a:r>
              <a:rPr lang="en-GB" sz="1200" dirty="0">
                <a:solidFill>
                  <a:schemeClr val="tx2"/>
                </a:solidFill>
              </a:rPr>
              <a:t>111p</a:t>
            </a:r>
          </a:p>
        </p:txBody>
      </p:sp>
      <p:sp>
        <p:nvSpPr>
          <p:cNvPr id="29" name="TextBox 28">
            <a:extLst>
              <a:ext uri="{FF2B5EF4-FFF2-40B4-BE49-F238E27FC236}">
                <a16:creationId xmlns:a16="http://schemas.microsoft.com/office/drawing/2014/main" id="{4CA3AE6A-22C3-4F03-90D2-A260A62633EB}"/>
              </a:ext>
            </a:extLst>
          </p:cNvPr>
          <p:cNvSpPr txBox="1"/>
          <p:nvPr/>
        </p:nvSpPr>
        <p:spPr>
          <a:xfrm>
            <a:off x="10279497" y="2194299"/>
            <a:ext cx="1248344" cy="276999"/>
          </a:xfrm>
          <a:prstGeom prst="rect">
            <a:avLst/>
          </a:prstGeom>
          <a:noFill/>
          <a:ln>
            <a:noFill/>
          </a:ln>
        </p:spPr>
        <p:txBody>
          <a:bodyPr wrap="square" rtlCol="0">
            <a:spAutoFit/>
          </a:bodyPr>
          <a:lstStyle/>
          <a:p>
            <a:pPr algn="ctr"/>
            <a:r>
              <a:rPr lang="en-GB" sz="1200" dirty="0">
                <a:solidFill>
                  <a:schemeClr val="bg1"/>
                </a:solidFill>
              </a:rPr>
              <a:t>1,249p</a:t>
            </a:r>
          </a:p>
        </p:txBody>
      </p:sp>
      <p:sp>
        <p:nvSpPr>
          <p:cNvPr id="30" name="TextBox 29">
            <a:extLst>
              <a:ext uri="{FF2B5EF4-FFF2-40B4-BE49-F238E27FC236}">
                <a16:creationId xmlns:a16="http://schemas.microsoft.com/office/drawing/2014/main" id="{F5F4ACDC-FAD8-4E7C-80F2-D86C3FC4622B}"/>
              </a:ext>
            </a:extLst>
          </p:cNvPr>
          <p:cNvSpPr txBox="1"/>
          <p:nvPr/>
        </p:nvSpPr>
        <p:spPr>
          <a:xfrm>
            <a:off x="699880" y="2728559"/>
            <a:ext cx="1291710" cy="276999"/>
          </a:xfrm>
          <a:prstGeom prst="rect">
            <a:avLst/>
          </a:prstGeom>
          <a:noFill/>
        </p:spPr>
        <p:txBody>
          <a:bodyPr wrap="square" rtlCol="0">
            <a:spAutoFit/>
          </a:bodyPr>
          <a:lstStyle/>
          <a:p>
            <a:pPr algn="ctr"/>
            <a:r>
              <a:rPr lang="en-GB" sz="1200" dirty="0">
                <a:solidFill>
                  <a:schemeClr val="bg1"/>
                </a:solidFill>
              </a:rPr>
              <a:t>1,137p</a:t>
            </a:r>
          </a:p>
        </p:txBody>
      </p:sp>
      <p:sp>
        <p:nvSpPr>
          <p:cNvPr id="31" name="TextBox 30">
            <a:extLst>
              <a:ext uri="{FF2B5EF4-FFF2-40B4-BE49-F238E27FC236}">
                <a16:creationId xmlns:a16="http://schemas.microsoft.com/office/drawing/2014/main" id="{BA681384-4512-408B-94D9-5568A40D885E}"/>
              </a:ext>
            </a:extLst>
          </p:cNvPr>
          <p:cNvSpPr txBox="1"/>
          <p:nvPr/>
        </p:nvSpPr>
        <p:spPr>
          <a:xfrm>
            <a:off x="8464269" y="1794836"/>
            <a:ext cx="1266565" cy="276999"/>
          </a:xfrm>
          <a:prstGeom prst="rect">
            <a:avLst/>
          </a:prstGeom>
          <a:noFill/>
          <a:ln>
            <a:noFill/>
          </a:ln>
        </p:spPr>
        <p:txBody>
          <a:bodyPr wrap="square" rtlCol="0">
            <a:spAutoFit/>
          </a:bodyPr>
          <a:lstStyle/>
          <a:p>
            <a:pPr algn="ctr"/>
            <a:r>
              <a:rPr lang="en-GB" sz="1200" dirty="0">
                <a:solidFill>
                  <a:schemeClr val="tx2"/>
                </a:solidFill>
              </a:rPr>
              <a:t>1p</a:t>
            </a:r>
            <a:endParaRPr lang="en-GB" sz="1200" b="0" dirty="0">
              <a:solidFill>
                <a:schemeClr val="tx2"/>
              </a:solidFill>
            </a:endParaRPr>
          </a:p>
        </p:txBody>
      </p:sp>
      <p:cxnSp>
        <p:nvCxnSpPr>
          <p:cNvPr id="15" name="Straight Arrow Connector 14">
            <a:extLst>
              <a:ext uri="{FF2B5EF4-FFF2-40B4-BE49-F238E27FC236}">
                <a16:creationId xmlns:a16="http://schemas.microsoft.com/office/drawing/2014/main" id="{FA4C1ACD-C39E-4F68-A892-2F6C1A266D81}"/>
              </a:ext>
            </a:extLst>
          </p:cNvPr>
          <p:cNvCxnSpPr>
            <a:cxnSpLocks/>
          </p:cNvCxnSpPr>
          <p:nvPr/>
        </p:nvCxnSpPr>
        <p:spPr>
          <a:xfrm flipV="1">
            <a:off x="7043063" y="2699256"/>
            <a:ext cx="0" cy="354531"/>
          </a:xfrm>
          <a:prstGeom prst="straightConnector1">
            <a:avLst/>
          </a:prstGeom>
          <a:solidFill>
            <a:schemeClr val="bg1"/>
          </a:solidFill>
          <a:ln>
            <a:solidFill>
              <a:schemeClr val="bg2"/>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a:extLst>
              <a:ext uri="{FF2B5EF4-FFF2-40B4-BE49-F238E27FC236}">
                <a16:creationId xmlns:a16="http://schemas.microsoft.com/office/drawing/2014/main" id="{4B4616B9-9C3C-4F29-8D48-5A1B76C9FDB4}"/>
              </a:ext>
            </a:extLst>
          </p:cNvPr>
          <p:cNvSpPr/>
          <p:nvPr/>
        </p:nvSpPr>
        <p:spPr>
          <a:xfrm>
            <a:off x="6041270" y="3256243"/>
            <a:ext cx="2003586" cy="68966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1100" dirty="0">
                <a:solidFill>
                  <a:schemeClr val="bg2"/>
                </a:solidFill>
              </a:rPr>
              <a:t>Standing assets: 82p</a:t>
            </a:r>
          </a:p>
          <a:p>
            <a:pPr algn="ctr">
              <a:lnSpc>
                <a:spcPct val="90000"/>
              </a:lnSpc>
            </a:pPr>
            <a:r>
              <a:rPr lang="en-GB" sz="1100" dirty="0">
                <a:solidFill>
                  <a:schemeClr val="bg2"/>
                </a:solidFill>
              </a:rPr>
              <a:t>Land &amp; development: 29p</a:t>
            </a:r>
          </a:p>
        </p:txBody>
      </p:sp>
      <p:sp>
        <p:nvSpPr>
          <p:cNvPr id="16" name="TextBox 15">
            <a:extLst>
              <a:ext uri="{FF2B5EF4-FFF2-40B4-BE49-F238E27FC236}">
                <a16:creationId xmlns:a16="http://schemas.microsoft.com/office/drawing/2014/main" id="{DE8AD122-083A-46F8-8C10-8F000F91B847}"/>
              </a:ext>
            </a:extLst>
          </p:cNvPr>
          <p:cNvSpPr txBox="1"/>
          <p:nvPr/>
        </p:nvSpPr>
        <p:spPr>
          <a:xfrm>
            <a:off x="1595804" y="6416675"/>
            <a:ext cx="9000392" cy="230832"/>
          </a:xfrm>
          <a:prstGeom prst="rect">
            <a:avLst/>
          </a:prstGeom>
          <a:noFill/>
        </p:spPr>
        <p:txBody>
          <a:bodyPr wrap="square">
            <a:spAutoFit/>
          </a:bodyPr>
          <a:lstStyle/>
          <a:p>
            <a:r>
              <a:rPr lang="en-GB" sz="900" dirty="0">
                <a:solidFill>
                  <a:schemeClr val="tx2"/>
                </a:solidFill>
              </a:rPr>
              <a:t>1 Adjusted NAV is in line with EPRA NTA</a:t>
            </a:r>
          </a:p>
        </p:txBody>
      </p:sp>
    </p:spTree>
    <p:extLst>
      <p:ext uri="{BB962C8B-B14F-4D97-AF65-F5344CB8AC3E}">
        <p14:creationId xmlns:p14="http://schemas.microsoft.com/office/powerpoint/2010/main" val="136806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8707-A82E-4EAB-A1E2-EC4E654D453A}"/>
              </a:ext>
            </a:extLst>
          </p:cNvPr>
          <p:cNvSpPr>
            <a:spLocks noGrp="1"/>
          </p:cNvSpPr>
          <p:nvPr>
            <p:ph type="title"/>
          </p:nvPr>
        </p:nvSpPr>
        <p:spPr/>
        <p:txBody>
          <a:bodyPr/>
          <a:lstStyle/>
          <a:p>
            <a:r>
              <a:rPr lang="en-US" dirty="0"/>
              <a:t>EPRA performance measures</a:t>
            </a:r>
          </a:p>
        </p:txBody>
      </p:sp>
      <p:sp>
        <p:nvSpPr>
          <p:cNvPr id="3" name="Slide Number Placeholder 2">
            <a:extLst>
              <a:ext uri="{FF2B5EF4-FFF2-40B4-BE49-F238E27FC236}">
                <a16:creationId xmlns:a16="http://schemas.microsoft.com/office/drawing/2014/main" id="{D894FF88-5352-4A92-ABB0-15D3538CC917}"/>
              </a:ext>
            </a:extLst>
          </p:cNvPr>
          <p:cNvSpPr>
            <a:spLocks noGrp="1"/>
          </p:cNvSpPr>
          <p:nvPr>
            <p:ph type="sldNum" sz="quarter" idx="12"/>
          </p:nvPr>
        </p:nvSpPr>
        <p:spPr/>
        <p:txBody>
          <a:bodyPr/>
          <a:lstStyle/>
          <a:p>
            <a:fld id="{A9127C4A-68AE-42AA-98AE-96759E14B5F4}" type="slidenum">
              <a:rPr lang="en-GB" smtClean="0"/>
              <a:pPr/>
              <a:t>43</a:t>
            </a:fld>
            <a:endParaRPr lang="en-GB"/>
          </a:p>
        </p:txBody>
      </p:sp>
      <p:graphicFrame>
        <p:nvGraphicFramePr>
          <p:cNvPr id="6" name="Group 67">
            <a:extLst>
              <a:ext uri="{FF2B5EF4-FFF2-40B4-BE49-F238E27FC236}">
                <a16:creationId xmlns:a16="http://schemas.microsoft.com/office/drawing/2014/main" id="{E22EF4EF-BD60-CB40-BE75-8B261E573B85}"/>
              </a:ext>
            </a:extLst>
          </p:cNvPr>
          <p:cNvGraphicFramePr>
            <a:graphicFrameLocks noGrp="1"/>
          </p:cNvGraphicFramePr>
          <p:nvPr>
            <p:extLst>
              <p:ext uri="{D42A27DB-BD31-4B8C-83A1-F6EECF244321}">
                <p14:modId xmlns:p14="http://schemas.microsoft.com/office/powerpoint/2010/main" val="2205485586"/>
              </p:ext>
            </p:extLst>
          </p:nvPr>
        </p:nvGraphicFramePr>
        <p:xfrm>
          <a:off x="479423" y="1376362"/>
          <a:ext cx="11239200" cy="4536000"/>
        </p:xfrm>
        <a:graphic>
          <a:graphicData uri="http://schemas.openxmlformats.org/drawingml/2006/table">
            <a:tbl>
              <a:tblPr/>
              <a:tblGrid>
                <a:gridCol w="6156000">
                  <a:extLst>
                    <a:ext uri="{9D8B030D-6E8A-4147-A177-3AD203B41FA5}">
                      <a16:colId xmlns:a16="http://schemas.microsoft.com/office/drawing/2014/main" val="20000"/>
                    </a:ext>
                  </a:extLst>
                </a:gridCol>
                <a:gridCol w="1270800">
                  <a:extLst>
                    <a:ext uri="{9D8B030D-6E8A-4147-A177-3AD203B41FA5}">
                      <a16:colId xmlns:a16="http://schemas.microsoft.com/office/drawing/2014/main" val="2848283738"/>
                    </a:ext>
                  </a:extLst>
                </a:gridCol>
                <a:gridCol w="1270800">
                  <a:extLst>
                    <a:ext uri="{9D8B030D-6E8A-4147-A177-3AD203B41FA5}">
                      <a16:colId xmlns:a16="http://schemas.microsoft.com/office/drawing/2014/main" val="20001"/>
                    </a:ext>
                  </a:extLst>
                </a:gridCol>
                <a:gridCol w="1270800">
                  <a:extLst>
                    <a:ext uri="{9D8B030D-6E8A-4147-A177-3AD203B41FA5}">
                      <a16:colId xmlns:a16="http://schemas.microsoft.com/office/drawing/2014/main" val="1141617064"/>
                    </a:ext>
                  </a:extLst>
                </a:gridCol>
                <a:gridCol w="1270800">
                  <a:extLst>
                    <a:ext uri="{9D8B030D-6E8A-4147-A177-3AD203B41FA5}">
                      <a16:colId xmlns:a16="http://schemas.microsoft.com/office/drawing/2014/main" val="20002"/>
                    </a:ext>
                  </a:extLst>
                </a:gridCol>
              </a:tblGrid>
              <a:tr h="324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endParaRPr kumimoji="0" lang="en-US" sz="1200" b="0" i="0" u="none" strike="noStrike" cap="none" normalizeH="0" baseline="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gridSpan="2">
                  <a:txBody>
                    <a:bodyPr/>
                    <a:lstStyle/>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Half year to 30 June 2022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200" b="0"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gridSpan="2">
                  <a:txBody>
                    <a:bodyPr/>
                    <a:lstStyle/>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Half year to 30 June 2021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200" b="0"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693884709"/>
                  </a:ext>
                </a:extLst>
              </a:tr>
              <a:tr h="3240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endParaRPr kumimoji="0" lang="en-US" sz="1200" b="0" i="0" u="none" strike="noStrike" cap="none" normalizeH="0" baseline="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£p per share</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200" b="1" i="0" u="none" strike="noStrike" cap="none" normalizeH="0" baseline="0" dirty="0">
                          <a:ln>
                            <a:noFill/>
                          </a:ln>
                          <a:solidFill>
                            <a:schemeClr val="tx1"/>
                          </a:solidFill>
                          <a:effectLst/>
                          <a:latin typeface="+mn-lt"/>
                          <a:cs typeface="Arial" panose="020B0604020202020204" pitchFamily="34" charset="0"/>
                        </a:rPr>
                        <a:t>£p per share</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3888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EPRA Earnings</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r>
                        <a:rPr lang="en-GB" sz="1100" kern="1200" dirty="0">
                          <a:solidFill>
                            <a:schemeClr val="tx1"/>
                          </a:solidFill>
                          <a:latin typeface="Delta BQ Light" panose="02000503040000020003" pitchFamily="50" charset="0"/>
                          <a:ea typeface="+mn-ea"/>
                          <a:cs typeface="Arial" panose="020B0604020202020204" pitchFamily="34" charset="0"/>
                        </a:rPr>
                        <a:t>204</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r>
                        <a:rPr lang="en-GB" sz="1100" kern="1200" dirty="0">
                          <a:solidFill>
                            <a:schemeClr val="tx1"/>
                          </a:solidFill>
                          <a:latin typeface="Delta BQ Light" panose="02000503040000020003" pitchFamily="50" charset="0"/>
                          <a:ea typeface="+mn-ea"/>
                          <a:cs typeface="Arial" panose="020B0604020202020204" pitchFamily="34" charset="0"/>
                        </a:rPr>
                        <a:t>16.9</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r>
                        <a:rPr lang="en-GB" sz="1100" kern="1200" dirty="0">
                          <a:solidFill>
                            <a:schemeClr val="tx1"/>
                          </a:solidFill>
                          <a:latin typeface="Delta BQ Light" panose="02000503040000020003" pitchFamily="50" charset="0"/>
                          <a:ea typeface="+mn-ea"/>
                          <a:cs typeface="Arial" panose="020B0604020202020204" pitchFamily="34" charset="0"/>
                        </a:rPr>
                        <a:t>165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r>
                        <a:rPr lang="en-GB" sz="1100" kern="1200" dirty="0">
                          <a:solidFill>
                            <a:schemeClr val="tx1"/>
                          </a:solidFill>
                          <a:latin typeface="Delta BQ Light" panose="02000503040000020003" pitchFamily="50" charset="0"/>
                          <a:ea typeface="+mn-ea"/>
                          <a:cs typeface="Arial" panose="020B0604020202020204" pitchFamily="34" charset="0"/>
                        </a:rPr>
                        <a:t>13.8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88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EPRA NTA (Adjusted NAV)</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r>
                        <a:rPr lang="en-GB" sz="1100" kern="1200" dirty="0">
                          <a:solidFill>
                            <a:schemeClr val="tx1"/>
                          </a:solidFill>
                          <a:latin typeface="Delta BQ Light" panose="02000503040000020003" pitchFamily="50" charset="0"/>
                          <a:ea typeface="+mn-ea"/>
                          <a:cs typeface="Arial" panose="020B0604020202020204" pitchFamily="34" charset="0"/>
                        </a:rPr>
                        <a:t>15,139</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r>
                        <a:rPr lang="en-GB" sz="1100" kern="1200" dirty="0">
                          <a:solidFill>
                            <a:schemeClr val="tx1"/>
                          </a:solidFill>
                          <a:latin typeface="Delta BQ Light" panose="02000503040000020003" pitchFamily="50" charset="0"/>
                          <a:ea typeface="+mn-ea"/>
                          <a:cs typeface="Arial" panose="020B0604020202020204" pitchFamily="34" charset="0"/>
                        </a:rPr>
                        <a:t>1,249</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r>
                        <a:rPr lang="en-GB" sz="1100" kern="1200" dirty="0">
                          <a:solidFill>
                            <a:schemeClr val="tx1"/>
                          </a:solidFill>
                          <a:latin typeface="Delta BQ Light" panose="02000503040000020003" pitchFamily="50" charset="0"/>
                          <a:ea typeface="+mn-ea"/>
                          <a:cs typeface="Arial" panose="020B0604020202020204" pitchFamily="34" charset="0"/>
                        </a:rPr>
                        <a:t>10,929</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r>
                        <a:rPr lang="en-GB" sz="1100" kern="1200" dirty="0">
                          <a:solidFill>
                            <a:schemeClr val="tx1"/>
                          </a:solidFill>
                          <a:latin typeface="Delta BQ Light" panose="02000503040000020003" pitchFamily="50" charset="0"/>
                          <a:ea typeface="+mn-ea"/>
                          <a:cs typeface="Arial" panose="020B0604020202020204" pitchFamily="34" charset="0"/>
                        </a:rPr>
                        <a:t>909</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32413349"/>
                  </a:ext>
                </a:extLst>
              </a:tr>
              <a:tr h="3888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EPRA NRV</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r>
                        <a:rPr lang="en-GB" sz="1100" kern="1200" dirty="0">
                          <a:solidFill>
                            <a:schemeClr val="tx1"/>
                          </a:solidFill>
                          <a:latin typeface="Delta BQ Light" panose="02000503040000020003" pitchFamily="50" charset="0"/>
                          <a:ea typeface="+mn-ea"/>
                          <a:cs typeface="Arial" panose="020B0604020202020204" pitchFamily="34" charset="0"/>
                        </a:rPr>
                        <a:t>16,520</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r>
                        <a:rPr lang="en-GB" sz="1100" kern="1200" dirty="0">
                          <a:solidFill>
                            <a:schemeClr val="tx1"/>
                          </a:solidFill>
                          <a:latin typeface="Delta BQ Light" panose="02000503040000020003" pitchFamily="50" charset="0"/>
                          <a:ea typeface="+mn-ea"/>
                          <a:cs typeface="Arial" panose="020B0604020202020204" pitchFamily="34" charset="0"/>
                        </a:rPr>
                        <a:t>1,363</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r>
                        <a:rPr lang="en-GB" sz="1100" kern="1200" dirty="0">
                          <a:solidFill>
                            <a:schemeClr val="tx1"/>
                          </a:solidFill>
                          <a:latin typeface="Delta BQ Light" panose="02000503040000020003" pitchFamily="50" charset="0"/>
                          <a:ea typeface="+mn-ea"/>
                          <a:cs typeface="Arial" panose="020B0604020202020204" pitchFamily="34" charset="0"/>
                        </a:rPr>
                        <a:t>11,868</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algn="r" defTabSz="457200" rtl="0" eaLnBrk="1" latinLnBrk="0" hangingPunct="1"/>
                      <a:r>
                        <a:rPr lang="en-GB" sz="1100" kern="1200" dirty="0">
                          <a:solidFill>
                            <a:schemeClr val="tx1"/>
                          </a:solidFill>
                          <a:latin typeface="Delta BQ Light" panose="02000503040000020003" pitchFamily="50" charset="0"/>
                          <a:ea typeface="+mn-ea"/>
                          <a:cs typeface="Arial" panose="020B0604020202020204" pitchFamily="34" charset="0"/>
                        </a:rPr>
                        <a:t>987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44192388"/>
                  </a:ext>
                </a:extLst>
              </a:tr>
              <a:tr h="3888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EPRA NDA</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r>
                        <a:rPr lang="en-GB" sz="1100" kern="1200" dirty="0">
                          <a:solidFill>
                            <a:schemeClr val="tx1"/>
                          </a:solidFill>
                          <a:latin typeface="Delta BQ Light" panose="02000503040000020003" pitchFamily="50" charset="0"/>
                          <a:ea typeface="+mn-ea"/>
                          <a:cs typeface="Arial" panose="020B0604020202020204" pitchFamily="34" charset="0"/>
                        </a:rPr>
                        <a:t>15,257</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r>
                        <a:rPr lang="en-GB" sz="1100" kern="1200" dirty="0">
                          <a:solidFill>
                            <a:schemeClr val="tx1"/>
                          </a:solidFill>
                          <a:latin typeface="Delta BQ Light" panose="02000503040000020003" pitchFamily="50" charset="0"/>
                          <a:ea typeface="+mn-ea"/>
                          <a:cs typeface="Arial" panose="020B0604020202020204" pitchFamily="34" charset="0"/>
                        </a:rPr>
                        <a:t>1,259</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r" defTabSz="457200" rtl="0" eaLnBrk="1" latinLnBrk="0" hangingPunct="1"/>
                      <a:r>
                        <a:rPr lang="en-GB" sz="1100" kern="1200" dirty="0">
                          <a:solidFill>
                            <a:schemeClr val="tx1"/>
                          </a:solidFill>
                          <a:latin typeface="Delta BQ Light" panose="02000503040000020003" pitchFamily="50" charset="0"/>
                          <a:ea typeface="+mn-ea"/>
                          <a:cs typeface="Arial" panose="020B0604020202020204" pitchFamily="34" charset="0"/>
                        </a:rPr>
                        <a:t>10,432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algn="r" defTabSz="457200" rtl="0" eaLnBrk="1" latinLnBrk="0" hangingPunct="1"/>
                      <a:r>
                        <a:rPr lang="en-GB" sz="1100" kern="1200" dirty="0">
                          <a:solidFill>
                            <a:schemeClr val="tx1"/>
                          </a:solidFill>
                          <a:latin typeface="Delta BQ Light" panose="02000503040000020003" pitchFamily="50" charset="0"/>
                          <a:ea typeface="+mn-ea"/>
                          <a:cs typeface="Arial" panose="020B0604020202020204" pitchFamily="34" charset="0"/>
                        </a:rPr>
                        <a:t>868</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8800">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rPr>
                        <a:t>EPRA LTV</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25.1%</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hMerge="1">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2.9%</a:t>
                      </a:r>
                    </a:p>
                    <a:p>
                      <a:pPr marL="0" marR="0" lvl="0" indent="0" algn="r" defTabSz="914400" rtl="0" eaLnBrk="1" fontAlgn="base" latinLnBrk="0" hangingPunct="1">
                        <a:lnSpc>
                          <a:spcPct val="100000"/>
                        </a:lnSpc>
                        <a:spcBef>
                          <a:spcPts val="0"/>
                        </a:spcBef>
                        <a:spcAft>
                          <a:spcPts val="0"/>
                        </a:spcAft>
                        <a:buClrTx/>
                        <a:buSzTx/>
                        <a:buFontTx/>
                        <a:buNone/>
                        <a:tabLst/>
                      </a:pPr>
                      <a:endPar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gridSpan="2">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23.9%</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ts val="0"/>
                        </a:spcBef>
                        <a:spcAft>
                          <a:spcPts val="0"/>
                        </a:spcAft>
                        <a:buClrTx/>
                        <a:buSzTx/>
                        <a:buFontTx/>
                        <a:buNone/>
                        <a:tabLst/>
                      </a:pPr>
                      <a:endPar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74900466"/>
                  </a:ext>
                </a:extLst>
              </a:tr>
              <a:tr h="388800">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EPRA net initial yield</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0"/>
                        </a:spcBef>
                        <a:spcAft>
                          <a:spcPts val="0"/>
                        </a:spcAft>
                      </a:pPr>
                      <a:endParaRPr lang="en-GB" sz="1100" b="0" dirty="0">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2.9%</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0"/>
                        </a:spcBef>
                        <a:spcAft>
                          <a:spcPts val="0"/>
                        </a:spcAft>
                      </a:pPr>
                      <a:endParaRPr lang="en-GB" sz="1100" b="0" dirty="0">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3.5%</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8800">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EPRA topped-up net initial yield</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0"/>
                        </a:spcBef>
                        <a:spcAft>
                          <a:spcPts val="0"/>
                        </a:spcAft>
                      </a:pPr>
                      <a:endParaRPr lang="en-GB" sz="1100" b="0" dirty="0">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3.2%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0"/>
                        </a:spcBef>
                        <a:spcAft>
                          <a:spcPts val="0"/>
                        </a:spcAft>
                      </a:pPr>
                      <a:endParaRPr lang="en-GB" sz="1100" b="0" dirty="0">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3.8%</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51916964"/>
                  </a:ext>
                </a:extLst>
              </a:tr>
              <a:tr h="388800">
                <a:tc>
                  <a:txBody>
                    <a:bodyPr/>
                    <a:lstStyle/>
                    <a:p>
                      <a:pPr marL="0" marR="0" lvl="0" indent="0" algn="l" defTabSz="914400" rtl="0" eaLnBrk="1" fontAlgn="base" latinLnBrk="0" hangingPunct="1">
                        <a:lnSpc>
                          <a:spcPct val="100000"/>
                        </a:lnSpc>
                        <a:spcBef>
                          <a:spcPts val="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EPRA vacancy rate</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0"/>
                        </a:spcBef>
                        <a:spcAft>
                          <a:spcPts val="0"/>
                        </a:spcAft>
                      </a:pPr>
                      <a:endParaRPr lang="en-GB" sz="1100" b="0" dirty="0">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3.3%</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0"/>
                        </a:spcBef>
                        <a:spcAft>
                          <a:spcPts val="0"/>
                        </a:spcAft>
                      </a:pPr>
                      <a:endParaRPr lang="en-GB" sz="1100" b="0" dirty="0">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4.3%</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88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EPRA cost ratio (including vacant property costs)</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endParaRPr lang="en-GB" sz="1100" b="0" dirty="0">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20.5%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endParaRPr lang="en-GB" sz="1100" b="0" dirty="0">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19.8%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88800">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EPRA cost ratio (excluding vacant property costs)</a:t>
                      </a:r>
                      <a:endParaRPr kumimoji="0" lang="en-GB" sz="1100" b="0" i="0" u="none" strike="noStrike" cap="none" normalizeH="0" baseline="30000" dirty="0">
                        <a:ln>
                          <a:noFill/>
                        </a:ln>
                        <a:solidFill>
                          <a:schemeClr val="tx1"/>
                        </a:solidFill>
                        <a:effectLst/>
                        <a:latin typeface="Delta BQ Light" panose="02000503040000020003" pitchFamily="50" charset="0"/>
                        <a:cs typeface="Arial" charset="0"/>
                      </a:endParaRP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endParaRPr lang="en-GB" sz="1100" b="0" i="0" dirty="0">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19.0%</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p>
                      <a:pPr algn="r">
                        <a:lnSpc>
                          <a:spcPct val="100000"/>
                        </a:lnSpc>
                        <a:spcBef>
                          <a:spcPts val="600"/>
                        </a:spcBef>
                        <a:spcAft>
                          <a:spcPts val="0"/>
                        </a:spcAft>
                      </a:pPr>
                      <a:endParaRPr lang="en-GB" sz="1100" b="0" i="0" dirty="0">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0"/>
                        </a:spcBef>
                        <a:spcAft>
                          <a:spcPts val="0"/>
                        </a:spcAft>
                        <a:buClrTx/>
                        <a:buSzTx/>
                        <a:buFontTx/>
                        <a:buNone/>
                        <a:tabLst/>
                      </a:pPr>
                      <a:r>
                        <a:rPr kumimoji="0" lang="en-GB" sz="1100" b="0" i="0" u="none" strike="noStrike" kern="1200" cap="none" normalizeH="0" baseline="0" dirty="0">
                          <a:ln>
                            <a:noFill/>
                          </a:ln>
                          <a:solidFill>
                            <a:schemeClr val="tx1"/>
                          </a:solidFill>
                          <a:effectLst/>
                          <a:latin typeface="Delta BQ Light" panose="02000503040000020003" pitchFamily="50" charset="0"/>
                          <a:ea typeface="+mn-ea"/>
                          <a:cs typeface="Arial" panose="020B0604020202020204" pitchFamily="34" charset="0"/>
                        </a:rPr>
                        <a:t>18.4%</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49924735"/>
                  </a:ext>
                </a:extLst>
              </a:tr>
            </a:tbl>
          </a:graphicData>
        </a:graphic>
      </p:graphicFrame>
    </p:spTree>
    <p:extLst>
      <p:ext uri="{BB962C8B-B14F-4D97-AF65-F5344CB8AC3E}">
        <p14:creationId xmlns:p14="http://schemas.microsoft.com/office/powerpoint/2010/main" val="96739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EC0C-10F7-42B6-88A0-760A0CCBA46E}"/>
              </a:ext>
            </a:extLst>
          </p:cNvPr>
          <p:cNvSpPr>
            <a:spLocks noGrp="1"/>
          </p:cNvSpPr>
          <p:nvPr>
            <p:ph type="title"/>
          </p:nvPr>
        </p:nvSpPr>
        <p:spPr/>
        <p:txBody>
          <a:bodyPr/>
          <a:lstStyle/>
          <a:p>
            <a:r>
              <a:rPr lang="en-US" dirty="0"/>
              <a:t>EPRA capital expenditure analysis</a:t>
            </a:r>
          </a:p>
        </p:txBody>
      </p:sp>
      <p:sp>
        <p:nvSpPr>
          <p:cNvPr id="4" name="Slide Number Placeholder 3">
            <a:extLst>
              <a:ext uri="{FF2B5EF4-FFF2-40B4-BE49-F238E27FC236}">
                <a16:creationId xmlns:a16="http://schemas.microsoft.com/office/drawing/2014/main" id="{BE60F8B9-9767-460F-97A9-B3669C0EF596}"/>
              </a:ext>
            </a:extLst>
          </p:cNvPr>
          <p:cNvSpPr>
            <a:spLocks noGrp="1"/>
          </p:cNvSpPr>
          <p:nvPr>
            <p:ph type="sldNum" sz="quarter" idx="12"/>
          </p:nvPr>
        </p:nvSpPr>
        <p:spPr/>
        <p:txBody>
          <a:bodyPr/>
          <a:lstStyle/>
          <a:p>
            <a:fld id="{A9127C4A-68AE-42AA-98AE-96759E14B5F4}" type="slidenum">
              <a:rPr lang="en-GB" smtClean="0"/>
              <a:pPr/>
              <a:t>44</a:t>
            </a:fld>
            <a:endParaRPr lang="en-GB" sz="1100"/>
          </a:p>
        </p:txBody>
      </p:sp>
      <p:graphicFrame>
        <p:nvGraphicFramePr>
          <p:cNvPr id="5" name="Group 67">
            <a:extLst>
              <a:ext uri="{FF2B5EF4-FFF2-40B4-BE49-F238E27FC236}">
                <a16:creationId xmlns:a16="http://schemas.microsoft.com/office/drawing/2014/main" id="{F3D2C979-1EE5-43DC-B4C4-D742AC5036D9}"/>
              </a:ext>
            </a:extLst>
          </p:cNvPr>
          <p:cNvGraphicFramePr>
            <a:graphicFrameLocks noGrp="1"/>
          </p:cNvGraphicFramePr>
          <p:nvPr>
            <p:extLst>
              <p:ext uri="{D42A27DB-BD31-4B8C-83A1-F6EECF244321}">
                <p14:modId xmlns:p14="http://schemas.microsoft.com/office/powerpoint/2010/main" val="2712044753"/>
              </p:ext>
            </p:extLst>
          </p:nvPr>
        </p:nvGraphicFramePr>
        <p:xfrm>
          <a:off x="382504" y="1285892"/>
          <a:ext cx="6432182" cy="3376110"/>
        </p:xfrm>
        <a:graphic>
          <a:graphicData uri="http://schemas.openxmlformats.org/drawingml/2006/table">
            <a:tbl>
              <a:tblPr/>
              <a:tblGrid>
                <a:gridCol w="1820714">
                  <a:extLst>
                    <a:ext uri="{9D8B030D-6E8A-4147-A177-3AD203B41FA5}">
                      <a16:colId xmlns:a16="http://schemas.microsoft.com/office/drawing/2014/main" val="20000"/>
                    </a:ext>
                  </a:extLst>
                </a:gridCol>
                <a:gridCol w="768578">
                  <a:extLst>
                    <a:ext uri="{9D8B030D-6E8A-4147-A177-3AD203B41FA5}">
                      <a16:colId xmlns:a16="http://schemas.microsoft.com/office/drawing/2014/main" val="3779601416"/>
                    </a:ext>
                  </a:extLst>
                </a:gridCol>
                <a:gridCol w="768578">
                  <a:extLst>
                    <a:ext uri="{9D8B030D-6E8A-4147-A177-3AD203B41FA5}">
                      <a16:colId xmlns:a16="http://schemas.microsoft.com/office/drawing/2014/main" val="20001"/>
                    </a:ext>
                  </a:extLst>
                </a:gridCol>
                <a:gridCol w="768578">
                  <a:extLst>
                    <a:ext uri="{9D8B030D-6E8A-4147-A177-3AD203B41FA5}">
                      <a16:colId xmlns:a16="http://schemas.microsoft.com/office/drawing/2014/main" val="20002"/>
                    </a:ext>
                  </a:extLst>
                </a:gridCol>
                <a:gridCol w="768578">
                  <a:extLst>
                    <a:ext uri="{9D8B030D-6E8A-4147-A177-3AD203B41FA5}">
                      <a16:colId xmlns:a16="http://schemas.microsoft.com/office/drawing/2014/main" val="3285936152"/>
                    </a:ext>
                  </a:extLst>
                </a:gridCol>
                <a:gridCol w="768578">
                  <a:extLst>
                    <a:ext uri="{9D8B030D-6E8A-4147-A177-3AD203B41FA5}">
                      <a16:colId xmlns:a16="http://schemas.microsoft.com/office/drawing/2014/main" val="3585500565"/>
                    </a:ext>
                  </a:extLst>
                </a:gridCol>
                <a:gridCol w="768578">
                  <a:extLst>
                    <a:ext uri="{9D8B030D-6E8A-4147-A177-3AD203B41FA5}">
                      <a16:colId xmlns:a16="http://schemas.microsoft.com/office/drawing/2014/main" val="435123599"/>
                    </a:ext>
                  </a:extLst>
                </a:gridCol>
              </a:tblGrid>
              <a:tr h="440918">
                <a:tc>
                  <a:txBody>
                    <a:bodyPr/>
                    <a:lstStyle/>
                    <a:p>
                      <a:pPr marL="0" marR="0" lvl="0" indent="0" algn="l" defTabSz="914400" rtl="0" eaLnBrk="1" fontAlgn="base" latinLnBrk="0" hangingPunct="1">
                        <a:lnSpc>
                          <a:spcPct val="100000"/>
                        </a:lnSpc>
                        <a:spcBef>
                          <a:spcPts val="600"/>
                        </a:spcBef>
                        <a:spcAft>
                          <a:spcPts val="0"/>
                        </a:spcAft>
                        <a:buClrTx/>
                        <a:buSzTx/>
                        <a:buFontTx/>
                        <a:buNone/>
                        <a:tabLst/>
                      </a:pPr>
                      <a:endParaRPr kumimoji="0" lang="en-US" sz="1200" b="0" i="0" u="none" strike="noStrike" cap="none" normalizeH="0" baseline="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gridSpan="3">
                  <a:txBody>
                    <a:bodyPr/>
                    <a:lstStyle/>
                    <a:p>
                      <a:pPr marL="0" marR="0" lvl="0" indent="0" algn="ctr"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panose="020B0604020202020204" pitchFamily="34" charset="0"/>
                        </a:rPr>
                        <a:t>Six months to 30 June 2022</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hMerge="1">
                  <a:txBody>
                    <a:bodyPr/>
                    <a:lstStyle/>
                    <a:p>
                      <a:endParaRPr lang="en-GB"/>
                    </a:p>
                  </a:txBody>
                  <a:tcPr>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100" b="1"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gridSpan="3">
                  <a:txBody>
                    <a:bodyPr/>
                    <a:lstStyle/>
                    <a:p>
                      <a:pPr marL="0" marR="0" lvl="0" indent="0" algn="ctr"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panose="020B0604020202020204" pitchFamily="34" charset="0"/>
                        </a:rPr>
                        <a:t>Six months to 30 June 2021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hMerge="1">
                  <a:txBody>
                    <a:bodyPr/>
                    <a:lstStyle/>
                    <a:p>
                      <a:endParaRPr lang="en-GB"/>
                    </a:p>
                  </a:txBody>
                  <a:tcPr>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100" b="1"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252219445"/>
                  </a:ext>
                </a:extLst>
              </a:tr>
              <a:tr h="590382">
                <a:tc>
                  <a:txBody>
                    <a:bodyPr/>
                    <a:lstStyle/>
                    <a:p>
                      <a:pPr marL="0" marR="0" lvl="0" indent="0" algn="l" defTabSz="914400" rtl="0" eaLnBrk="1" fontAlgn="base" latinLnBrk="0" hangingPunct="1">
                        <a:lnSpc>
                          <a:spcPct val="100000"/>
                        </a:lnSpc>
                        <a:spcBef>
                          <a:spcPts val="600"/>
                        </a:spcBef>
                        <a:spcAft>
                          <a:spcPts val="0"/>
                        </a:spcAft>
                        <a:buClrTx/>
                        <a:buSzTx/>
                        <a:buFontTx/>
                        <a:buNone/>
                        <a:tabLst/>
                      </a:pPr>
                      <a:endParaRPr kumimoji="0" lang="en-US" sz="1200" b="0" i="0" u="none" strike="noStrike" cap="none" normalizeH="0" baseline="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Group</a:t>
                      </a:r>
                      <a:br>
                        <a:rPr kumimoji="0" lang="en-GB"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br>
                      <a:r>
                        <a:rPr kumimoji="0" lang="en-GB"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JVs</a:t>
                      </a:r>
                      <a:br>
                        <a:rPr kumimoji="0" lang="en-GB"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br>
                      <a:r>
                        <a:rPr kumimoji="0" lang="en-GB"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j-lt"/>
                          <a:cs typeface="Arial" panose="020B0604020202020204" pitchFamily="34" charset="0"/>
                        </a:rPr>
                        <a:t>Total</a:t>
                      </a:r>
                      <a:br>
                        <a:rPr kumimoji="0" lang="en-GB" sz="1100" b="1" i="0" u="none" strike="noStrike" cap="none" normalizeH="0" baseline="0" dirty="0">
                          <a:ln>
                            <a:noFill/>
                          </a:ln>
                          <a:solidFill>
                            <a:schemeClr val="tx1"/>
                          </a:solidFill>
                          <a:effectLst/>
                          <a:latin typeface="+mj-lt"/>
                          <a:cs typeface="Arial" panose="020B0604020202020204" pitchFamily="34" charset="0"/>
                        </a:rPr>
                      </a:br>
                      <a:r>
                        <a:rPr kumimoji="0" lang="en-GB" sz="1100" b="1" i="0" u="none" strike="noStrike" cap="none" normalizeH="0" baseline="0" dirty="0">
                          <a:ln>
                            <a:noFill/>
                          </a:ln>
                          <a:solidFill>
                            <a:schemeClr val="tx1"/>
                          </a:solidFill>
                          <a:effectLst/>
                          <a:latin typeface="+mj-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Group</a:t>
                      </a:r>
                      <a:br>
                        <a:rPr kumimoji="0" lang="en-GB"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br>
                      <a:r>
                        <a:rPr kumimoji="0" lang="en-GB"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JVs</a:t>
                      </a:r>
                      <a:br>
                        <a:rPr kumimoji="0" lang="en-GB"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br>
                      <a:r>
                        <a:rPr kumimoji="0" lang="en-GB"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j-lt"/>
                          <a:cs typeface="Arial" panose="020B0604020202020204" pitchFamily="34" charset="0"/>
                        </a:rPr>
                        <a:t>Total</a:t>
                      </a:r>
                      <a:br>
                        <a:rPr kumimoji="0" lang="en-GB" sz="1100" b="1" i="0" u="none" strike="noStrike" cap="none" normalizeH="0" baseline="0" dirty="0">
                          <a:ln>
                            <a:noFill/>
                          </a:ln>
                          <a:solidFill>
                            <a:schemeClr val="tx1"/>
                          </a:solidFill>
                          <a:effectLst/>
                          <a:latin typeface="+mj-lt"/>
                          <a:cs typeface="Arial" panose="020B0604020202020204" pitchFamily="34" charset="0"/>
                        </a:rPr>
                      </a:br>
                      <a:r>
                        <a:rPr kumimoji="0" lang="en-GB" sz="1100" b="1" i="0" u="none" strike="noStrike" cap="none" normalizeH="0" baseline="0" dirty="0">
                          <a:ln>
                            <a:noFill/>
                          </a:ln>
                          <a:solidFill>
                            <a:schemeClr val="tx1"/>
                          </a:solidFill>
                          <a:effectLst/>
                          <a:latin typeface="+mj-lt"/>
                          <a:cs typeface="Arial" panose="020B0604020202020204" pitchFamily="34" charset="0"/>
                        </a:rPr>
                        <a:t>£m</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468962">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Acquisitions</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r>
                        <a:rPr lang="en-GB" sz="1100" dirty="0">
                          <a:latin typeface="Delta BQ Light" panose="02000503040000020003" pitchFamily="50" charset="0"/>
                        </a:rPr>
                        <a:t>328</a:t>
                      </a:r>
                    </a:p>
                  </a:txBody>
                  <a:tcPr marL="86400" marR="86400" marT="43200" marB="43200" anchor="ctr">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r"/>
                      <a:r>
                        <a:rPr lang="en-GB" sz="1100" dirty="0">
                          <a:latin typeface="Delta BQ Light" panose="02000503040000020003" pitchFamily="50" charset="0"/>
                        </a:rPr>
                        <a:t>37</a:t>
                      </a:r>
                    </a:p>
                  </a:txBody>
                  <a:tcPr marL="86400" marR="86400" marT="43200" marB="43200" anchor="ctr">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r"/>
                      <a:r>
                        <a:rPr lang="en-GB" sz="1100" dirty="0">
                          <a:latin typeface="Delta BQ Light" panose="02000503040000020003" pitchFamily="50" charset="0"/>
                        </a:rPr>
                        <a:t>365</a:t>
                      </a:r>
                    </a:p>
                  </a:txBody>
                  <a:tcPr marL="86400" marR="86400" marT="43200" marB="43200" anchor="ctr">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r"/>
                      <a:r>
                        <a:rPr lang="en-GB" sz="1100" dirty="0">
                          <a:latin typeface="Delta BQ Light" panose="02000503040000020003" pitchFamily="50" charset="0"/>
                        </a:rPr>
                        <a:t>90</a:t>
                      </a:r>
                    </a:p>
                  </a:txBody>
                  <a:tcPr marL="86400" marR="86400" marT="43200" marB="43200" anchor="ctr">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r"/>
                      <a:r>
                        <a:rPr lang="en-GB" sz="1100" dirty="0">
                          <a:latin typeface="Delta BQ Light" panose="02000503040000020003" pitchFamily="50" charset="0"/>
                        </a:rPr>
                        <a:t>2</a:t>
                      </a:r>
                    </a:p>
                  </a:txBody>
                  <a:tcPr marL="86400" marR="86400" marT="43200" marB="43200" anchor="ctr">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r"/>
                      <a:r>
                        <a:rPr lang="en-GB" sz="1100" dirty="0">
                          <a:latin typeface="Delta BQ Light" panose="02000503040000020003" pitchFamily="50" charset="0"/>
                        </a:rPr>
                        <a:t>92</a:t>
                      </a:r>
                    </a:p>
                  </a:txBody>
                  <a:tcPr marL="86400" marR="86400" marT="43200" marB="43200" anchor="ctr">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68962">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Development</a:t>
                      </a:r>
                      <a:r>
                        <a:rPr lang="en-GB" sz="1100" b="0" baseline="30000" dirty="0">
                          <a:solidFill>
                            <a:schemeClr val="tx1"/>
                          </a:solidFill>
                          <a:latin typeface="Delta BQ Light" panose="02000503040000020003" pitchFamily="50" charset="0"/>
                          <a:cs typeface="Arial" panose="020B0604020202020204" pitchFamily="34" charset="0"/>
                        </a:rPr>
                        <a:t>1</a:t>
                      </a:r>
                      <a:endParaRPr kumimoji="0" lang="en-GB" sz="1100" b="0" i="0" u="none" strike="noStrike" cap="none" normalizeH="0" baseline="0" dirty="0">
                        <a:ln>
                          <a:noFill/>
                        </a:ln>
                        <a:solidFill>
                          <a:schemeClr val="tx1"/>
                        </a:solidFill>
                        <a:effectLst/>
                        <a:latin typeface="Delta BQ Light" panose="02000503040000020003" pitchFamily="50" charset="0"/>
                        <a:cs typeface="Arial" charset="0"/>
                      </a:endParaRP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r>
                        <a:rPr lang="en-GB" sz="1100" dirty="0">
                          <a:latin typeface="Delta BQ Light" panose="02000503040000020003" pitchFamily="50" charset="0"/>
                        </a:rPr>
                        <a:t>330</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r"/>
                      <a:r>
                        <a:rPr lang="en-GB" sz="1100" dirty="0">
                          <a:latin typeface="Delta BQ Light" panose="02000503040000020003" pitchFamily="50" charset="0"/>
                        </a:rPr>
                        <a:t>34</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r"/>
                      <a:r>
                        <a:rPr lang="en-GB" sz="1100" dirty="0">
                          <a:latin typeface="Delta BQ Light" panose="02000503040000020003" pitchFamily="50" charset="0"/>
                        </a:rPr>
                        <a:t>364</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r"/>
                      <a:r>
                        <a:rPr lang="en-GB" sz="1100" dirty="0">
                          <a:latin typeface="Delta BQ Light" panose="02000503040000020003" pitchFamily="50" charset="0"/>
                        </a:rPr>
                        <a:t>327</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r"/>
                      <a:r>
                        <a:rPr lang="en-GB" sz="1100" dirty="0">
                          <a:latin typeface="Delta BQ Light" panose="02000503040000020003" pitchFamily="50" charset="0"/>
                        </a:rPr>
                        <a:t>37</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r"/>
                      <a:r>
                        <a:rPr lang="en-GB" sz="1100" dirty="0">
                          <a:latin typeface="Delta BQ Light" panose="02000503040000020003" pitchFamily="50" charset="0"/>
                        </a:rPr>
                        <a:t>364</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17017137"/>
                  </a:ext>
                </a:extLst>
              </a:tr>
              <a:tr h="468962">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Completed properties</a:t>
                      </a:r>
                      <a:r>
                        <a:rPr lang="en-GB" sz="1100" b="0" baseline="30000" dirty="0">
                          <a:solidFill>
                            <a:schemeClr val="tx1"/>
                          </a:solidFill>
                          <a:latin typeface="Delta BQ Light" panose="02000503040000020003" pitchFamily="50" charset="0"/>
                          <a:cs typeface="Arial" panose="020B0604020202020204" pitchFamily="34" charset="0"/>
                        </a:rPr>
                        <a:t>2</a:t>
                      </a:r>
                      <a:endParaRPr kumimoji="0" lang="en-GB" sz="1100" b="0" i="0" u="none" strike="noStrike" cap="none" normalizeH="0" baseline="0" dirty="0">
                        <a:ln>
                          <a:noFill/>
                        </a:ln>
                        <a:solidFill>
                          <a:schemeClr val="tx1"/>
                        </a:solidFill>
                        <a:effectLst/>
                        <a:latin typeface="Delta BQ Light" panose="02000503040000020003" pitchFamily="50" charset="0"/>
                        <a:cs typeface="Arial" charset="0"/>
                      </a:endParaRP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r>
                        <a:rPr lang="en-GB" sz="1100" dirty="0">
                          <a:latin typeface="Delta BQ Light" panose="02000503040000020003" pitchFamily="50" charset="0"/>
                        </a:rPr>
                        <a:t>17</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r"/>
                      <a:r>
                        <a:rPr lang="en-GB" sz="1100" dirty="0">
                          <a:latin typeface="Delta BQ Light" panose="02000503040000020003" pitchFamily="50" charset="0"/>
                        </a:rPr>
                        <a:t>4</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r"/>
                      <a:r>
                        <a:rPr lang="en-GB" sz="1100" dirty="0">
                          <a:latin typeface="Delta BQ Light" panose="02000503040000020003" pitchFamily="50" charset="0"/>
                        </a:rPr>
                        <a:t>21</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r"/>
                      <a:r>
                        <a:rPr lang="en-GB" sz="1100" dirty="0">
                          <a:latin typeface="Delta BQ Light" panose="02000503040000020003" pitchFamily="50" charset="0"/>
                        </a:rPr>
                        <a:t>16</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r"/>
                      <a:r>
                        <a:rPr lang="en-GB" sz="1100" dirty="0">
                          <a:latin typeface="Delta BQ Light" panose="02000503040000020003" pitchFamily="50" charset="0"/>
                        </a:rPr>
                        <a:t>5</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algn="r"/>
                      <a:r>
                        <a:rPr lang="en-GB" sz="1100" dirty="0">
                          <a:latin typeface="Delta BQ Light" panose="02000503040000020003" pitchFamily="50" charset="0"/>
                        </a:rPr>
                        <a:t>21</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01570935"/>
                  </a:ext>
                </a:extLst>
              </a:tr>
              <a:tr h="468962">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Other</a:t>
                      </a:r>
                      <a:r>
                        <a:rPr kumimoji="0" lang="en-GB" sz="1100" b="0" i="0" u="none" strike="noStrike" cap="none" normalizeH="0" baseline="30000" dirty="0">
                          <a:ln>
                            <a:noFill/>
                          </a:ln>
                          <a:solidFill>
                            <a:schemeClr val="tx1"/>
                          </a:solidFill>
                          <a:effectLst/>
                          <a:latin typeface="Delta BQ Light" panose="02000503040000020003" pitchFamily="50" charset="0"/>
                          <a:cs typeface="Arial" panose="020B0604020202020204" pitchFamily="34" charset="0"/>
                        </a:rPr>
                        <a:t>3</a:t>
                      </a:r>
                      <a:endParaRPr kumimoji="0" lang="en-GB" sz="1100" b="0" i="0" u="none" strike="noStrike" cap="none" normalizeH="0" baseline="0" dirty="0">
                        <a:ln>
                          <a:noFill/>
                        </a:ln>
                        <a:solidFill>
                          <a:schemeClr val="tx1"/>
                        </a:solidFill>
                        <a:effectLst/>
                        <a:latin typeface="Delta BQ Light" panose="02000503040000020003" pitchFamily="50" charset="0"/>
                        <a:cs typeface="Arial" charset="0"/>
                      </a:endParaRP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r>
                        <a:rPr lang="en-GB" sz="1100" dirty="0">
                          <a:latin typeface="Delta BQ Light" panose="02000503040000020003" pitchFamily="50" charset="0"/>
                        </a:rPr>
                        <a:t>16</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algn="r"/>
                      <a:r>
                        <a:rPr lang="en-GB" sz="1100" dirty="0">
                          <a:latin typeface="Delta BQ Light" panose="02000503040000020003" pitchFamily="50" charset="0"/>
                        </a:rPr>
                        <a:t>5</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algn="r"/>
                      <a:r>
                        <a:rPr lang="en-GB" sz="1100" dirty="0">
                          <a:latin typeface="Delta BQ Light" panose="02000503040000020003" pitchFamily="50" charset="0"/>
                        </a:rPr>
                        <a:t>21</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algn="r"/>
                      <a:r>
                        <a:rPr lang="en-GB" sz="1100" dirty="0">
                          <a:latin typeface="Delta BQ Light" panose="02000503040000020003" pitchFamily="50" charset="0"/>
                        </a:rPr>
                        <a:t>8</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algn="r"/>
                      <a:r>
                        <a:rPr lang="en-GB" sz="1100" dirty="0">
                          <a:latin typeface="Delta BQ Light" panose="02000503040000020003" pitchFamily="50" charset="0"/>
                        </a:rPr>
                        <a:t>5</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algn="r"/>
                      <a:r>
                        <a:rPr lang="en-GB" sz="1100" dirty="0">
                          <a:latin typeface="Delta BQ Light" panose="02000503040000020003" pitchFamily="50" charset="0"/>
                        </a:rPr>
                        <a:t>13</a:t>
                      </a:r>
                    </a:p>
                  </a:txBody>
                  <a:tcPr marL="86400" marR="86400" marT="43200" marB="43200" anchor="ctr">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66002191"/>
                  </a:ext>
                </a:extLst>
              </a:tr>
              <a:tr h="468962">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kern="1200" cap="none" normalizeH="0" baseline="0" dirty="0">
                          <a:ln>
                            <a:noFill/>
                          </a:ln>
                          <a:solidFill>
                            <a:schemeClr val="tx1"/>
                          </a:solidFill>
                          <a:effectLst/>
                          <a:latin typeface="+mn-lt"/>
                          <a:ea typeface="+mn-ea"/>
                          <a:cs typeface="Arial" panose="020B0604020202020204" pitchFamily="34" charset="0"/>
                        </a:rPr>
                        <a:t>Total</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algn="r"/>
                      <a:r>
                        <a:rPr lang="en-GB" sz="1100" b="1" dirty="0">
                          <a:latin typeface="+mn-lt"/>
                        </a:rPr>
                        <a:t>691</a:t>
                      </a:r>
                    </a:p>
                  </a:txBody>
                  <a:tcPr marL="86400" marR="86400" marT="43200" marB="432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algn="r"/>
                      <a:r>
                        <a:rPr lang="en-GB" sz="1100" b="1" dirty="0">
                          <a:latin typeface="+mn-lt"/>
                        </a:rPr>
                        <a:t>80</a:t>
                      </a:r>
                    </a:p>
                  </a:txBody>
                  <a:tcPr marL="86400" marR="86400" marT="43200" marB="432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algn="r"/>
                      <a:r>
                        <a:rPr lang="en-GB" sz="1100" b="1" dirty="0">
                          <a:latin typeface="+mn-lt"/>
                        </a:rPr>
                        <a:t>771</a:t>
                      </a:r>
                    </a:p>
                  </a:txBody>
                  <a:tcPr marL="86400" marR="86400" marT="43200" marB="432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algn="r"/>
                      <a:r>
                        <a:rPr lang="en-GB" sz="1100" b="1" dirty="0">
                          <a:latin typeface="+mn-lt"/>
                        </a:rPr>
                        <a:t>441</a:t>
                      </a:r>
                    </a:p>
                  </a:txBody>
                  <a:tcPr marL="86400" marR="86400" marT="43200" marB="432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algn="r"/>
                      <a:r>
                        <a:rPr lang="en-GB" sz="1100" b="1" dirty="0">
                          <a:latin typeface="+mn-lt"/>
                        </a:rPr>
                        <a:t>49</a:t>
                      </a:r>
                    </a:p>
                  </a:txBody>
                  <a:tcPr marL="86400" marR="86400" marT="43200" marB="432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algn="r"/>
                      <a:r>
                        <a:rPr lang="en-GB" sz="1100" b="1" dirty="0">
                          <a:latin typeface="+mn-lt"/>
                        </a:rPr>
                        <a:t>490</a:t>
                      </a:r>
                    </a:p>
                  </a:txBody>
                  <a:tcPr marL="86400" marR="86400" marT="43200" marB="4320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8" name="TextBox 7">
            <a:extLst>
              <a:ext uri="{FF2B5EF4-FFF2-40B4-BE49-F238E27FC236}">
                <a16:creationId xmlns:a16="http://schemas.microsoft.com/office/drawing/2014/main" id="{4092D675-18BB-364A-9EF4-FA7266EE48CC}"/>
              </a:ext>
            </a:extLst>
          </p:cNvPr>
          <p:cNvSpPr txBox="1"/>
          <p:nvPr/>
        </p:nvSpPr>
        <p:spPr>
          <a:xfrm>
            <a:off x="325815" y="4872076"/>
            <a:ext cx="10577854" cy="507831"/>
          </a:xfrm>
          <a:prstGeom prst="rect">
            <a:avLst/>
          </a:prstGeom>
          <a:noFill/>
        </p:spPr>
        <p:txBody>
          <a:bodyPr wrap="square">
            <a:spAutoFit/>
          </a:bodyPr>
          <a:lstStyle/>
          <a:p>
            <a:r>
              <a:rPr lang="en-US" sz="900" dirty="0">
                <a:solidFill>
                  <a:schemeClr val="tx2"/>
                </a:solidFill>
              </a:rPr>
              <a:t>1 Includes wholly-owned </a:t>
            </a:r>
            <a:r>
              <a:rPr lang="en-US" sz="900" dirty="0" err="1">
                <a:solidFill>
                  <a:schemeClr val="tx2"/>
                </a:solidFill>
              </a:rPr>
              <a:t>capitalised</a:t>
            </a:r>
            <a:r>
              <a:rPr lang="en-US" sz="900" dirty="0">
                <a:solidFill>
                  <a:schemeClr val="tx2"/>
                </a:solidFill>
              </a:rPr>
              <a:t> interest of £6 million (H1 21: £4 million) and share of JV </a:t>
            </a:r>
            <a:r>
              <a:rPr lang="en-US" sz="900" dirty="0" err="1">
                <a:solidFill>
                  <a:schemeClr val="tx2"/>
                </a:solidFill>
              </a:rPr>
              <a:t>capitalised</a:t>
            </a:r>
            <a:r>
              <a:rPr lang="en-US" sz="900" dirty="0">
                <a:solidFill>
                  <a:schemeClr val="tx2"/>
                </a:solidFill>
              </a:rPr>
              <a:t> interest of £nil (H1 21: £nil)</a:t>
            </a:r>
          </a:p>
          <a:p>
            <a:r>
              <a:rPr lang="en-US" sz="900" dirty="0">
                <a:solidFill>
                  <a:schemeClr val="tx2"/>
                </a:solidFill>
              </a:rPr>
              <a:t>2 Completed properties are those not deemed under development during the year</a:t>
            </a:r>
          </a:p>
          <a:p>
            <a:r>
              <a:rPr lang="en-US" sz="900" dirty="0">
                <a:solidFill>
                  <a:schemeClr val="tx2"/>
                </a:solidFill>
              </a:rPr>
              <a:t>3 Tenant incentives, letting fees and rental guarantees</a:t>
            </a:r>
          </a:p>
        </p:txBody>
      </p:sp>
      <p:sp>
        <p:nvSpPr>
          <p:cNvPr id="7" name="Content Placeholder 10">
            <a:extLst>
              <a:ext uri="{FF2B5EF4-FFF2-40B4-BE49-F238E27FC236}">
                <a16:creationId xmlns:a16="http://schemas.microsoft.com/office/drawing/2014/main" id="{BF5DD75D-221E-CF4F-9670-1BED48C14095}"/>
              </a:ext>
            </a:extLst>
          </p:cNvPr>
          <p:cNvSpPr txBox="1">
            <a:spLocks/>
          </p:cNvSpPr>
          <p:nvPr/>
        </p:nvSpPr>
        <p:spPr>
          <a:xfrm>
            <a:off x="7671334" y="1376362"/>
            <a:ext cx="4042191" cy="4681537"/>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Just over 50% of completed properties capex was for major refurbishment, infrastructure and fit-out costs prior to re-letting which is expected to be</a:t>
            </a:r>
            <a:r>
              <a:rPr lang="nl-NL" dirty="0"/>
              <a:t> </a:t>
            </a:r>
            <a:r>
              <a:rPr lang="nl-NL" dirty="0" err="1"/>
              <a:t>value-enhancing</a:t>
            </a:r>
            <a:r>
              <a:rPr lang="nl-NL" dirty="0"/>
              <a:t> </a:t>
            </a:r>
            <a:r>
              <a:rPr lang="en-US" dirty="0"/>
              <a:t>rather than simply maintenance capex</a:t>
            </a:r>
            <a:endParaRPr lang="nl-NL" dirty="0"/>
          </a:p>
        </p:txBody>
      </p:sp>
    </p:spTree>
    <p:extLst>
      <p:ext uri="{BB962C8B-B14F-4D97-AF65-F5344CB8AC3E}">
        <p14:creationId xmlns:p14="http://schemas.microsoft.com/office/powerpoint/2010/main" val="242693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C63FD8B-7604-5C4A-B594-AFE427F910BE}"/>
              </a:ext>
            </a:extLst>
          </p:cNvPr>
          <p:cNvSpPr/>
          <p:nvPr/>
        </p:nvSpPr>
        <p:spPr>
          <a:xfrm>
            <a:off x="6275389" y="1390649"/>
            <a:ext cx="5437186" cy="14857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marL="0" marR="0" lvl="0" indent="0" algn="l" defTabSz="914400" rtl="0" eaLnBrk="1" fontAlgn="auto" latinLnBrk="0" hangingPunct="1">
              <a:lnSpc>
                <a:spcPct val="100000"/>
              </a:lnSpc>
              <a:spcBef>
                <a:spcPts val="0"/>
              </a:spcBef>
              <a:spcAft>
                <a:spcPts val="600"/>
              </a:spcAft>
              <a:buClr>
                <a:srgbClr val="CC171E"/>
              </a:buClr>
              <a:buSzTx/>
              <a:buFontTx/>
              <a:buNone/>
              <a:tabLst/>
              <a:defRPr/>
            </a:pPr>
            <a:endParaRPr kumimoji="0" lang="en-GB" sz="1200" b="0" i="0" u="none" strike="noStrike" kern="1200" cap="none" spc="0" normalizeH="0" baseline="0" noProof="0" dirty="0">
              <a:ln>
                <a:noFill/>
              </a:ln>
              <a:solidFill>
                <a:srgbClr val="FFFFFF"/>
              </a:solidFill>
              <a:effectLst/>
              <a:uLnTx/>
              <a:uFillTx/>
              <a:latin typeface="Delta BQ Book"/>
              <a:ea typeface="+mn-ea"/>
              <a:cs typeface="+mn-cs"/>
            </a:endParaRPr>
          </a:p>
        </p:txBody>
      </p:sp>
      <p:sp>
        <p:nvSpPr>
          <p:cNvPr id="19" name="Rectangle 18">
            <a:extLst>
              <a:ext uri="{FF2B5EF4-FFF2-40B4-BE49-F238E27FC236}">
                <a16:creationId xmlns:a16="http://schemas.microsoft.com/office/drawing/2014/main" id="{AF6E212E-580B-2840-BD60-35A16B2FF2DA}"/>
              </a:ext>
            </a:extLst>
          </p:cNvPr>
          <p:cNvSpPr/>
          <p:nvPr/>
        </p:nvSpPr>
        <p:spPr>
          <a:xfrm>
            <a:off x="6275389" y="2981388"/>
            <a:ext cx="5437186" cy="14857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marL="0" marR="0" lvl="0" indent="0" algn="l" defTabSz="914400" rtl="0" eaLnBrk="1" fontAlgn="auto" latinLnBrk="0" hangingPunct="1">
              <a:lnSpc>
                <a:spcPct val="100000"/>
              </a:lnSpc>
              <a:spcBef>
                <a:spcPts val="0"/>
              </a:spcBef>
              <a:spcAft>
                <a:spcPts val="600"/>
              </a:spcAft>
              <a:buClr>
                <a:srgbClr val="CC171E"/>
              </a:buClr>
              <a:buSzTx/>
              <a:buFontTx/>
              <a:buNone/>
              <a:tabLst/>
              <a:defRPr/>
            </a:pPr>
            <a:endParaRPr kumimoji="0" lang="en-GB" sz="1200" b="0" i="0" u="none" strike="noStrike" kern="1200" cap="none" spc="0" normalizeH="0" baseline="0" noProof="0" dirty="0">
              <a:ln>
                <a:noFill/>
              </a:ln>
              <a:solidFill>
                <a:srgbClr val="FFFFFF"/>
              </a:solidFill>
              <a:effectLst/>
              <a:uLnTx/>
              <a:uFillTx/>
              <a:latin typeface="Delta BQ Book"/>
              <a:ea typeface="+mn-ea"/>
              <a:cs typeface="+mn-cs"/>
            </a:endParaRPr>
          </a:p>
        </p:txBody>
      </p:sp>
      <p:sp>
        <p:nvSpPr>
          <p:cNvPr id="20" name="Rectangle 19">
            <a:extLst>
              <a:ext uri="{FF2B5EF4-FFF2-40B4-BE49-F238E27FC236}">
                <a16:creationId xmlns:a16="http://schemas.microsoft.com/office/drawing/2014/main" id="{71D187ED-283F-2D4F-A5A9-D8D710970A3F}"/>
              </a:ext>
            </a:extLst>
          </p:cNvPr>
          <p:cNvSpPr/>
          <p:nvPr/>
        </p:nvSpPr>
        <p:spPr>
          <a:xfrm>
            <a:off x="6275389" y="4572126"/>
            <a:ext cx="5437186" cy="14857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marL="0" marR="0" lvl="0" indent="0" algn="l" defTabSz="914400" rtl="0" eaLnBrk="1" fontAlgn="auto" latinLnBrk="0" hangingPunct="1">
              <a:lnSpc>
                <a:spcPct val="100000"/>
              </a:lnSpc>
              <a:spcBef>
                <a:spcPts val="0"/>
              </a:spcBef>
              <a:spcAft>
                <a:spcPts val="600"/>
              </a:spcAft>
              <a:buClr>
                <a:srgbClr val="CC171E"/>
              </a:buClr>
              <a:buSzTx/>
              <a:buFontTx/>
              <a:buNone/>
              <a:tabLst/>
              <a:defRPr/>
            </a:pPr>
            <a:endParaRPr kumimoji="0" lang="en-GB" sz="1200" b="0" i="0" u="none" strike="noStrike" kern="1200" cap="none" spc="0" normalizeH="0" baseline="0" noProof="0" dirty="0">
              <a:ln>
                <a:noFill/>
              </a:ln>
              <a:solidFill>
                <a:srgbClr val="FFFFFF"/>
              </a:solidFill>
              <a:effectLst/>
              <a:uLnTx/>
              <a:uFillTx/>
              <a:latin typeface="Delta BQ Book"/>
              <a:ea typeface="+mn-ea"/>
              <a:cs typeface="+mn-cs"/>
            </a:endParaRPr>
          </a:p>
        </p:txBody>
      </p:sp>
      <p:sp>
        <p:nvSpPr>
          <p:cNvPr id="2" name="Title 1">
            <a:extLst>
              <a:ext uri="{FF2B5EF4-FFF2-40B4-BE49-F238E27FC236}">
                <a16:creationId xmlns:a16="http://schemas.microsoft.com/office/drawing/2014/main" id="{12861177-49A7-4C40-847D-20AC3B131C0A}"/>
              </a:ext>
            </a:extLst>
          </p:cNvPr>
          <p:cNvSpPr>
            <a:spLocks noGrp="1"/>
          </p:cNvSpPr>
          <p:nvPr>
            <p:ph type="title"/>
          </p:nvPr>
        </p:nvSpPr>
        <p:spPr>
          <a:xfrm>
            <a:off x="480971" y="292931"/>
            <a:ext cx="11233150" cy="1008000"/>
          </a:xfrm>
        </p:spPr>
        <p:txBody>
          <a:bodyPr/>
          <a:lstStyle/>
          <a:p>
            <a:r>
              <a:rPr lang="en-GB" dirty="0"/>
              <a:t>Euro currency exposure and hedging</a:t>
            </a:r>
          </a:p>
        </p:txBody>
      </p:sp>
      <p:sp>
        <p:nvSpPr>
          <p:cNvPr id="3" name="Slide Number Placeholder 2">
            <a:extLst>
              <a:ext uri="{FF2B5EF4-FFF2-40B4-BE49-F238E27FC236}">
                <a16:creationId xmlns:a16="http://schemas.microsoft.com/office/drawing/2014/main" id="{DF18FFF9-3A82-44F4-82CC-3DB2207C1364}"/>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graphicFrame>
        <p:nvGraphicFramePr>
          <p:cNvPr id="15" name="Chart 14">
            <a:extLst>
              <a:ext uri="{FF2B5EF4-FFF2-40B4-BE49-F238E27FC236}">
                <a16:creationId xmlns:a16="http://schemas.microsoft.com/office/drawing/2014/main" id="{D3247A2D-5905-8048-8321-95DC9F81C06D}"/>
              </a:ext>
            </a:extLst>
          </p:cNvPr>
          <p:cNvGraphicFramePr/>
          <p:nvPr/>
        </p:nvGraphicFramePr>
        <p:xfrm>
          <a:off x="479425" y="1120877"/>
          <a:ext cx="5545139" cy="2865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C63AB9C0-5F0B-0241-A64F-4064B03834A8}"/>
              </a:ext>
            </a:extLst>
          </p:cNvPr>
          <p:cNvGraphicFramePr/>
          <p:nvPr/>
        </p:nvGraphicFramePr>
        <p:xfrm>
          <a:off x="352265" y="3658678"/>
          <a:ext cx="5545139" cy="2865947"/>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79F5EE19-E350-6848-9F03-5DB984BE7D42}"/>
              </a:ext>
            </a:extLst>
          </p:cNvPr>
          <p:cNvSpPr/>
          <p:nvPr/>
        </p:nvSpPr>
        <p:spPr>
          <a:xfrm>
            <a:off x="2822639" y="2048735"/>
            <a:ext cx="936347" cy="443261"/>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C171E"/>
                </a:solidFill>
                <a:effectLst/>
                <a:uLnTx/>
                <a:uFillTx/>
                <a:latin typeface="Delta BQ Book"/>
                <a:ea typeface="+mn-ea"/>
                <a:cs typeface="+mn-cs"/>
              </a:rPr>
              <a:t>Assets 69% hedged</a:t>
            </a:r>
          </a:p>
        </p:txBody>
      </p:sp>
      <p:sp>
        <p:nvSpPr>
          <p:cNvPr id="27" name="Rectangle 26">
            <a:extLst>
              <a:ext uri="{FF2B5EF4-FFF2-40B4-BE49-F238E27FC236}">
                <a16:creationId xmlns:a16="http://schemas.microsoft.com/office/drawing/2014/main" id="{C8EFF4CD-6573-D443-B65D-47B12414D4D1}"/>
              </a:ext>
            </a:extLst>
          </p:cNvPr>
          <p:cNvSpPr/>
          <p:nvPr/>
        </p:nvSpPr>
        <p:spPr>
          <a:xfrm>
            <a:off x="2880063" y="4654525"/>
            <a:ext cx="1013985" cy="443261"/>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CC171E"/>
                </a:solidFill>
                <a:effectLst/>
                <a:uLnTx/>
                <a:uFillTx/>
                <a:latin typeface="Delta BQ Book"/>
                <a:ea typeface="+mn-ea"/>
                <a:cs typeface="+mn-cs"/>
              </a:rPr>
              <a:t>Income 26% hedged</a:t>
            </a:r>
          </a:p>
        </p:txBody>
      </p:sp>
      <p:sp>
        <p:nvSpPr>
          <p:cNvPr id="14" name="Content Placeholder 10">
            <a:extLst>
              <a:ext uri="{FF2B5EF4-FFF2-40B4-BE49-F238E27FC236}">
                <a16:creationId xmlns:a16="http://schemas.microsoft.com/office/drawing/2014/main" id="{2C5C763A-BB69-4EE9-BC2C-E7895C26CE79}"/>
              </a:ext>
            </a:extLst>
          </p:cNvPr>
          <p:cNvSpPr txBox="1">
            <a:spLocks/>
          </p:cNvSpPr>
          <p:nvPr/>
        </p:nvSpPr>
        <p:spPr>
          <a:xfrm>
            <a:off x="6441602" y="1479197"/>
            <a:ext cx="5270973" cy="1391899"/>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marR="0" lvl="1" indent="-180975" algn="l" defTabSz="914400" rtl="0" eaLnBrk="1" fontAlgn="auto" latinLnBrk="0" hangingPunct="1">
              <a:lnSpc>
                <a:spcPct val="100000"/>
              </a:lnSpc>
              <a:spcBef>
                <a:spcPts val="100"/>
              </a:spcBef>
              <a:spcAft>
                <a:spcPts val="1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€1.16:£1 as at 30 June 2022 </a:t>
            </a:r>
          </a:p>
          <a:p>
            <a:pPr marL="180975" marR="0" lvl="1" indent="-180975" algn="l" defTabSz="914400" rtl="0" eaLnBrk="1" fontAlgn="auto" latinLnBrk="0" hangingPunct="1">
              <a:lnSpc>
                <a:spcPct val="100000"/>
              </a:lnSpc>
              <a:spcBef>
                <a:spcPts val="100"/>
              </a:spcBef>
              <a:spcAft>
                <a:spcPts val="1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 assets 69% hedged by € liabilities </a:t>
            </a:r>
          </a:p>
          <a:p>
            <a:pPr marL="180975" marR="0" lvl="1" indent="-180975" algn="l" defTabSz="914400" rtl="0" eaLnBrk="1" fontAlgn="auto" latinLnBrk="0" hangingPunct="1">
              <a:lnSpc>
                <a:spcPct val="100000"/>
              </a:lnSpc>
              <a:spcBef>
                <a:spcPts val="100"/>
              </a:spcBef>
              <a:spcAft>
                <a:spcPts val="1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€2,298m (£1,981m) of residual exposure – 13% of Group NAV</a:t>
            </a:r>
          </a:p>
          <a:p>
            <a:pPr marL="180975" marR="0" lvl="1" indent="-180975" algn="l" defTabSz="914400" rtl="0" eaLnBrk="1" fontAlgn="auto" latinLnBrk="0" hangingPunct="1">
              <a:lnSpc>
                <a:spcPct val="100000"/>
              </a:lnSpc>
              <a:spcBef>
                <a:spcPts val="100"/>
              </a:spcBef>
              <a:spcAft>
                <a:spcPts val="4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Illustrative NAV sensitivity vs €1.16:</a:t>
            </a:r>
          </a:p>
          <a:p>
            <a:pPr marL="360000" marR="0" lvl="1" indent="-180000" algn="l" defTabSz="914400" rtl="0" eaLnBrk="1" fontAlgn="auto" latinLnBrk="0" hangingPunct="1">
              <a:lnSpc>
                <a:spcPct val="90000"/>
              </a:lnSpc>
              <a:spcBef>
                <a:spcPts val="100"/>
              </a:spcBef>
              <a:spcAft>
                <a:spcPts val="1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 +5% (€1.22) = -£94m (-c7.8p per share)</a:t>
            </a:r>
          </a:p>
          <a:p>
            <a:pPr marL="360000" marR="0" lvl="1" indent="-180000" algn="l" defTabSz="914400" rtl="0" eaLnBrk="1" fontAlgn="auto" latinLnBrk="0" hangingPunct="1">
              <a:lnSpc>
                <a:spcPct val="90000"/>
              </a:lnSpc>
              <a:spcBef>
                <a:spcPts val="100"/>
              </a:spcBef>
              <a:spcAft>
                <a:spcPts val="1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  -5% (€1.10) = +£104m (+c.8.6p per share)</a:t>
            </a:r>
          </a:p>
        </p:txBody>
      </p:sp>
      <p:sp>
        <p:nvSpPr>
          <p:cNvPr id="17" name="Content Placeholder 10">
            <a:extLst>
              <a:ext uri="{FF2B5EF4-FFF2-40B4-BE49-F238E27FC236}">
                <a16:creationId xmlns:a16="http://schemas.microsoft.com/office/drawing/2014/main" id="{6797739C-B8C8-471F-AFB5-DC9A56E0BE97}"/>
              </a:ext>
            </a:extLst>
          </p:cNvPr>
          <p:cNvSpPr txBox="1">
            <a:spLocks/>
          </p:cNvSpPr>
          <p:nvPr/>
        </p:nvSpPr>
        <p:spPr>
          <a:xfrm>
            <a:off x="6441602" y="3275124"/>
            <a:ext cx="5269769" cy="961902"/>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marR="0" lvl="1" indent="-180975" algn="l" defTabSz="914400" rtl="0" eaLnBrk="1" fontAlgn="auto" latinLnBrk="0" hangingPunct="1">
              <a:lnSpc>
                <a:spcPct val="100000"/>
              </a:lnSpc>
              <a:spcBef>
                <a:spcPts val="100"/>
              </a:spcBef>
              <a:spcAft>
                <a:spcPts val="1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Loan to Value (on look-through basis) at €1.16:£1 is 23%,</a:t>
            </a:r>
          </a:p>
          <a:p>
            <a:pPr marL="180975" marR="0" lvl="1" indent="-180975" algn="l" defTabSz="914400" rtl="0" eaLnBrk="1" fontAlgn="auto" latinLnBrk="0" hangingPunct="1">
              <a:lnSpc>
                <a:spcPct val="100000"/>
              </a:lnSpc>
              <a:spcBef>
                <a:spcPts val="100"/>
              </a:spcBef>
              <a:spcAft>
                <a:spcPts val="4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Sensitivity vs €1.16:</a:t>
            </a:r>
          </a:p>
          <a:p>
            <a:pPr marL="360000" marR="0" lvl="1" indent="-180000" algn="l" defTabSz="914400" rtl="0" eaLnBrk="1" fontAlgn="auto" latinLnBrk="0" hangingPunct="1">
              <a:lnSpc>
                <a:spcPct val="90000"/>
              </a:lnSpc>
              <a:spcBef>
                <a:spcPts val="100"/>
              </a:spcBef>
              <a:spcAft>
                <a:spcPts val="1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+5% (€1.21) LTV -0.6%</a:t>
            </a:r>
          </a:p>
          <a:p>
            <a:pPr marL="360000" marR="0" lvl="1" indent="-180000" algn="l" defTabSz="914400" rtl="0" eaLnBrk="1" fontAlgn="auto" latinLnBrk="0" hangingPunct="1">
              <a:lnSpc>
                <a:spcPct val="90000"/>
              </a:lnSpc>
              <a:spcBef>
                <a:spcPts val="100"/>
              </a:spcBef>
              <a:spcAft>
                <a:spcPts val="1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-5% (€1.10) LTV +0.6%</a:t>
            </a:r>
          </a:p>
        </p:txBody>
      </p:sp>
      <p:sp>
        <p:nvSpPr>
          <p:cNvPr id="18" name="Content Placeholder 10">
            <a:extLst>
              <a:ext uri="{FF2B5EF4-FFF2-40B4-BE49-F238E27FC236}">
                <a16:creationId xmlns:a16="http://schemas.microsoft.com/office/drawing/2014/main" id="{11E0D50A-4E00-4CC2-BE0D-DB2E4AEB3FBA}"/>
              </a:ext>
            </a:extLst>
          </p:cNvPr>
          <p:cNvSpPr txBox="1">
            <a:spLocks/>
          </p:cNvSpPr>
          <p:nvPr/>
        </p:nvSpPr>
        <p:spPr>
          <a:xfrm>
            <a:off x="6441602" y="4654525"/>
            <a:ext cx="5270973" cy="1391899"/>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marR="0" lvl="1" indent="-180975" algn="l" defTabSz="914400" rtl="0" eaLnBrk="1" fontAlgn="auto" latinLnBrk="0" hangingPunct="1">
              <a:lnSpc>
                <a:spcPct val="100000"/>
              </a:lnSpc>
              <a:spcBef>
                <a:spcPts val="100"/>
              </a:spcBef>
              <a:spcAft>
                <a:spcPts val="1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Average rate for 6 months to 30 June 2022 €1.19:£1</a:t>
            </a:r>
          </a:p>
          <a:p>
            <a:pPr marL="180975" marR="0" lvl="1" indent="-180975" algn="l" defTabSz="914400" rtl="0" eaLnBrk="1" fontAlgn="auto" latinLnBrk="0" hangingPunct="1">
              <a:lnSpc>
                <a:spcPct val="100000"/>
              </a:lnSpc>
              <a:spcBef>
                <a:spcPts val="100"/>
              </a:spcBef>
              <a:spcAft>
                <a:spcPts val="1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 income 26% hedged by € expenditure (including interest)</a:t>
            </a:r>
          </a:p>
          <a:p>
            <a:pPr marL="180975" marR="0" lvl="1" indent="-180975" algn="l" defTabSz="914400" rtl="0" eaLnBrk="1" fontAlgn="auto" latinLnBrk="0" hangingPunct="1">
              <a:lnSpc>
                <a:spcPct val="100000"/>
              </a:lnSpc>
              <a:spcBef>
                <a:spcPts val="100"/>
              </a:spcBef>
              <a:spcAft>
                <a:spcPts val="1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Net € income for the period €104m (£88m) – 42% of Group</a:t>
            </a:r>
          </a:p>
          <a:p>
            <a:pPr marL="180975" marR="0" lvl="1" indent="-180975" algn="l" defTabSz="914400" rtl="0" eaLnBrk="1" fontAlgn="auto" latinLnBrk="0" hangingPunct="1">
              <a:lnSpc>
                <a:spcPct val="100000"/>
              </a:lnSpc>
              <a:spcBef>
                <a:spcPts val="100"/>
              </a:spcBef>
              <a:spcAft>
                <a:spcPts val="4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Illustrative </a:t>
            </a:r>
            <a:r>
              <a:rPr kumimoji="0" lang="en-US" sz="1200" b="0" i="0" u="none" strike="noStrike" kern="1200" cap="none" spc="0" normalizeH="0" baseline="0" noProof="0" dirty="0" err="1">
                <a:ln>
                  <a:noFill/>
                </a:ln>
                <a:solidFill>
                  <a:srgbClr val="000000"/>
                </a:solidFill>
                <a:effectLst/>
                <a:uLnTx/>
                <a:uFillTx/>
                <a:latin typeface="Delta BQ Book"/>
                <a:ea typeface="+mn-ea"/>
                <a:cs typeface="+mn-cs"/>
              </a:rPr>
              <a:t>annualised</a:t>
            </a:r>
            <a:r>
              <a:rPr kumimoji="0" lang="en-US" sz="1200" b="0" i="0" u="none" strike="noStrike" kern="1200" cap="none" spc="0" normalizeH="0" baseline="0" noProof="0" dirty="0">
                <a:ln>
                  <a:noFill/>
                </a:ln>
                <a:solidFill>
                  <a:srgbClr val="000000"/>
                </a:solidFill>
                <a:effectLst/>
                <a:uLnTx/>
                <a:uFillTx/>
                <a:latin typeface="Delta BQ Book"/>
                <a:ea typeface="+mn-ea"/>
                <a:cs typeface="+mn-cs"/>
              </a:rPr>
              <a:t> net income sensitivity versus €1.19</a:t>
            </a:r>
          </a:p>
          <a:p>
            <a:pPr marL="360000" marR="0" lvl="1" indent="-180000" algn="l" defTabSz="914400" rtl="0" eaLnBrk="1" fontAlgn="auto" latinLnBrk="0" hangingPunct="1">
              <a:lnSpc>
                <a:spcPct val="90000"/>
              </a:lnSpc>
              <a:spcBef>
                <a:spcPts val="100"/>
              </a:spcBef>
              <a:spcAft>
                <a:spcPts val="1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 +5% (€1.25) = -£4.2m (c.0.3p per share)</a:t>
            </a:r>
          </a:p>
          <a:p>
            <a:pPr marL="360000" marR="0" lvl="1" indent="-180000" algn="l" defTabSz="914400" rtl="0" eaLnBrk="1" fontAlgn="auto" latinLnBrk="0" hangingPunct="1">
              <a:lnSpc>
                <a:spcPct val="90000"/>
              </a:lnSpc>
              <a:spcBef>
                <a:spcPts val="100"/>
              </a:spcBef>
              <a:spcAft>
                <a:spcPts val="1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 -5% (€1.13) = +4.6m (c.0.4p per share)</a:t>
            </a:r>
          </a:p>
          <a:p>
            <a:pPr marL="180000" marR="0" lvl="1" indent="0" algn="l" defTabSz="914400" rtl="0" eaLnBrk="1" fontAlgn="auto" latinLnBrk="0" hangingPunct="1">
              <a:lnSpc>
                <a:spcPct val="90000"/>
              </a:lnSpc>
              <a:spcBef>
                <a:spcPts val="100"/>
              </a:spcBef>
              <a:spcAft>
                <a:spcPts val="100"/>
              </a:spcAft>
              <a:buClr>
                <a:srgbClr val="CC171E"/>
              </a:buClr>
              <a:buSzTx/>
              <a:buFont typeface="Delta Jaeger" panose="02000503040000020003" pitchFamily="2" charset="0"/>
              <a:buNone/>
              <a:tabLst/>
              <a:defRPr/>
            </a:pPr>
            <a:endParaRPr kumimoji="0" lang="en-US" sz="1200" b="0" i="0" u="none" strike="noStrike" kern="1200" cap="none" spc="0" normalizeH="0" baseline="0" noProof="0" dirty="0">
              <a:ln>
                <a:noFill/>
              </a:ln>
              <a:solidFill>
                <a:srgbClr val="000000"/>
              </a:solidFill>
              <a:effectLst/>
              <a:uLnTx/>
              <a:uFillTx/>
              <a:latin typeface="Delta BQ Book"/>
              <a:ea typeface="+mn-ea"/>
              <a:cs typeface="+mn-cs"/>
            </a:endParaRPr>
          </a:p>
        </p:txBody>
      </p:sp>
    </p:spTree>
    <p:extLst>
      <p:ext uri="{BB962C8B-B14F-4D97-AF65-F5344CB8AC3E}">
        <p14:creationId xmlns:p14="http://schemas.microsoft.com/office/powerpoint/2010/main" val="1243162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7EC0C-10F7-42B6-88A0-760A0CCBA46E}"/>
              </a:ext>
            </a:extLst>
          </p:cNvPr>
          <p:cNvSpPr>
            <a:spLocks noGrp="1"/>
          </p:cNvSpPr>
          <p:nvPr>
            <p:ph type="title"/>
          </p:nvPr>
        </p:nvSpPr>
        <p:spPr/>
        <p:txBody>
          <a:bodyPr>
            <a:normAutofit/>
          </a:bodyPr>
          <a:lstStyle/>
          <a:p>
            <a:r>
              <a:rPr lang="en-US" dirty="0"/>
              <a:t>Look-through loan-to-value </a:t>
            </a:r>
            <a:br>
              <a:rPr lang="en-US" dirty="0"/>
            </a:br>
            <a:r>
              <a:rPr lang="en-US" dirty="0"/>
              <a:t>ratio and cost of debt</a:t>
            </a:r>
          </a:p>
        </p:txBody>
      </p:sp>
      <p:sp>
        <p:nvSpPr>
          <p:cNvPr id="4" name="Slide Number Placeholder 3">
            <a:extLst>
              <a:ext uri="{FF2B5EF4-FFF2-40B4-BE49-F238E27FC236}">
                <a16:creationId xmlns:a16="http://schemas.microsoft.com/office/drawing/2014/main" id="{BE60F8B9-9767-460F-97A9-B3669C0EF5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graphicFrame>
        <p:nvGraphicFramePr>
          <p:cNvPr id="5" name="Group 67">
            <a:extLst>
              <a:ext uri="{FF2B5EF4-FFF2-40B4-BE49-F238E27FC236}">
                <a16:creationId xmlns:a16="http://schemas.microsoft.com/office/drawing/2014/main" id="{F3D2C979-1EE5-43DC-B4C4-D742AC5036D9}"/>
              </a:ext>
            </a:extLst>
          </p:cNvPr>
          <p:cNvGraphicFramePr>
            <a:graphicFrameLocks noGrp="1"/>
          </p:cNvGraphicFramePr>
          <p:nvPr/>
        </p:nvGraphicFramePr>
        <p:xfrm>
          <a:off x="479424" y="1376362"/>
          <a:ext cx="8464051" cy="3869640"/>
        </p:xfrm>
        <a:graphic>
          <a:graphicData uri="http://schemas.openxmlformats.org/drawingml/2006/table">
            <a:tbl>
              <a:tblPr/>
              <a:tblGrid>
                <a:gridCol w="2806147">
                  <a:extLst>
                    <a:ext uri="{9D8B030D-6E8A-4147-A177-3AD203B41FA5}">
                      <a16:colId xmlns:a16="http://schemas.microsoft.com/office/drawing/2014/main" val="20000"/>
                    </a:ext>
                  </a:extLst>
                </a:gridCol>
                <a:gridCol w="948556">
                  <a:extLst>
                    <a:ext uri="{9D8B030D-6E8A-4147-A177-3AD203B41FA5}">
                      <a16:colId xmlns:a16="http://schemas.microsoft.com/office/drawing/2014/main" val="20002"/>
                    </a:ext>
                  </a:extLst>
                </a:gridCol>
                <a:gridCol w="1177337">
                  <a:extLst>
                    <a:ext uri="{9D8B030D-6E8A-4147-A177-3AD203B41FA5}">
                      <a16:colId xmlns:a16="http://schemas.microsoft.com/office/drawing/2014/main" val="3285936152"/>
                    </a:ext>
                  </a:extLst>
                </a:gridCol>
                <a:gridCol w="1177337">
                  <a:extLst>
                    <a:ext uri="{9D8B030D-6E8A-4147-A177-3AD203B41FA5}">
                      <a16:colId xmlns:a16="http://schemas.microsoft.com/office/drawing/2014/main" val="435123599"/>
                    </a:ext>
                  </a:extLst>
                </a:gridCol>
                <a:gridCol w="1177337">
                  <a:extLst>
                    <a:ext uri="{9D8B030D-6E8A-4147-A177-3AD203B41FA5}">
                      <a16:colId xmlns:a16="http://schemas.microsoft.com/office/drawing/2014/main" val="2220097357"/>
                    </a:ext>
                  </a:extLst>
                </a:gridCol>
                <a:gridCol w="1177337">
                  <a:extLst>
                    <a:ext uri="{9D8B030D-6E8A-4147-A177-3AD203B41FA5}">
                      <a16:colId xmlns:a16="http://schemas.microsoft.com/office/drawing/2014/main" val="1763496753"/>
                    </a:ext>
                  </a:extLst>
                </a:gridCol>
              </a:tblGrid>
              <a:tr h="330079">
                <a:tc gridSpan="2">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panose="020B0604020202020204" pitchFamily="34" charset="0"/>
                        </a:rPr>
                        <a:t>30 June </a:t>
                      </a:r>
                      <a:br>
                        <a:rPr kumimoji="0" lang="en-GB" sz="1100" b="1" i="0" u="none" strike="noStrike" cap="none" normalizeH="0" baseline="0" dirty="0">
                          <a:ln>
                            <a:noFill/>
                          </a:ln>
                          <a:solidFill>
                            <a:schemeClr val="tx1"/>
                          </a:solidFill>
                          <a:effectLst/>
                          <a:latin typeface="+mn-lt"/>
                          <a:cs typeface="Arial" panose="020B0604020202020204" pitchFamily="34" charset="0"/>
                        </a:rPr>
                      </a:br>
                      <a:r>
                        <a:rPr kumimoji="0" lang="en-GB" sz="1100" b="1" i="0" u="none" strike="noStrike" cap="none" normalizeH="0" baseline="0" dirty="0">
                          <a:ln>
                            <a:noFill/>
                          </a:ln>
                          <a:solidFill>
                            <a:schemeClr val="tx1"/>
                          </a:solidFill>
                          <a:effectLst/>
                          <a:latin typeface="+mn-lt"/>
                          <a:cs typeface="Arial" panose="020B0604020202020204" pitchFamily="34" charset="0"/>
                        </a:rPr>
                        <a:t>2022</a:t>
                      </a:r>
                      <a:br>
                        <a:rPr kumimoji="0" lang="en-GB" sz="1100" b="1" i="0" u="none" strike="noStrike" cap="none" normalizeH="0" baseline="0" dirty="0">
                          <a:ln>
                            <a:noFill/>
                          </a:ln>
                          <a:solidFill>
                            <a:schemeClr val="tx1"/>
                          </a:solidFill>
                          <a:effectLst/>
                          <a:latin typeface="+mn-lt"/>
                          <a:cs typeface="Arial" panose="020B0604020202020204" pitchFamily="34" charset="0"/>
                        </a:rPr>
                      </a:br>
                      <a:r>
                        <a:rPr kumimoji="0" lang="en-GB" sz="1100" b="1" i="0" u="none" strike="noStrike" cap="none" normalizeH="0" baseline="0" dirty="0">
                          <a:ln>
                            <a:noFill/>
                          </a:ln>
                          <a:solidFill>
                            <a:schemeClr val="tx1"/>
                          </a:solidFill>
                          <a:effectLst/>
                          <a:latin typeface="+mn-lt"/>
                          <a:cs typeface="Arial" panose="020B0604020202020204" pitchFamily="34" charset="0"/>
                        </a:rPr>
                        <a:t>£m</a:t>
                      </a:r>
                    </a:p>
                  </a:txBody>
                  <a:tcPr marL="72000"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panose="020B0604020202020204" pitchFamily="34" charset="0"/>
                        </a:rPr>
                        <a:t>31 December 2019</a:t>
                      </a:r>
                      <a:br>
                        <a:rPr kumimoji="0" lang="en-GB" sz="1100" b="1" i="0" u="none" strike="noStrike" cap="none" normalizeH="0" baseline="0" dirty="0">
                          <a:ln>
                            <a:noFill/>
                          </a:ln>
                          <a:solidFill>
                            <a:schemeClr val="tx1"/>
                          </a:solidFill>
                          <a:effectLst/>
                          <a:latin typeface="+mn-lt"/>
                          <a:cs typeface="Arial" panose="020B0604020202020204" pitchFamily="34" charset="0"/>
                        </a:rPr>
                      </a:br>
                      <a:r>
                        <a:rPr kumimoji="0" lang="en-GB" sz="1100" b="1" i="0" u="none" strike="noStrike" cap="none" normalizeH="0" baseline="0" dirty="0">
                          <a:ln>
                            <a:noFill/>
                          </a:ln>
                          <a:solidFill>
                            <a:schemeClr val="tx1"/>
                          </a:solidFill>
                          <a:effectLst/>
                          <a:latin typeface="+mn-lt"/>
                          <a:cs typeface="Arial" panose="020B0604020202020204" pitchFamily="34" charset="0"/>
                        </a:rPr>
                        <a:t>£m</a:t>
                      </a:r>
                    </a:p>
                  </a:txBody>
                  <a:tcPr marL="86251" marR="86251" marT="43125" marB="43125"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gridSpan="2">
                  <a:txBody>
                    <a:bodyPr/>
                    <a:lstStyle/>
                    <a:p>
                      <a:pPr marL="0" marR="0" lvl="0" indent="0" algn="ctr"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panose="020B0604020202020204" pitchFamily="34" charset="0"/>
                        </a:rPr>
                        <a:t>Weighted average cost of debt, %</a:t>
                      </a:r>
                      <a:r>
                        <a:rPr kumimoji="0" lang="en-GB" sz="1100" b="1" i="0" u="none" strike="noStrike" cap="none" normalizeH="0" baseline="30000" dirty="0">
                          <a:ln>
                            <a:noFill/>
                          </a:ln>
                          <a:solidFill>
                            <a:schemeClr val="tx1"/>
                          </a:solidFill>
                          <a:effectLst/>
                          <a:latin typeface="+mn-lt"/>
                          <a:cs typeface="Arial" panose="020B0604020202020204" pitchFamily="34" charset="0"/>
                        </a:rPr>
                        <a:t>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GB" sz="1100" b="1"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gridSpan="2">
                  <a:txBody>
                    <a:bodyPr/>
                    <a:lstStyle/>
                    <a:p>
                      <a:pPr marL="0" marR="0" lvl="0" indent="0" algn="ctr"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panose="020B0604020202020204" pitchFamily="34" charset="0"/>
                        </a:rPr>
                        <a:t>Fixed Interest Cover %</a:t>
                      </a:r>
                      <a:r>
                        <a:rPr kumimoji="0" lang="en-GB" sz="1100" b="1" i="0" u="none" strike="noStrike" cap="none" normalizeH="0" baseline="30000" dirty="0">
                          <a:ln>
                            <a:noFill/>
                          </a:ln>
                          <a:solidFill>
                            <a:schemeClr val="tx1"/>
                          </a:solidFill>
                          <a:effectLst/>
                          <a:latin typeface="+mn-lt"/>
                          <a:cs typeface="Arial" panose="020B0604020202020204" pitchFamily="34" charset="0"/>
                        </a:rPr>
                        <a:t>1</a:t>
                      </a:r>
                      <a:endParaRPr kumimoji="0" lang="en-GB" sz="1100" b="1"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hMerge="1">
                  <a:txBody>
                    <a:bodyPr/>
                    <a:lstStyle/>
                    <a:p>
                      <a:pPr marL="0" marR="0" lvl="0" indent="0" algn="ctr" defTabSz="914400" rtl="0" eaLnBrk="1" fontAlgn="base" latinLnBrk="0" hangingPunct="1">
                        <a:lnSpc>
                          <a:spcPct val="100000"/>
                        </a:lnSpc>
                        <a:spcBef>
                          <a:spcPts val="600"/>
                        </a:spcBef>
                        <a:spcAft>
                          <a:spcPts val="0"/>
                        </a:spcAft>
                        <a:buClrTx/>
                        <a:buSzTx/>
                        <a:buFontTx/>
                        <a:buNone/>
                        <a:tabLst/>
                      </a:pPr>
                      <a:endParaRPr kumimoji="0" lang="en-GB" sz="1100" b="1"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2252219445"/>
                  </a:ext>
                </a:extLst>
              </a:tr>
              <a:tr h="389846">
                <a:tc>
                  <a:txBody>
                    <a:bodyPr/>
                    <a:lstStyle/>
                    <a:p>
                      <a:pPr marL="0" marR="0" lvl="0" indent="0" algn="l" defTabSz="914400" rtl="0" eaLnBrk="1" fontAlgn="base" latinLnBrk="0" hangingPunct="1">
                        <a:lnSpc>
                          <a:spcPct val="100000"/>
                        </a:lnSpc>
                        <a:spcBef>
                          <a:spcPts val="600"/>
                        </a:spcBef>
                        <a:spcAft>
                          <a:spcPts val="0"/>
                        </a:spcAft>
                        <a:buClrTx/>
                        <a:buSzTx/>
                        <a:buFontTx/>
                        <a:buNone/>
                        <a:tabLst/>
                      </a:pPr>
                      <a:endParaRPr kumimoji="0" lang="en-US" sz="1200" b="0" i="0" u="none" strike="noStrike" cap="none" normalizeH="0" baseline="0" dirty="0">
                        <a:ln>
                          <a:noFill/>
                        </a:ln>
                        <a:solidFill>
                          <a:schemeClr val="tx1"/>
                        </a:solidFill>
                        <a:effectLst/>
                        <a:latin typeface="+mn-lt"/>
                        <a:cs typeface="Arial" charset="0"/>
                      </a:endParaRPr>
                    </a:p>
                  </a:txBody>
                  <a:tcPr marL="72000"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gridSpan="2">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8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Gross debt, </a:t>
                      </a:r>
                      <a:br>
                        <a:rPr kumimoji="0" lang="en-GB" sz="8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br>
                      <a:r>
                        <a:rPr kumimoji="0" lang="en-GB" sz="8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excluding </a:t>
                      </a:r>
                      <a:br>
                        <a:rPr kumimoji="0" lang="en-GB" sz="8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br>
                      <a:r>
                        <a:rPr kumimoji="0" lang="en-GB" sz="8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commitment fees </a:t>
                      </a:r>
                      <a:br>
                        <a:rPr kumimoji="0" lang="en-GB" sz="8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br>
                      <a:r>
                        <a:rPr kumimoji="0" lang="en-GB" sz="8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and non-cash interest</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hMerge="1">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GB" sz="8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Gross debt, excluding commitment fees and non-cash interest</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US" sz="8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Net debt, including commitment fees and non-cash interest</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US" sz="8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Fixed Cover of Net debt</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US" sz="8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Fixed and Capped cover of net debt</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0"/>
                  </a:ext>
                </a:extLst>
              </a:tr>
              <a:tr h="155209">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Group gross borrowings</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dirty="0">
                          <a:latin typeface="Delta BQ Light" panose="02000503040000020003" pitchFamily="50" charset="0"/>
                          <a:cs typeface="Arial" panose="020B0604020202020204" pitchFamily="34" charset="0"/>
                        </a:rPr>
                        <a:t>3,923</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1.9</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5209">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Group cash &amp; equivalents</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dirty="0">
                          <a:latin typeface="Delta BQ Light" panose="02000503040000020003" pitchFamily="50" charset="0"/>
                          <a:cs typeface="Arial" panose="020B0604020202020204" pitchFamily="34" charset="0"/>
                        </a:rPr>
                        <a:t>(91)</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17017137"/>
                  </a:ext>
                </a:extLst>
              </a:tr>
              <a:tr h="155209">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Group net borrowings</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latin typeface="+mn-lt"/>
                          <a:cs typeface="Arial" panose="020B0604020202020204" pitchFamily="34" charset="0"/>
                        </a:rPr>
                        <a:t>3,832</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US" sz="1100" b="1" i="0" u="none" strike="noStrike" cap="none" normalizeH="0" baseline="0" dirty="0">
                          <a:ln>
                            <a:noFill/>
                          </a:ln>
                          <a:solidFill>
                            <a:schemeClr val="tx1"/>
                          </a:solidFill>
                          <a:effectLst/>
                          <a:latin typeface="+mn-lt"/>
                          <a:cs typeface="Arial" panose="020B0604020202020204" pitchFamily="34" charset="0"/>
                        </a:rPr>
                        <a:t>2.3</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US" sz="1100" b="1" i="0" u="none" strike="noStrike" cap="none" normalizeH="0" baseline="0" dirty="0">
                          <a:ln>
                            <a:noFill/>
                          </a:ln>
                          <a:solidFill>
                            <a:schemeClr val="tx1"/>
                          </a:solidFill>
                          <a:effectLst/>
                          <a:latin typeface="+mn-lt"/>
                          <a:cs typeface="Arial" panose="020B0604020202020204" pitchFamily="34" charset="0"/>
                        </a:rPr>
                        <a:t>74%</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US" sz="1100" b="1" i="0" u="none" strike="noStrike" cap="none" normalizeH="0" baseline="0" dirty="0">
                          <a:ln>
                            <a:noFill/>
                          </a:ln>
                          <a:solidFill>
                            <a:schemeClr val="tx1"/>
                          </a:solidFill>
                          <a:effectLst/>
                          <a:latin typeface="+mn-lt"/>
                          <a:cs typeface="Arial" panose="020B0604020202020204" pitchFamily="34" charset="0"/>
                        </a:rPr>
                        <a:t>95%</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01570935"/>
                  </a:ext>
                </a:extLst>
              </a:tr>
              <a:tr h="155209">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Joint venture gross borrowings</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987</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defRPr/>
                      </a:pPr>
                      <a:r>
                        <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rPr>
                        <a:t>1.3</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71226019"/>
                  </a:ext>
                </a:extLst>
              </a:tr>
              <a:tr h="155209">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0" i="0" u="none" strike="noStrike" cap="none" normalizeH="0" baseline="0" dirty="0">
                          <a:ln>
                            <a:noFill/>
                          </a:ln>
                          <a:solidFill>
                            <a:schemeClr val="tx1"/>
                          </a:solidFill>
                          <a:effectLst/>
                          <a:latin typeface="Delta BQ Light" panose="02000503040000020003" pitchFamily="50" charset="0"/>
                          <a:cs typeface="Arial" charset="0"/>
                        </a:rPr>
                        <a:t>Joint venture cash &amp; equivalents</a:t>
                      </a:r>
                    </a:p>
                  </a:txBody>
                  <a:tcPr marL="86251" marR="86251" marT="43125" marB="43125" anchor="ctr" horzOverflow="overflow">
                    <a:lnL cap="flat">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0" dirty="0">
                          <a:latin typeface="Delta BQ Light" panose="02000503040000020003" pitchFamily="50" charset="0"/>
                          <a:cs typeface="Arial" panose="020B0604020202020204" pitchFamily="34" charset="0"/>
                        </a:rPr>
                        <a:t>(55)</a:t>
                      </a: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0"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37296505"/>
                  </a:ext>
                </a:extLst>
              </a:tr>
              <a:tr h="155209">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Joint venture net borrowings</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kern="1200" dirty="0">
                          <a:solidFill>
                            <a:schemeClr val="tx1"/>
                          </a:solidFill>
                          <a:latin typeface="+mn-lt"/>
                          <a:ea typeface="+mn-ea"/>
                          <a:cs typeface="Arial" panose="020B0604020202020204" pitchFamily="34" charset="0"/>
                        </a:rPr>
                        <a:t>932</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lang="en-US" sz="1100" b="1" kern="1200" dirty="0">
                        <a:solidFill>
                          <a:schemeClr val="tx1"/>
                        </a:solidFill>
                        <a:latin typeface="+mn-lt"/>
                        <a:ea typeface="+mn-ea"/>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US" sz="1100" b="1" i="0" u="none" strike="noStrike" cap="none" normalizeH="0" baseline="0" dirty="0">
                          <a:ln>
                            <a:noFill/>
                          </a:ln>
                          <a:solidFill>
                            <a:schemeClr val="tx1"/>
                          </a:solidFill>
                          <a:effectLst/>
                          <a:latin typeface="+mn-lt"/>
                          <a:cs typeface="Arial" panose="020B0604020202020204" pitchFamily="34" charset="0"/>
                        </a:rPr>
                        <a:t>1.7</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US" sz="1100" b="1" i="0" u="none" strike="noStrike" cap="none" normalizeH="0" baseline="0" dirty="0">
                          <a:ln>
                            <a:noFill/>
                          </a:ln>
                          <a:solidFill>
                            <a:schemeClr val="tx1"/>
                          </a:solidFill>
                          <a:effectLst/>
                          <a:latin typeface="+mn-lt"/>
                          <a:cs typeface="Arial" panose="020B0604020202020204" pitchFamily="34" charset="0"/>
                        </a:rPr>
                        <a:t>92%</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02549753"/>
                  </a:ext>
                </a:extLst>
              </a:tr>
              <a:tr h="227171">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‘Look-through’ gross borrowings</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latin typeface="+mn-lt"/>
                          <a:cs typeface="Arial" panose="020B0604020202020204" pitchFamily="34" charset="0"/>
                        </a:rPr>
                        <a:t>4,910</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US" sz="1100" b="1" i="0" u="none" strike="noStrike" cap="none" normalizeH="0" baseline="0" dirty="0">
                          <a:ln>
                            <a:noFill/>
                          </a:ln>
                          <a:solidFill>
                            <a:schemeClr val="tx1"/>
                          </a:solidFill>
                          <a:effectLst/>
                          <a:latin typeface="+mn-lt"/>
                          <a:cs typeface="Arial" panose="020B0604020202020204" pitchFamily="34" charset="0"/>
                        </a:rPr>
                        <a:t>1.8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673412263"/>
                  </a:ext>
                </a:extLst>
              </a:tr>
              <a:tr h="227171">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‘Look-through’ net borrowings</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latin typeface="+mn-lt"/>
                          <a:cs typeface="Arial" panose="020B0604020202020204" pitchFamily="34" charset="0"/>
                        </a:rPr>
                        <a:t>4,764</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US" sz="1100" b="1" i="0" u="none" strike="noStrike" cap="none" normalizeH="0" baseline="0" dirty="0">
                          <a:ln>
                            <a:noFill/>
                          </a:ln>
                          <a:solidFill>
                            <a:schemeClr val="tx1"/>
                          </a:solidFill>
                          <a:effectLst/>
                          <a:latin typeface="+mn-lt"/>
                          <a:cs typeface="Arial" panose="020B0604020202020204" pitchFamily="34" charset="0"/>
                        </a:rPr>
                        <a:t>2.2</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US" sz="1100" b="1" i="0" u="none" strike="noStrike" cap="none" normalizeH="0" baseline="0" dirty="0">
                          <a:ln>
                            <a:noFill/>
                          </a:ln>
                          <a:solidFill>
                            <a:schemeClr val="tx1"/>
                          </a:solidFill>
                          <a:effectLst/>
                          <a:latin typeface="+mn-lt"/>
                          <a:cs typeface="Arial" panose="020B0604020202020204" pitchFamily="34" charset="0"/>
                        </a:rPr>
                        <a:t>78%</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r>
                        <a:rPr kumimoji="0" lang="en-US" sz="1100" b="1" i="0" u="none" strike="noStrike" cap="none" normalizeH="0" baseline="0" dirty="0">
                          <a:ln>
                            <a:noFill/>
                          </a:ln>
                          <a:solidFill>
                            <a:schemeClr val="tx1"/>
                          </a:solidFill>
                          <a:effectLst/>
                          <a:latin typeface="+mn-lt"/>
                          <a:cs typeface="Arial" panose="020B0604020202020204" pitchFamily="34" charset="0"/>
                        </a:rPr>
                        <a:t>94%</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9008214"/>
                  </a:ext>
                </a:extLst>
              </a:tr>
              <a:tr h="317516">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Total properties (including SEGRO share of joint ventures)</a:t>
                      </a: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dirty="0">
                          <a:solidFill>
                            <a:schemeClr val="tx1"/>
                          </a:solidFill>
                          <a:latin typeface="+mn-lt"/>
                          <a:cs typeface="Arial" panose="020B0604020202020204" pitchFamily="34" charset="0"/>
                        </a:rPr>
                        <a:t>20,470</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mn-lt"/>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344715345"/>
                  </a:ext>
                </a:extLst>
              </a:tr>
              <a:tr h="227171">
                <a:tc>
                  <a:txBody>
                    <a:bodyPr/>
                    <a:lstStyle/>
                    <a:p>
                      <a:pPr marL="0" marR="0" lvl="0" indent="0" algn="l" defTabSz="914400" rtl="0" eaLnBrk="1" fontAlgn="base" latinLnBrk="0" hangingPunct="1">
                        <a:lnSpc>
                          <a:spcPct val="100000"/>
                        </a:lnSpc>
                        <a:spcBef>
                          <a:spcPts val="600"/>
                        </a:spcBef>
                        <a:spcAft>
                          <a:spcPts val="0"/>
                        </a:spcAft>
                        <a:buClrTx/>
                        <a:buSzTx/>
                        <a:buFontTx/>
                        <a:buNone/>
                        <a:tabLst/>
                      </a:pPr>
                      <a:r>
                        <a:rPr kumimoji="0" lang="en-GB" sz="1100" b="1" i="0" u="none" strike="noStrike" cap="none" normalizeH="0" baseline="0" dirty="0">
                          <a:ln>
                            <a:noFill/>
                          </a:ln>
                          <a:solidFill>
                            <a:schemeClr val="tx1"/>
                          </a:solidFill>
                          <a:effectLst/>
                          <a:latin typeface="+mn-lt"/>
                          <a:cs typeface="Arial" charset="0"/>
                        </a:rPr>
                        <a:t>‘Look-through’ loan to value ratio</a:t>
                      </a:r>
                      <a:endParaRPr kumimoji="0" lang="en-GB" sz="1100" b="1" i="0" u="none" strike="noStrike" cap="none" normalizeH="0" baseline="30000" dirty="0">
                        <a:ln>
                          <a:noFill/>
                        </a:ln>
                        <a:solidFill>
                          <a:schemeClr val="tx1"/>
                        </a:solidFill>
                        <a:effectLst/>
                        <a:latin typeface="+mn-lt"/>
                        <a:cs typeface="Arial" charset="0"/>
                      </a:endParaRPr>
                    </a:p>
                  </a:txBody>
                  <a:tcPr marL="86251" marR="86251" marT="43125" marB="43125" anchor="ctr" horzOverflow="overflow">
                    <a:lnL cap="flat">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algn="r">
                        <a:lnSpc>
                          <a:spcPct val="100000"/>
                        </a:lnSpc>
                        <a:spcBef>
                          <a:spcPts val="600"/>
                        </a:spcBef>
                        <a:spcAft>
                          <a:spcPts val="0"/>
                        </a:spcAft>
                      </a:pPr>
                      <a:r>
                        <a:rPr lang="en-GB" sz="1100" b="1" i="0" dirty="0">
                          <a:latin typeface="+mn-lt"/>
                          <a:cs typeface="Arial" panose="020B0604020202020204" pitchFamily="34" charset="0"/>
                        </a:rPr>
                        <a:t>23%</a:t>
                      </a: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2F2F2"/>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base" latinLnBrk="0" hangingPunct="1">
                        <a:lnSpc>
                          <a:spcPct val="100000"/>
                        </a:lnSpc>
                        <a:spcBef>
                          <a:spcPts val="600"/>
                        </a:spcBef>
                        <a:spcAft>
                          <a:spcPts val="0"/>
                        </a:spcAft>
                        <a:buClrTx/>
                        <a:buSzTx/>
                        <a:buFontTx/>
                        <a:buNone/>
                        <a:tabLst/>
                      </a:pPr>
                      <a:endParaRPr kumimoji="0" lang="en-US" sz="1100" b="1" i="0" u="none" strike="noStrike" cap="none" normalizeH="0" baseline="0" dirty="0">
                        <a:ln>
                          <a:noFill/>
                        </a:ln>
                        <a:solidFill>
                          <a:schemeClr val="tx1"/>
                        </a:solidFill>
                        <a:effectLst/>
                        <a:latin typeface="Delta BQ Light" panose="02000503040000020003" pitchFamily="50" charset="0"/>
                        <a:cs typeface="Arial" panose="020B0604020202020204" pitchFamily="34" charset="0"/>
                      </a:endParaRPr>
                    </a:p>
                  </a:txBody>
                  <a:tcPr marL="86251" marR="86251" marT="43125" marB="43125" anchor="ctr" horzOverflow="overflow">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66002191"/>
                  </a:ext>
                </a:extLst>
              </a:tr>
            </a:tbl>
          </a:graphicData>
        </a:graphic>
      </p:graphicFrame>
      <p:sp>
        <p:nvSpPr>
          <p:cNvPr id="6" name="TextBox 5">
            <a:extLst>
              <a:ext uri="{FF2B5EF4-FFF2-40B4-BE49-F238E27FC236}">
                <a16:creationId xmlns:a16="http://schemas.microsoft.com/office/drawing/2014/main" id="{5FCA7131-60EC-3D2C-C481-BB9BD2D5F57A}"/>
              </a:ext>
            </a:extLst>
          </p:cNvPr>
          <p:cNvSpPr txBox="1"/>
          <p:nvPr/>
        </p:nvSpPr>
        <p:spPr>
          <a:xfrm>
            <a:off x="1485899" y="6334237"/>
            <a:ext cx="291938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30000" noProof="0" dirty="0">
                <a:ln>
                  <a:noFill/>
                </a:ln>
                <a:solidFill>
                  <a:schemeClr val="tx2"/>
                </a:solidFill>
                <a:effectLst/>
                <a:uLnTx/>
                <a:uFillTx/>
                <a:latin typeface="Delta BQ Book"/>
                <a:ea typeface="+mn-ea"/>
                <a:cs typeface="+mn-cs"/>
              </a:rPr>
              <a:t>1</a:t>
            </a:r>
            <a:r>
              <a:rPr kumimoji="0" lang="en-GB" sz="900" b="0" i="0" u="none" strike="noStrike" kern="1200" cap="none" spc="0" normalizeH="0" baseline="0" noProof="0" dirty="0">
                <a:ln>
                  <a:noFill/>
                </a:ln>
                <a:solidFill>
                  <a:schemeClr val="tx2"/>
                </a:solidFill>
                <a:effectLst/>
                <a:uLnTx/>
                <a:uFillTx/>
                <a:latin typeface="Delta BQ Book"/>
                <a:ea typeface="+mn-ea"/>
                <a:cs typeface="+mn-cs"/>
              </a:rPr>
              <a:t>Proforma for US Private Placement signed in early July</a:t>
            </a:r>
          </a:p>
        </p:txBody>
      </p:sp>
    </p:spTree>
    <p:extLst>
      <p:ext uri="{BB962C8B-B14F-4D97-AF65-F5344CB8AC3E}">
        <p14:creationId xmlns:p14="http://schemas.microsoft.com/office/powerpoint/2010/main" val="1082378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15C0C350-3565-7D4E-BB31-596EA5199454}"/>
              </a:ext>
            </a:extLst>
          </p:cNvPr>
          <p:cNvSpPr txBox="1"/>
          <p:nvPr/>
        </p:nvSpPr>
        <p:spPr>
          <a:xfrm rot="21347700">
            <a:off x="4469586" y="2391870"/>
            <a:ext cx="2992667" cy="3037004"/>
          </a:xfrm>
          <a:prstGeom prst="rect">
            <a:avLst/>
          </a:prstGeom>
          <a:noFill/>
        </p:spPr>
        <p:txBody>
          <a:bodyPr wrap="none" rIns="108000" rtlCol="0">
            <a:prstTxWarp prst="textCircl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900028"/>
                </a:solidFill>
                <a:effectLst/>
                <a:uLnTx/>
                <a:uFillTx/>
                <a:latin typeface="Delta BQ Book"/>
                <a:ea typeface="+mn-ea"/>
                <a:cs typeface="+mn-cs"/>
              </a:rPr>
              <a:t>Urban warehouses</a:t>
            </a:r>
          </a:p>
        </p:txBody>
      </p:sp>
      <p:sp>
        <p:nvSpPr>
          <p:cNvPr id="35" name="TextBox 34">
            <a:extLst>
              <a:ext uri="{FF2B5EF4-FFF2-40B4-BE49-F238E27FC236}">
                <a16:creationId xmlns:a16="http://schemas.microsoft.com/office/drawing/2014/main" id="{5B8BA9C1-E335-D143-B41A-83988FD8B84E}"/>
              </a:ext>
            </a:extLst>
          </p:cNvPr>
          <p:cNvSpPr txBox="1"/>
          <p:nvPr/>
        </p:nvSpPr>
        <p:spPr>
          <a:xfrm rot="3666838">
            <a:off x="4898244" y="2426305"/>
            <a:ext cx="2789803" cy="2749074"/>
          </a:xfrm>
          <a:prstGeom prst="rect">
            <a:avLst/>
          </a:prstGeom>
          <a:noFill/>
        </p:spPr>
        <p:txBody>
          <a:bodyPr wrap="none" rIns="108000" rtlCol="0">
            <a:prstTxWarp prst="textCircle">
              <a:avLst>
                <a:gd name="adj" fmla="val 14953206"/>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177EA0"/>
                </a:solidFill>
                <a:effectLst/>
                <a:uLnTx/>
                <a:uFillTx/>
                <a:latin typeface="Delta BQ Book"/>
                <a:ea typeface="+mn-ea"/>
                <a:cs typeface="+mn-cs"/>
              </a:rPr>
              <a:t>Big box warehouses</a:t>
            </a:r>
          </a:p>
        </p:txBody>
      </p:sp>
      <p:grpSp>
        <p:nvGrpSpPr>
          <p:cNvPr id="18" name="Group 17">
            <a:extLst>
              <a:ext uri="{FF2B5EF4-FFF2-40B4-BE49-F238E27FC236}">
                <a16:creationId xmlns:a16="http://schemas.microsoft.com/office/drawing/2014/main" id="{F542E129-9ACD-EF4C-8A9E-937EC0DFF2C2}"/>
              </a:ext>
            </a:extLst>
          </p:cNvPr>
          <p:cNvGrpSpPr/>
          <p:nvPr/>
        </p:nvGrpSpPr>
        <p:grpSpPr>
          <a:xfrm>
            <a:off x="3932527" y="1800577"/>
            <a:ext cx="4197894" cy="5090861"/>
            <a:chOff x="5927138" y="414298"/>
            <a:chExt cx="3369968" cy="5245071"/>
          </a:xfrm>
        </p:grpSpPr>
        <p:graphicFrame>
          <p:nvGraphicFramePr>
            <p:cNvPr id="20" name="Chart 19">
              <a:extLst>
                <a:ext uri="{FF2B5EF4-FFF2-40B4-BE49-F238E27FC236}">
                  <a16:creationId xmlns:a16="http://schemas.microsoft.com/office/drawing/2014/main" id="{43C6DC6F-92E3-1D4C-BC31-1ACA782427AC}"/>
                </a:ext>
              </a:extLst>
            </p:cNvPr>
            <p:cNvGraphicFramePr/>
            <p:nvPr>
              <p:extLst>
                <p:ext uri="{D42A27DB-BD31-4B8C-83A1-F6EECF244321}">
                  <p14:modId xmlns:p14="http://schemas.microsoft.com/office/powerpoint/2010/main" val="3297384143"/>
                </p:ext>
              </p:extLst>
            </p:nvPr>
          </p:nvGraphicFramePr>
          <p:xfrm>
            <a:off x="5927138" y="414298"/>
            <a:ext cx="3369968" cy="5245071"/>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a:extLst>
                <a:ext uri="{FF2B5EF4-FFF2-40B4-BE49-F238E27FC236}">
                  <a16:creationId xmlns:a16="http://schemas.microsoft.com/office/drawing/2014/main" id="{BB74B22E-B5B7-0043-B8D8-9F0AE0C168CE}"/>
                </a:ext>
              </a:extLst>
            </p:cNvPr>
            <p:cNvSpPr txBox="1"/>
            <p:nvPr/>
          </p:nvSpPr>
          <p:spPr>
            <a:xfrm>
              <a:off x="6073316" y="687241"/>
              <a:ext cx="235725" cy="304550"/>
            </a:xfrm>
            <a:prstGeom prst="rect">
              <a:avLst/>
            </a:prstGeom>
            <a:noFill/>
          </p:spPr>
          <p:txBody>
            <a:bodyPr wrap="none" r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948671">
                    <a:lumMod val="50000"/>
                  </a:srgbClr>
                </a:solidFill>
                <a:effectLst/>
                <a:uLnTx/>
                <a:uFillTx/>
                <a:latin typeface="Delta BQ Light" panose="02000503040000020003" pitchFamily="50" charset="0"/>
                <a:ea typeface="+mn-ea"/>
                <a:cs typeface="+mn-cs"/>
              </a:endParaRPr>
            </a:p>
          </p:txBody>
        </p:sp>
      </p:grpSp>
      <p:sp>
        <p:nvSpPr>
          <p:cNvPr id="2" name="Title 1">
            <a:extLst>
              <a:ext uri="{FF2B5EF4-FFF2-40B4-BE49-F238E27FC236}">
                <a16:creationId xmlns:a16="http://schemas.microsoft.com/office/drawing/2014/main" id="{D082C32F-4E6F-4AD7-BA0D-45610A525502}"/>
              </a:ext>
            </a:extLst>
          </p:cNvPr>
          <p:cNvSpPr>
            <a:spLocks noGrp="1"/>
          </p:cNvSpPr>
          <p:nvPr>
            <p:ph type="title"/>
          </p:nvPr>
        </p:nvSpPr>
        <p:spPr/>
        <p:txBody>
          <a:bodyPr>
            <a:normAutofit/>
          </a:bodyPr>
          <a:lstStyle/>
          <a:p>
            <a:r>
              <a:rPr lang="en-GB" dirty="0"/>
              <a:t>Urban and big box warehouses </a:t>
            </a:r>
            <a:br>
              <a:rPr lang="en-GB" dirty="0"/>
            </a:br>
            <a:r>
              <a:rPr lang="en-GB" dirty="0"/>
              <a:t>– complementary asset types</a:t>
            </a:r>
          </a:p>
        </p:txBody>
      </p:sp>
      <p:sp>
        <p:nvSpPr>
          <p:cNvPr id="3" name="Slide Number Placeholder 2">
            <a:extLst>
              <a:ext uri="{FF2B5EF4-FFF2-40B4-BE49-F238E27FC236}">
                <a16:creationId xmlns:a16="http://schemas.microsoft.com/office/drawing/2014/main" id="{A79830B5-DA94-48A8-87F6-1E2D362C57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sp>
        <p:nvSpPr>
          <p:cNvPr id="21" name="TextBox 20">
            <a:extLst>
              <a:ext uri="{FF2B5EF4-FFF2-40B4-BE49-F238E27FC236}">
                <a16:creationId xmlns:a16="http://schemas.microsoft.com/office/drawing/2014/main" id="{708033CF-129B-7346-A33C-03518835090C}"/>
              </a:ext>
            </a:extLst>
          </p:cNvPr>
          <p:cNvSpPr txBox="1"/>
          <p:nvPr/>
        </p:nvSpPr>
        <p:spPr>
          <a:xfrm>
            <a:off x="6096000" y="2981643"/>
            <a:ext cx="776984" cy="369332"/>
          </a:xfrm>
          <a:prstGeom prst="rect">
            <a:avLst/>
          </a:prstGeom>
          <a:noFill/>
        </p:spPr>
        <p:txBody>
          <a:bodyPr wrap="square"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UK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dirty="0">
                <a:solidFill>
                  <a:srgbClr val="6D6E71"/>
                </a:solidFill>
                <a:latin typeface="Delta BQ Book"/>
              </a:rPr>
              <a:t>9</a:t>
            </a:r>
            <a:r>
              <a:rPr kumimoji="0" lang="en-GB" sz="900" b="1" i="0" u="none" strike="noStrike" kern="1200" cap="none" spc="0" normalizeH="0" baseline="0" noProof="0" dirty="0">
                <a:ln>
                  <a:noFill/>
                </a:ln>
                <a:solidFill>
                  <a:srgbClr val="6D6E71"/>
                </a:solidFill>
                <a:effectLst/>
                <a:uLnTx/>
                <a:uFillTx/>
                <a:latin typeface="Delta BQ Book"/>
                <a:ea typeface="+mn-ea"/>
                <a:cs typeface="+mn-cs"/>
              </a:rPr>
              <a:t>%</a:t>
            </a:r>
          </a:p>
        </p:txBody>
      </p:sp>
      <p:sp>
        <p:nvSpPr>
          <p:cNvPr id="22" name="TextBox 21">
            <a:extLst>
              <a:ext uri="{FF2B5EF4-FFF2-40B4-BE49-F238E27FC236}">
                <a16:creationId xmlns:a16="http://schemas.microsoft.com/office/drawing/2014/main" id="{3CF1C14E-112F-ED44-B16A-D6608BAA9977}"/>
              </a:ext>
            </a:extLst>
          </p:cNvPr>
          <p:cNvSpPr txBox="1"/>
          <p:nvPr/>
        </p:nvSpPr>
        <p:spPr>
          <a:xfrm>
            <a:off x="6470568" y="3484222"/>
            <a:ext cx="776984" cy="369332"/>
          </a:xfrm>
          <a:prstGeom prst="rect">
            <a:avLst/>
          </a:prstGeom>
          <a:noFill/>
        </p:spPr>
        <p:txBody>
          <a:bodyPr wrap="square"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22%</a:t>
            </a:r>
          </a:p>
        </p:txBody>
      </p:sp>
      <p:sp>
        <p:nvSpPr>
          <p:cNvPr id="23" name="TextBox 22">
            <a:extLst>
              <a:ext uri="{FF2B5EF4-FFF2-40B4-BE49-F238E27FC236}">
                <a16:creationId xmlns:a16="http://schemas.microsoft.com/office/drawing/2014/main" id="{70279ABD-F807-764F-82D0-E57C907F4934}"/>
              </a:ext>
            </a:extLst>
          </p:cNvPr>
          <p:cNvSpPr txBox="1"/>
          <p:nvPr/>
        </p:nvSpPr>
        <p:spPr>
          <a:xfrm>
            <a:off x="6156230" y="4353200"/>
            <a:ext cx="776984" cy="369332"/>
          </a:xfrm>
          <a:prstGeom prst="rect">
            <a:avLst/>
          </a:prstGeom>
          <a:noFill/>
        </p:spPr>
        <p:txBody>
          <a:bodyPr wrap="square"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12%</a:t>
            </a:r>
          </a:p>
        </p:txBody>
      </p:sp>
      <p:sp>
        <p:nvSpPr>
          <p:cNvPr id="24" name="TextBox 23">
            <a:extLst>
              <a:ext uri="{FF2B5EF4-FFF2-40B4-BE49-F238E27FC236}">
                <a16:creationId xmlns:a16="http://schemas.microsoft.com/office/drawing/2014/main" id="{9C19822A-2E58-4D49-8F9D-1E0D1648334C}"/>
              </a:ext>
            </a:extLst>
          </p:cNvPr>
          <p:cNvSpPr txBox="1"/>
          <p:nvPr/>
        </p:nvSpPr>
        <p:spPr>
          <a:xfrm>
            <a:off x="4906783" y="3680827"/>
            <a:ext cx="850449" cy="369332"/>
          </a:xfrm>
          <a:prstGeom prst="rect">
            <a:avLst/>
          </a:prstGeom>
          <a:noFill/>
        </p:spPr>
        <p:txBody>
          <a:bodyPr wrap="square"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UK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55%</a:t>
            </a:r>
          </a:p>
        </p:txBody>
      </p:sp>
      <p:sp>
        <p:nvSpPr>
          <p:cNvPr id="25" name="TextBox 24">
            <a:extLst>
              <a:ext uri="{FF2B5EF4-FFF2-40B4-BE49-F238E27FC236}">
                <a16:creationId xmlns:a16="http://schemas.microsoft.com/office/drawing/2014/main" id="{F7824D21-82E0-FC4D-8B77-561E0285DD5A}"/>
              </a:ext>
            </a:extLst>
          </p:cNvPr>
          <p:cNvSpPr txBox="1"/>
          <p:nvPr/>
        </p:nvSpPr>
        <p:spPr>
          <a:xfrm>
            <a:off x="5681476" y="2881598"/>
            <a:ext cx="930541" cy="369332"/>
          </a:xfrm>
          <a:prstGeom prst="rect">
            <a:avLst/>
          </a:prstGeom>
          <a:noFill/>
        </p:spPr>
        <p:txBody>
          <a:bodyPr wrap="square" r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Other</a:t>
            </a:r>
            <a:r>
              <a:rPr kumimoji="0" lang="en-GB" sz="900" b="1" i="0" u="none" strike="noStrike" kern="1200" cap="none" spc="0" normalizeH="0" baseline="30000" noProof="0" dirty="0">
                <a:ln>
                  <a:noFill/>
                </a:ln>
                <a:solidFill>
                  <a:srgbClr val="6D6E71"/>
                </a:solidFill>
                <a:effectLst/>
                <a:uLnTx/>
                <a:uFillTx/>
                <a:latin typeface="Delta BQ Book"/>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2%</a:t>
            </a:r>
          </a:p>
        </p:txBody>
      </p:sp>
      <p:sp>
        <p:nvSpPr>
          <p:cNvPr id="26" name="Text Box 52">
            <a:extLst>
              <a:ext uri="{FF2B5EF4-FFF2-40B4-BE49-F238E27FC236}">
                <a16:creationId xmlns:a16="http://schemas.microsoft.com/office/drawing/2014/main" id="{761AA291-C953-E240-A8EC-7A4DE5A7F678}"/>
              </a:ext>
            </a:extLst>
          </p:cNvPr>
          <p:cNvSpPr txBox="1">
            <a:spLocks noChangeArrowheads="1"/>
          </p:cNvSpPr>
          <p:nvPr/>
        </p:nvSpPr>
        <p:spPr bwMode="auto">
          <a:xfrm>
            <a:off x="5332008" y="2208948"/>
            <a:ext cx="1648445" cy="21544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6D6E71"/>
                </a:solidFill>
                <a:effectLst/>
                <a:uLnTx/>
                <a:uFillTx/>
                <a:latin typeface="Delta BQ Light" panose="02000503040000020003" pitchFamily="50" charset="0"/>
                <a:ea typeface="+mn-ea"/>
                <a:cs typeface="+mn-cs"/>
              </a:rPr>
              <a:t>Data as at 30 June 2022</a:t>
            </a:r>
          </a:p>
        </p:txBody>
      </p:sp>
      <p:sp>
        <p:nvSpPr>
          <p:cNvPr id="38" name="Content Placeholder 10">
            <a:extLst>
              <a:ext uri="{FF2B5EF4-FFF2-40B4-BE49-F238E27FC236}">
                <a16:creationId xmlns:a16="http://schemas.microsoft.com/office/drawing/2014/main" id="{EBBF49A0-DE8F-9E48-B7E0-80537460A865}"/>
              </a:ext>
            </a:extLst>
          </p:cNvPr>
          <p:cNvSpPr txBox="1">
            <a:spLocks/>
          </p:cNvSpPr>
          <p:nvPr/>
        </p:nvSpPr>
        <p:spPr>
          <a:xfrm>
            <a:off x="494728" y="1389063"/>
            <a:ext cx="3518472" cy="4681537"/>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500"/>
              </a:spcBef>
              <a:spcAft>
                <a:spcPts val="1300"/>
              </a:spcAft>
              <a:buClr>
                <a:srgbClr val="CC171E"/>
              </a:buClr>
              <a:buSzTx/>
              <a:buFont typeface="Delta Jaeger" panose="02000503040000020003" pitchFamily="2" charset="0"/>
              <a:buNone/>
              <a:tabLst/>
              <a:defRPr/>
            </a:pPr>
            <a:r>
              <a:rPr kumimoji="0" lang="en-US" sz="2000" b="0" i="0" u="none" strike="noStrike" kern="1200" cap="none" spc="0" normalizeH="0" baseline="0" noProof="0" dirty="0">
                <a:ln>
                  <a:noFill/>
                </a:ln>
                <a:solidFill>
                  <a:srgbClr val="CC171E"/>
                </a:solidFill>
                <a:effectLst/>
                <a:uLnTx/>
                <a:uFillTx/>
                <a:latin typeface="Delta BQ Book"/>
                <a:ea typeface="+mn-ea"/>
                <a:cs typeface="+mn-cs"/>
              </a:rPr>
              <a:t>Urban warehouses (67%)</a:t>
            </a:r>
          </a:p>
          <a:p>
            <a:pPr marL="180975" marR="0" lvl="1" indent="-180975" algn="l" defTabSz="914400" rtl="0" eaLnBrk="1" fontAlgn="auto" latinLnBrk="0" hangingPunct="1">
              <a:lnSpc>
                <a:spcPct val="100000"/>
              </a:lnSpc>
              <a:spcBef>
                <a:spcPts val="500"/>
              </a:spcBef>
              <a:spcAft>
                <a:spcPts val="12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Smaller units, generally &lt;10,000 sq m</a:t>
            </a:r>
          </a:p>
          <a:p>
            <a:pPr marL="180975" marR="0" lvl="1" indent="-180975" algn="l" defTabSz="914400" rtl="0" eaLnBrk="1" fontAlgn="auto" latinLnBrk="0" hangingPunct="1">
              <a:lnSpc>
                <a:spcPct val="100000"/>
              </a:lnSpc>
              <a:spcBef>
                <a:spcPts val="500"/>
              </a:spcBef>
              <a:spcAft>
                <a:spcPts val="12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Diverse range of uses (including ‘last mile’ delivery and </a:t>
            </a:r>
            <a:r>
              <a:rPr kumimoji="0" lang="en-US" sz="1200" b="0" i="0" u="none" strike="noStrike" kern="1200" cap="none" spc="0" normalizeH="0" baseline="0" noProof="0" dirty="0" err="1">
                <a:ln>
                  <a:noFill/>
                </a:ln>
                <a:solidFill>
                  <a:srgbClr val="000000"/>
                </a:solidFill>
                <a:effectLst/>
                <a:uLnTx/>
                <a:uFillTx/>
                <a:latin typeface="Delta BQ Book"/>
                <a:ea typeface="+mn-ea"/>
                <a:cs typeface="+mn-cs"/>
              </a:rPr>
              <a:t>datacentres</a:t>
            </a:r>
            <a:r>
              <a:rPr kumimoji="0" lang="en-US" sz="1200" b="0" i="0" u="none" strike="noStrike" kern="1200" cap="none" spc="0" normalizeH="0" baseline="0" noProof="0" dirty="0">
                <a:ln>
                  <a:noFill/>
                </a:ln>
                <a:solidFill>
                  <a:srgbClr val="000000"/>
                </a:solidFill>
                <a:effectLst/>
                <a:uLnTx/>
                <a:uFillTx/>
                <a:latin typeface="Delta BQ Book"/>
                <a:ea typeface="+mn-ea"/>
                <a:cs typeface="+mn-cs"/>
              </a:rPr>
              <a:t>)</a:t>
            </a:r>
          </a:p>
          <a:p>
            <a:pPr marL="180975" marR="0" lvl="1" indent="-180975" algn="l" defTabSz="914400" rtl="0" eaLnBrk="1" fontAlgn="auto" latinLnBrk="0" hangingPunct="1">
              <a:lnSpc>
                <a:spcPct val="100000"/>
              </a:lnSpc>
              <a:spcBef>
                <a:spcPts val="500"/>
              </a:spcBef>
              <a:spcAft>
                <a:spcPts val="12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Increased demand as a result of population expansion and growth of the digital economy</a:t>
            </a:r>
          </a:p>
          <a:p>
            <a:pPr marL="180975" marR="0" lvl="1" indent="-180975" algn="l" defTabSz="914400" rtl="0" eaLnBrk="1" fontAlgn="auto" latinLnBrk="0" hangingPunct="1">
              <a:lnSpc>
                <a:spcPct val="100000"/>
              </a:lnSpc>
              <a:spcBef>
                <a:spcPts val="500"/>
              </a:spcBef>
              <a:spcAft>
                <a:spcPts val="12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Development highly restricted by declining land availability</a:t>
            </a:r>
          </a:p>
          <a:p>
            <a:pPr marL="180975" marR="0" lvl="1" indent="-180975" algn="l" defTabSz="914400" rtl="0" eaLnBrk="1" fontAlgn="auto" latinLnBrk="0" hangingPunct="1">
              <a:lnSpc>
                <a:spcPct val="100000"/>
              </a:lnSpc>
              <a:spcBef>
                <a:spcPts val="500"/>
              </a:spcBef>
              <a:spcAft>
                <a:spcPts val="12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Lower net income yields, greater asset management potential</a:t>
            </a:r>
          </a:p>
          <a:p>
            <a:pPr marL="180975" marR="0" lvl="1" indent="-180975" algn="l" defTabSz="914400" rtl="0" eaLnBrk="1" fontAlgn="auto" latinLnBrk="0" hangingPunct="1">
              <a:lnSpc>
                <a:spcPct val="100000"/>
              </a:lnSpc>
              <a:spcBef>
                <a:spcPts val="500"/>
              </a:spcBef>
              <a:spcAft>
                <a:spcPts val="12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Highest rental growth prospects</a:t>
            </a:r>
          </a:p>
        </p:txBody>
      </p:sp>
      <p:sp>
        <p:nvSpPr>
          <p:cNvPr id="46" name="Content Placeholder 10">
            <a:extLst>
              <a:ext uri="{FF2B5EF4-FFF2-40B4-BE49-F238E27FC236}">
                <a16:creationId xmlns:a16="http://schemas.microsoft.com/office/drawing/2014/main" id="{6179978C-37F8-A04B-A944-048076B17559}"/>
              </a:ext>
            </a:extLst>
          </p:cNvPr>
          <p:cNvSpPr txBox="1">
            <a:spLocks/>
          </p:cNvSpPr>
          <p:nvPr/>
        </p:nvSpPr>
        <p:spPr>
          <a:xfrm>
            <a:off x="8194075" y="1389831"/>
            <a:ext cx="3518472" cy="4681537"/>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500"/>
              </a:spcBef>
              <a:spcAft>
                <a:spcPts val="1300"/>
              </a:spcAft>
              <a:buClr>
                <a:srgbClr val="CC171E"/>
              </a:buClr>
              <a:buSzTx/>
              <a:buFont typeface="Delta Jaeger" panose="02000503040000020003" pitchFamily="2" charset="0"/>
              <a:buNone/>
              <a:tabLst/>
              <a:defRPr/>
            </a:pPr>
            <a:r>
              <a:rPr kumimoji="0" lang="en-US" sz="2000" b="0" i="0" u="none" strike="noStrike" kern="1200" cap="none" spc="0" normalizeH="0" baseline="0" noProof="0" dirty="0">
                <a:ln>
                  <a:noFill/>
                </a:ln>
                <a:solidFill>
                  <a:srgbClr val="CC171E"/>
                </a:solidFill>
                <a:effectLst/>
                <a:uLnTx/>
                <a:uFillTx/>
                <a:latin typeface="Delta BQ Book"/>
                <a:ea typeface="+mn-ea"/>
                <a:cs typeface="+mn-cs"/>
              </a:rPr>
              <a:t>Big boxes (31%)</a:t>
            </a:r>
          </a:p>
          <a:p>
            <a:pPr marL="180975" marR="0" lvl="1" indent="-180975" algn="l" defTabSz="914400" rtl="0" eaLnBrk="1" fontAlgn="auto" latinLnBrk="0" hangingPunct="1">
              <a:lnSpc>
                <a:spcPct val="100000"/>
              </a:lnSpc>
              <a:spcBef>
                <a:spcPts val="500"/>
              </a:spcBef>
              <a:spcAft>
                <a:spcPts val="12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Larger units, generally over 10,000 sq m</a:t>
            </a:r>
          </a:p>
          <a:p>
            <a:pPr marL="180975" marR="0" lvl="1" indent="-180975" algn="l" defTabSz="914400" rtl="0" eaLnBrk="1" fontAlgn="auto" latinLnBrk="0" hangingPunct="1">
              <a:lnSpc>
                <a:spcPct val="100000"/>
              </a:lnSpc>
              <a:spcBef>
                <a:spcPts val="500"/>
              </a:spcBef>
              <a:spcAft>
                <a:spcPts val="12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Mainly used for bulk storage and distribution of goods</a:t>
            </a:r>
          </a:p>
          <a:p>
            <a:pPr marL="180975" marR="0" lvl="1" indent="-180975" algn="l" defTabSz="914400" rtl="0" eaLnBrk="1" fontAlgn="auto" latinLnBrk="0" hangingPunct="1">
              <a:lnSpc>
                <a:spcPct val="100000"/>
              </a:lnSpc>
              <a:spcBef>
                <a:spcPts val="500"/>
              </a:spcBef>
              <a:spcAft>
                <a:spcPts val="12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Increased demand as a result of online retail and supply chain </a:t>
            </a:r>
            <a:r>
              <a:rPr kumimoji="0" lang="en-US" sz="1200" b="0" i="0" u="none" strike="noStrike" kern="1200" cap="none" spc="0" normalizeH="0" baseline="0" noProof="0" dirty="0" err="1">
                <a:ln>
                  <a:noFill/>
                </a:ln>
                <a:solidFill>
                  <a:srgbClr val="000000"/>
                </a:solidFill>
                <a:effectLst/>
                <a:uLnTx/>
                <a:uFillTx/>
                <a:latin typeface="Delta BQ Book"/>
                <a:ea typeface="+mn-ea"/>
                <a:cs typeface="+mn-cs"/>
              </a:rPr>
              <a:t>optimisation</a:t>
            </a:r>
            <a:endParaRPr kumimoji="0" lang="en-US" sz="1200" b="0" i="0" u="none" strike="noStrike" kern="1200" cap="none" spc="0" normalizeH="0" baseline="0" noProof="0" dirty="0">
              <a:ln>
                <a:noFill/>
              </a:ln>
              <a:solidFill>
                <a:srgbClr val="000000"/>
              </a:solidFill>
              <a:effectLst/>
              <a:uLnTx/>
              <a:uFillTx/>
              <a:latin typeface="Delta BQ Book"/>
              <a:ea typeface="+mn-ea"/>
              <a:cs typeface="+mn-cs"/>
            </a:endParaRPr>
          </a:p>
          <a:p>
            <a:pPr marL="180975" marR="0" lvl="1" indent="-180975" algn="l" defTabSz="914400" rtl="0" eaLnBrk="1" fontAlgn="auto" latinLnBrk="0" hangingPunct="1">
              <a:lnSpc>
                <a:spcPct val="100000"/>
              </a:lnSpc>
              <a:spcBef>
                <a:spcPts val="500"/>
              </a:spcBef>
              <a:spcAft>
                <a:spcPts val="12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Higher availability of development land but development constrained by planning/ zoning challenges</a:t>
            </a:r>
          </a:p>
          <a:p>
            <a:pPr marL="180975" marR="0" lvl="1" indent="-180975" algn="l" defTabSz="914400" rtl="0" eaLnBrk="1" fontAlgn="auto" latinLnBrk="0" hangingPunct="1">
              <a:lnSpc>
                <a:spcPct val="100000"/>
              </a:lnSpc>
              <a:spcBef>
                <a:spcPts val="500"/>
              </a:spcBef>
              <a:spcAft>
                <a:spcPts val="12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Higher net income yields, lower management intensity</a:t>
            </a:r>
          </a:p>
          <a:p>
            <a:pPr marL="180975" marR="0" lvl="1" indent="-180975" algn="l" defTabSz="914400" rtl="0" eaLnBrk="1" fontAlgn="auto" latinLnBrk="0" hangingPunct="1">
              <a:lnSpc>
                <a:spcPct val="100000"/>
              </a:lnSpc>
              <a:spcBef>
                <a:spcPts val="500"/>
              </a:spcBef>
              <a:spcAft>
                <a:spcPts val="1200"/>
              </a:spcAft>
              <a:buClr>
                <a:srgbClr val="CC171E"/>
              </a:buClr>
              <a:buSzTx/>
              <a:buFont typeface="Delta Jaeger" panose="02000503040000020003" pitchFamily="2" charset="0"/>
              <a:buChar char="-"/>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Lower rental growth prospects </a:t>
            </a:r>
          </a:p>
          <a:p>
            <a:pPr marL="180975" marR="0" lvl="1" indent="-180975" algn="l" defTabSz="914400" rtl="0" eaLnBrk="1" fontAlgn="auto" latinLnBrk="0" hangingPunct="1">
              <a:lnSpc>
                <a:spcPct val="100000"/>
              </a:lnSpc>
              <a:spcBef>
                <a:spcPts val="500"/>
              </a:spcBef>
              <a:spcAft>
                <a:spcPts val="2500"/>
              </a:spcAft>
              <a:buClr>
                <a:srgbClr val="CC171E"/>
              </a:buClr>
              <a:buSzTx/>
              <a:buFont typeface="Delta Jaeger" panose="02000503040000020003" pitchFamily="2" charset="0"/>
              <a:buChar char="-"/>
              <a:tabLst/>
              <a:defRPr/>
            </a:pPr>
            <a:endParaRPr kumimoji="0" lang="en-US" sz="1200" b="0" i="0" u="none" strike="noStrike" kern="1200" cap="none" spc="0" normalizeH="0" baseline="0" noProof="0" dirty="0">
              <a:ln>
                <a:noFill/>
              </a:ln>
              <a:solidFill>
                <a:srgbClr val="000000"/>
              </a:solidFill>
              <a:effectLst/>
              <a:uLnTx/>
              <a:uFillTx/>
              <a:latin typeface="Delta BQ Book"/>
              <a:ea typeface="+mn-ea"/>
              <a:cs typeface="+mn-cs"/>
            </a:endParaRPr>
          </a:p>
          <a:p>
            <a:pPr marL="180975" marR="0" lvl="1" indent="-180975" algn="l" defTabSz="914400" rtl="0" eaLnBrk="1" fontAlgn="auto" latinLnBrk="0" hangingPunct="1">
              <a:lnSpc>
                <a:spcPct val="100000"/>
              </a:lnSpc>
              <a:spcBef>
                <a:spcPts val="500"/>
              </a:spcBef>
              <a:spcAft>
                <a:spcPts val="2500"/>
              </a:spcAft>
              <a:buClr>
                <a:srgbClr val="CC171E"/>
              </a:buClr>
              <a:buSzTx/>
              <a:buFont typeface="Delta Jaeger" panose="02000503040000020003" pitchFamily="2" charset="0"/>
              <a:buChar char="-"/>
              <a:tabLst/>
              <a:defRPr/>
            </a:pPr>
            <a:endParaRPr kumimoji="0" lang="en-US" sz="1200" b="0" i="0" u="none" strike="noStrike" kern="1200" cap="none" spc="0" normalizeH="0" baseline="0" noProof="0" dirty="0">
              <a:ln>
                <a:noFill/>
              </a:ln>
              <a:solidFill>
                <a:srgbClr val="000000"/>
              </a:solidFill>
              <a:effectLst/>
              <a:uLnTx/>
              <a:uFillTx/>
              <a:latin typeface="Delta BQ Book"/>
              <a:ea typeface="+mn-ea"/>
              <a:cs typeface="+mn-cs"/>
            </a:endParaRPr>
          </a:p>
        </p:txBody>
      </p:sp>
      <p:sp>
        <p:nvSpPr>
          <p:cNvPr id="28" name="Arc 27">
            <a:extLst>
              <a:ext uri="{FF2B5EF4-FFF2-40B4-BE49-F238E27FC236}">
                <a16:creationId xmlns:a16="http://schemas.microsoft.com/office/drawing/2014/main" id="{581CB3E0-3FCE-8E42-BC7D-D2F1BA587591}"/>
              </a:ext>
            </a:extLst>
          </p:cNvPr>
          <p:cNvSpPr/>
          <p:nvPr/>
        </p:nvSpPr>
        <p:spPr>
          <a:xfrm rot="21435791">
            <a:off x="4616184" y="2449982"/>
            <a:ext cx="2951482" cy="2934000"/>
          </a:xfrm>
          <a:prstGeom prst="arc">
            <a:avLst>
              <a:gd name="adj1" fmla="val 2112881"/>
              <a:gd name="adj2" fmla="val 16281122"/>
            </a:avLst>
          </a:prstGeom>
          <a:ln w="25400">
            <a:solidFill>
              <a:schemeClr val="accent1"/>
            </a:solidFill>
            <a:prstDash val="dash"/>
            <a:headEnd type="oval" w="med" len="med"/>
            <a:tailEnd type="oval" w="med" len="med"/>
          </a:ln>
          <a:effectLst/>
        </p:spPr>
        <p:style>
          <a:lnRef idx="2">
            <a:schemeClr val="accent1"/>
          </a:lnRef>
          <a:fillRef idx="0">
            <a:schemeClr val="accent1"/>
          </a:fillRef>
          <a:effectRef idx="1">
            <a:schemeClr val="accent1"/>
          </a:effectRef>
          <a:fontRef idx="minor">
            <a:schemeClr val="tx1"/>
          </a:fontRef>
        </p:style>
        <p:txBody>
          <a:bodyPr r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Delta BQ Book"/>
              <a:ea typeface="+mn-ea"/>
              <a:cs typeface="+mn-cs"/>
            </a:endParaRPr>
          </a:p>
        </p:txBody>
      </p:sp>
      <p:sp>
        <p:nvSpPr>
          <p:cNvPr id="29" name="Arc 28">
            <a:extLst>
              <a:ext uri="{FF2B5EF4-FFF2-40B4-BE49-F238E27FC236}">
                <a16:creationId xmlns:a16="http://schemas.microsoft.com/office/drawing/2014/main" id="{EB9EE997-343D-7944-8C69-81E3FF932487}"/>
              </a:ext>
            </a:extLst>
          </p:cNvPr>
          <p:cNvSpPr/>
          <p:nvPr/>
        </p:nvSpPr>
        <p:spPr>
          <a:xfrm rot="21435791">
            <a:off x="4619069" y="2450125"/>
            <a:ext cx="2951482" cy="2920495"/>
          </a:xfrm>
          <a:prstGeom prst="arc">
            <a:avLst>
              <a:gd name="adj1" fmla="val 16821853"/>
              <a:gd name="adj2" fmla="val 1927279"/>
            </a:avLst>
          </a:prstGeom>
          <a:ln w="25400">
            <a:solidFill>
              <a:schemeClr val="accent3"/>
            </a:solidFill>
            <a:prstDash val="dash"/>
            <a:headEnd type="oval" w="med" len="med"/>
            <a:tailEnd type="oval" w="med" len="med"/>
          </a:ln>
          <a:effectLst/>
        </p:spPr>
        <p:style>
          <a:lnRef idx="2">
            <a:schemeClr val="accent1"/>
          </a:lnRef>
          <a:fillRef idx="0">
            <a:schemeClr val="accent1"/>
          </a:fillRef>
          <a:effectRef idx="1">
            <a:schemeClr val="accent1"/>
          </a:effectRef>
          <a:fontRef idx="minor">
            <a:schemeClr val="tx1"/>
          </a:fontRef>
        </p:style>
        <p:txBody>
          <a:bodyPr r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Delta BQ Book"/>
              <a:ea typeface="+mn-ea"/>
              <a:cs typeface="+mn-cs"/>
            </a:endParaRPr>
          </a:p>
        </p:txBody>
      </p:sp>
      <p:sp>
        <p:nvSpPr>
          <p:cNvPr id="53" name="Rectangle 52">
            <a:extLst>
              <a:ext uri="{FF2B5EF4-FFF2-40B4-BE49-F238E27FC236}">
                <a16:creationId xmlns:a16="http://schemas.microsoft.com/office/drawing/2014/main" id="{E780E340-2559-7E4F-B41A-30EBB64BA32A}"/>
              </a:ext>
            </a:extLst>
          </p:cNvPr>
          <p:cNvSpPr/>
          <p:nvPr/>
        </p:nvSpPr>
        <p:spPr>
          <a:xfrm>
            <a:off x="8173706" y="5326413"/>
            <a:ext cx="3538869" cy="74418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marL="0" marR="0" lvl="0" indent="0" algn="l" defTabSz="914400" rtl="0" eaLnBrk="1" fontAlgn="auto" latinLnBrk="0" hangingPunct="1">
              <a:lnSpc>
                <a:spcPct val="100000"/>
              </a:lnSpc>
              <a:spcBef>
                <a:spcPts val="0"/>
              </a:spcBef>
              <a:spcAft>
                <a:spcPts val="600"/>
              </a:spcAft>
              <a:buClr>
                <a:srgbClr val="CC171E"/>
              </a:buClr>
              <a:buSzTx/>
              <a:buFontTx/>
              <a:buNone/>
              <a:tabLst/>
              <a:defRPr/>
            </a:pPr>
            <a:endParaRPr kumimoji="0" lang="en-GB" sz="1200" b="0" i="0" u="none" strike="noStrike" kern="1200" cap="none" spc="0" normalizeH="0" baseline="0" noProof="0" dirty="0">
              <a:ln>
                <a:noFill/>
              </a:ln>
              <a:solidFill>
                <a:srgbClr val="FFFFFF"/>
              </a:solidFill>
              <a:effectLst/>
              <a:uLnTx/>
              <a:uFillTx/>
              <a:latin typeface="Delta BQ Book"/>
              <a:ea typeface="+mn-ea"/>
              <a:cs typeface="+mn-cs"/>
            </a:endParaRPr>
          </a:p>
        </p:txBody>
      </p:sp>
      <p:sp>
        <p:nvSpPr>
          <p:cNvPr id="54" name="Content Placeholder 10">
            <a:extLst>
              <a:ext uri="{FF2B5EF4-FFF2-40B4-BE49-F238E27FC236}">
                <a16:creationId xmlns:a16="http://schemas.microsoft.com/office/drawing/2014/main" id="{CA6CB6DC-D0D2-9F40-ACF8-FA94CE0E4ADC}"/>
              </a:ext>
            </a:extLst>
          </p:cNvPr>
          <p:cNvSpPr txBox="1">
            <a:spLocks/>
          </p:cNvSpPr>
          <p:nvPr/>
        </p:nvSpPr>
        <p:spPr>
          <a:xfrm>
            <a:off x="8302529" y="5468169"/>
            <a:ext cx="3278364" cy="589731"/>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100"/>
              </a:spcBef>
              <a:spcAft>
                <a:spcPts val="100"/>
              </a:spcAft>
              <a:buClr>
                <a:srgbClr val="CC171E"/>
              </a:buClr>
              <a:buSzTx/>
              <a:buFont typeface="Delta Jaeger" panose="02000503040000020003" pitchFamily="2" charset="0"/>
              <a:buNone/>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Future performance mainly driven by income yield, JV fees and development gains</a:t>
            </a:r>
          </a:p>
        </p:txBody>
      </p:sp>
      <p:sp>
        <p:nvSpPr>
          <p:cNvPr id="55" name="Rectangle 54">
            <a:extLst>
              <a:ext uri="{FF2B5EF4-FFF2-40B4-BE49-F238E27FC236}">
                <a16:creationId xmlns:a16="http://schemas.microsoft.com/office/drawing/2014/main" id="{FEB6C018-3CE7-AF43-B172-44AC34918D27}"/>
              </a:ext>
            </a:extLst>
          </p:cNvPr>
          <p:cNvSpPr/>
          <p:nvPr/>
        </p:nvSpPr>
        <p:spPr>
          <a:xfrm>
            <a:off x="479425" y="5313712"/>
            <a:ext cx="3538869" cy="74418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marL="0" marR="0" lvl="0" indent="0" algn="l" defTabSz="914400" rtl="0" eaLnBrk="1" fontAlgn="auto" latinLnBrk="0" hangingPunct="1">
              <a:lnSpc>
                <a:spcPct val="100000"/>
              </a:lnSpc>
              <a:spcBef>
                <a:spcPts val="0"/>
              </a:spcBef>
              <a:spcAft>
                <a:spcPts val="600"/>
              </a:spcAft>
              <a:buClr>
                <a:srgbClr val="CC171E"/>
              </a:buClr>
              <a:buSzTx/>
              <a:buFontTx/>
              <a:buNone/>
              <a:tabLst/>
              <a:defRPr/>
            </a:pPr>
            <a:endParaRPr kumimoji="0" lang="en-GB" sz="1200" b="0" i="0" u="none" strike="noStrike" kern="1200" cap="none" spc="0" normalizeH="0" baseline="0" noProof="0" dirty="0">
              <a:ln>
                <a:noFill/>
              </a:ln>
              <a:solidFill>
                <a:srgbClr val="FFFFFF"/>
              </a:solidFill>
              <a:effectLst/>
              <a:uLnTx/>
              <a:uFillTx/>
              <a:latin typeface="Delta BQ Book"/>
              <a:ea typeface="+mn-ea"/>
              <a:cs typeface="+mn-cs"/>
            </a:endParaRPr>
          </a:p>
        </p:txBody>
      </p:sp>
      <p:sp>
        <p:nvSpPr>
          <p:cNvPr id="56" name="Content Placeholder 10">
            <a:extLst>
              <a:ext uri="{FF2B5EF4-FFF2-40B4-BE49-F238E27FC236}">
                <a16:creationId xmlns:a16="http://schemas.microsoft.com/office/drawing/2014/main" id="{30931DB9-307E-9B4B-A8F9-B87C071C3127}"/>
              </a:ext>
            </a:extLst>
          </p:cNvPr>
          <p:cNvSpPr txBox="1">
            <a:spLocks/>
          </p:cNvSpPr>
          <p:nvPr/>
        </p:nvSpPr>
        <p:spPr>
          <a:xfrm>
            <a:off x="608248" y="5455468"/>
            <a:ext cx="3278364" cy="589731"/>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ts val="100"/>
              </a:spcBef>
              <a:spcAft>
                <a:spcPts val="100"/>
              </a:spcAft>
              <a:buClr>
                <a:srgbClr val="CC171E"/>
              </a:buClr>
              <a:buSzTx/>
              <a:buFont typeface="Delta Jaeger" panose="02000503040000020003" pitchFamily="2" charset="0"/>
              <a:buNone/>
              <a:tabLst/>
              <a:defRPr/>
            </a:pPr>
            <a:r>
              <a:rPr kumimoji="0" lang="en-US" sz="1200" b="0" i="0" u="none" strike="noStrike" kern="1200" cap="none" spc="0" normalizeH="0" baseline="0" noProof="0" dirty="0">
                <a:ln>
                  <a:noFill/>
                </a:ln>
                <a:solidFill>
                  <a:srgbClr val="000000"/>
                </a:solidFill>
                <a:effectLst/>
                <a:uLnTx/>
                <a:uFillTx/>
                <a:latin typeface="Delta BQ Book"/>
                <a:ea typeface="+mn-ea"/>
                <a:cs typeface="+mn-cs"/>
              </a:rPr>
              <a:t>Future performance mainly driven by income yield and rental growth</a:t>
            </a:r>
          </a:p>
          <a:p>
            <a:pPr marL="0" marR="0" lvl="1" indent="0" algn="ctr" defTabSz="914400" rtl="0" eaLnBrk="1" fontAlgn="auto" latinLnBrk="0" hangingPunct="1">
              <a:lnSpc>
                <a:spcPct val="100000"/>
              </a:lnSpc>
              <a:spcBef>
                <a:spcPts val="100"/>
              </a:spcBef>
              <a:spcAft>
                <a:spcPts val="100"/>
              </a:spcAft>
              <a:buClr>
                <a:srgbClr val="CC171E"/>
              </a:buClr>
              <a:buSzTx/>
              <a:buFont typeface="Delta Jaeger" panose="02000503040000020003" pitchFamily="2" charset="0"/>
              <a:buNone/>
              <a:tabLst/>
              <a:defRPr/>
            </a:pPr>
            <a:endParaRPr kumimoji="0" lang="en-US" sz="1200" b="0" i="0" u="none" strike="noStrike" kern="1200" cap="none" spc="0" normalizeH="0" baseline="0" noProof="0" dirty="0">
              <a:ln>
                <a:noFill/>
              </a:ln>
              <a:solidFill>
                <a:srgbClr val="000000"/>
              </a:solidFill>
              <a:effectLst/>
              <a:uLnTx/>
              <a:uFillTx/>
              <a:latin typeface="Delta BQ Book"/>
              <a:ea typeface="+mn-ea"/>
              <a:cs typeface="+mn-cs"/>
            </a:endParaRPr>
          </a:p>
        </p:txBody>
      </p:sp>
      <p:sp>
        <p:nvSpPr>
          <p:cNvPr id="27" name="TextBox 26">
            <a:extLst>
              <a:ext uri="{FF2B5EF4-FFF2-40B4-BE49-F238E27FC236}">
                <a16:creationId xmlns:a16="http://schemas.microsoft.com/office/drawing/2014/main" id="{BCF8B41A-CC30-4134-BD75-1E48CABC4F2B}"/>
              </a:ext>
            </a:extLst>
          </p:cNvPr>
          <p:cNvSpPr txBox="1"/>
          <p:nvPr/>
        </p:nvSpPr>
        <p:spPr>
          <a:xfrm>
            <a:off x="1840638" y="6381536"/>
            <a:ext cx="10577854" cy="230832"/>
          </a:xfrm>
          <a:prstGeom prst="rect">
            <a:avLst/>
          </a:prstGeom>
          <a:noFill/>
        </p:spPr>
        <p:txBody>
          <a:bodyPr wrap="square">
            <a:spAutoFit/>
          </a:bodyPr>
          <a:lstStyle/>
          <a:p>
            <a:r>
              <a:rPr lang="en-US" sz="900" dirty="0">
                <a:solidFill>
                  <a:schemeClr val="tx2"/>
                </a:solidFill>
              </a:rPr>
              <a:t>1 Other uses includes offices and retail uses such as trade counters, car showrooms and self storage facilities</a:t>
            </a:r>
          </a:p>
        </p:txBody>
      </p:sp>
    </p:spTree>
    <p:extLst>
      <p:ext uri="{BB962C8B-B14F-4D97-AF65-F5344CB8AC3E}">
        <p14:creationId xmlns:p14="http://schemas.microsoft.com/office/powerpoint/2010/main" val="362289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1177-49A7-4C40-847D-20AC3B131C0A}"/>
              </a:ext>
            </a:extLst>
          </p:cNvPr>
          <p:cNvSpPr>
            <a:spLocks noGrp="1"/>
          </p:cNvSpPr>
          <p:nvPr>
            <p:ph type="title"/>
          </p:nvPr>
        </p:nvSpPr>
        <p:spPr>
          <a:xfrm>
            <a:off x="480971" y="292931"/>
            <a:ext cx="11233150" cy="688144"/>
          </a:xfrm>
        </p:spPr>
        <p:txBody>
          <a:bodyPr/>
          <a:lstStyle/>
          <a:p>
            <a:r>
              <a:rPr lang="en-GB" dirty="0"/>
              <a:t>Enhanced, de-risked development programme</a:t>
            </a:r>
          </a:p>
        </p:txBody>
      </p:sp>
      <p:sp>
        <p:nvSpPr>
          <p:cNvPr id="3" name="Slide Number Placeholder 2">
            <a:extLst>
              <a:ext uri="{FF2B5EF4-FFF2-40B4-BE49-F238E27FC236}">
                <a16:creationId xmlns:a16="http://schemas.microsoft.com/office/drawing/2014/main" id="{DF18FFF9-3A82-44F4-82CC-3DB2207C1364}"/>
              </a:ext>
            </a:extLst>
          </p:cNvPr>
          <p:cNvSpPr>
            <a:spLocks noGrp="1"/>
          </p:cNvSpPr>
          <p:nvPr>
            <p:ph type="sldNum" sz="quarter" idx="12"/>
          </p:nvPr>
        </p:nvSpPr>
        <p:spPr>
          <a:xfrm>
            <a:off x="10903669" y="6308725"/>
            <a:ext cx="809411" cy="215900"/>
          </a:xfrm>
        </p:spPr>
        <p:txBody>
          <a:bodyPr/>
          <a:lstStyle/>
          <a:p>
            <a:fld id="{A9127C4A-68AE-42AA-98AE-96759E14B5F4}" type="slidenum">
              <a:rPr lang="en-GB" smtClean="0"/>
              <a:pPr/>
              <a:t>48</a:t>
            </a:fld>
            <a:endParaRPr lang="en-GB"/>
          </a:p>
        </p:txBody>
      </p:sp>
      <p:graphicFrame>
        <p:nvGraphicFramePr>
          <p:cNvPr id="16" name="Chart 15">
            <a:extLst>
              <a:ext uri="{FF2B5EF4-FFF2-40B4-BE49-F238E27FC236}">
                <a16:creationId xmlns:a16="http://schemas.microsoft.com/office/drawing/2014/main" id="{F038BEB2-7738-0040-898B-3F7652C6910F}"/>
              </a:ext>
            </a:extLst>
          </p:cNvPr>
          <p:cNvGraphicFramePr/>
          <p:nvPr>
            <p:extLst>
              <p:ext uri="{D42A27DB-BD31-4B8C-83A1-F6EECF244321}">
                <p14:modId xmlns:p14="http://schemas.microsoft.com/office/powerpoint/2010/main" val="2204295722"/>
              </p:ext>
            </p:extLst>
          </p:nvPr>
        </p:nvGraphicFramePr>
        <p:xfrm>
          <a:off x="-163771" y="1376364"/>
          <a:ext cx="6162272" cy="4724185"/>
        </p:xfrm>
        <a:graphic>
          <a:graphicData uri="http://schemas.openxmlformats.org/drawingml/2006/chart">
            <c:chart xmlns:c="http://schemas.openxmlformats.org/drawingml/2006/chart" xmlns:r="http://schemas.openxmlformats.org/officeDocument/2006/relationships" r:id="rId2"/>
          </a:graphicData>
        </a:graphic>
      </p:graphicFrame>
      <p:sp>
        <p:nvSpPr>
          <p:cNvPr id="22" name="TextBox 21">
            <a:extLst>
              <a:ext uri="{FF2B5EF4-FFF2-40B4-BE49-F238E27FC236}">
                <a16:creationId xmlns:a16="http://schemas.microsoft.com/office/drawing/2014/main" id="{ACD2ABC1-FDDE-E545-A0B2-71E7EDFF23CB}"/>
              </a:ext>
            </a:extLst>
          </p:cNvPr>
          <p:cNvSpPr txBox="1"/>
          <p:nvPr/>
        </p:nvSpPr>
        <p:spPr>
          <a:xfrm>
            <a:off x="1614146" y="6308725"/>
            <a:ext cx="10577854" cy="230832"/>
          </a:xfrm>
          <a:prstGeom prst="rect">
            <a:avLst/>
          </a:prstGeom>
          <a:noFill/>
        </p:spPr>
        <p:txBody>
          <a:bodyPr wrap="square">
            <a:spAutoFit/>
          </a:bodyPr>
          <a:lstStyle/>
          <a:p>
            <a:r>
              <a:rPr lang="en-US" sz="900" dirty="0">
                <a:solidFill>
                  <a:schemeClr val="tx2"/>
                </a:solidFill>
              </a:rPr>
              <a:t>1 Capex on developments and infrastructure £m (SEGRO share)</a:t>
            </a:r>
          </a:p>
        </p:txBody>
      </p:sp>
      <p:graphicFrame>
        <p:nvGraphicFramePr>
          <p:cNvPr id="23" name="Chart 22">
            <a:extLst>
              <a:ext uri="{FF2B5EF4-FFF2-40B4-BE49-F238E27FC236}">
                <a16:creationId xmlns:a16="http://schemas.microsoft.com/office/drawing/2014/main" id="{AF7FD272-BAAB-7545-8E67-F4368DF2D53A}"/>
              </a:ext>
            </a:extLst>
          </p:cNvPr>
          <p:cNvGraphicFramePr/>
          <p:nvPr>
            <p:extLst>
              <p:ext uri="{D42A27DB-BD31-4B8C-83A1-F6EECF244321}">
                <p14:modId xmlns:p14="http://schemas.microsoft.com/office/powerpoint/2010/main" val="1703767014"/>
              </p:ext>
            </p:extLst>
          </p:nvPr>
        </p:nvGraphicFramePr>
        <p:xfrm>
          <a:off x="6486887" y="968882"/>
          <a:ext cx="5049812" cy="56757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888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1177-49A7-4C40-847D-20AC3B131C0A}"/>
              </a:ext>
            </a:extLst>
          </p:cNvPr>
          <p:cNvSpPr>
            <a:spLocks noGrp="1"/>
          </p:cNvSpPr>
          <p:nvPr>
            <p:ph type="title"/>
          </p:nvPr>
        </p:nvSpPr>
        <p:spPr>
          <a:xfrm>
            <a:off x="480971" y="292931"/>
            <a:ext cx="11233150" cy="688144"/>
          </a:xfrm>
        </p:spPr>
        <p:txBody>
          <a:bodyPr>
            <a:noAutofit/>
          </a:bodyPr>
          <a:lstStyle/>
          <a:p>
            <a:r>
              <a:rPr lang="en-GB" dirty="0"/>
              <a:t>Land bank provides optionality </a:t>
            </a:r>
            <a:br>
              <a:rPr lang="en-GB" dirty="0"/>
            </a:br>
            <a:r>
              <a:rPr lang="en-GB" dirty="0"/>
              <a:t>and opportunity for growth</a:t>
            </a:r>
          </a:p>
        </p:txBody>
      </p:sp>
      <p:sp>
        <p:nvSpPr>
          <p:cNvPr id="3" name="Slide Number Placeholder 2">
            <a:extLst>
              <a:ext uri="{FF2B5EF4-FFF2-40B4-BE49-F238E27FC236}">
                <a16:creationId xmlns:a16="http://schemas.microsoft.com/office/drawing/2014/main" id="{DF18FFF9-3A82-44F4-82CC-3DB2207C1364}"/>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graphicFrame>
        <p:nvGraphicFramePr>
          <p:cNvPr id="7" name="Chart 6">
            <a:extLst>
              <a:ext uri="{FF2B5EF4-FFF2-40B4-BE49-F238E27FC236}">
                <a16:creationId xmlns:a16="http://schemas.microsoft.com/office/drawing/2014/main" id="{31D1D2FF-D95D-1C42-94E5-236D2DE099CE}"/>
              </a:ext>
            </a:extLst>
          </p:cNvPr>
          <p:cNvGraphicFramePr/>
          <p:nvPr>
            <p:extLst>
              <p:ext uri="{D42A27DB-BD31-4B8C-83A1-F6EECF244321}">
                <p14:modId xmlns:p14="http://schemas.microsoft.com/office/powerpoint/2010/main" val="2281880857"/>
              </p:ext>
            </p:extLst>
          </p:nvPr>
        </p:nvGraphicFramePr>
        <p:xfrm>
          <a:off x="394080" y="1280160"/>
          <a:ext cx="5334521" cy="48996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8">
            <a:extLst>
              <a:ext uri="{FF2B5EF4-FFF2-40B4-BE49-F238E27FC236}">
                <a16:creationId xmlns:a16="http://schemas.microsoft.com/office/drawing/2014/main" id="{24194D49-D621-484E-A098-CF5FAA9FF4FB}"/>
              </a:ext>
            </a:extLst>
          </p:cNvPr>
          <p:cNvGraphicFramePr>
            <a:graphicFrameLocks/>
          </p:cNvGraphicFramePr>
          <p:nvPr>
            <p:extLst>
              <p:ext uri="{D42A27DB-BD31-4B8C-83A1-F6EECF244321}">
                <p14:modId xmlns:p14="http://schemas.microsoft.com/office/powerpoint/2010/main" val="475339082"/>
              </p:ext>
            </p:extLst>
          </p:nvPr>
        </p:nvGraphicFramePr>
        <p:xfrm>
          <a:off x="6320600" y="1530139"/>
          <a:ext cx="5437187" cy="4014476"/>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07FA06B7-EF26-43EB-847E-A7746EADF0EC}"/>
              </a:ext>
            </a:extLst>
          </p:cNvPr>
          <p:cNvSpPr txBox="1"/>
          <p:nvPr/>
        </p:nvSpPr>
        <p:spPr>
          <a:xfrm>
            <a:off x="7393610" y="2933444"/>
            <a:ext cx="42315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135</a:t>
            </a:r>
          </a:p>
        </p:txBody>
      </p:sp>
      <p:sp>
        <p:nvSpPr>
          <p:cNvPr id="12" name="TextBox 11">
            <a:extLst>
              <a:ext uri="{FF2B5EF4-FFF2-40B4-BE49-F238E27FC236}">
                <a16:creationId xmlns:a16="http://schemas.microsoft.com/office/drawing/2014/main" id="{2A3D8ADA-D5DA-4D7D-B74E-951B2394E44F}"/>
              </a:ext>
            </a:extLst>
          </p:cNvPr>
          <p:cNvSpPr txBox="1"/>
          <p:nvPr/>
        </p:nvSpPr>
        <p:spPr>
          <a:xfrm>
            <a:off x="7946056" y="3115663"/>
            <a:ext cx="42315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68</a:t>
            </a:r>
          </a:p>
        </p:txBody>
      </p:sp>
      <p:sp>
        <p:nvSpPr>
          <p:cNvPr id="13" name="TextBox 12">
            <a:extLst>
              <a:ext uri="{FF2B5EF4-FFF2-40B4-BE49-F238E27FC236}">
                <a16:creationId xmlns:a16="http://schemas.microsoft.com/office/drawing/2014/main" id="{7E60DF98-FA36-4D3D-A73B-DB8C1C214621}"/>
              </a:ext>
            </a:extLst>
          </p:cNvPr>
          <p:cNvSpPr txBox="1"/>
          <p:nvPr/>
        </p:nvSpPr>
        <p:spPr>
          <a:xfrm>
            <a:off x="8565132" y="3412900"/>
            <a:ext cx="42315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(84)</a:t>
            </a:r>
          </a:p>
        </p:txBody>
      </p:sp>
      <p:sp>
        <p:nvSpPr>
          <p:cNvPr id="14" name="TextBox 13">
            <a:extLst>
              <a:ext uri="{FF2B5EF4-FFF2-40B4-BE49-F238E27FC236}">
                <a16:creationId xmlns:a16="http://schemas.microsoft.com/office/drawing/2014/main" id="{9FEDD4F1-396F-423D-A8BC-37DC3FE2F581}"/>
              </a:ext>
            </a:extLst>
          </p:cNvPr>
          <p:cNvSpPr txBox="1"/>
          <p:nvPr/>
        </p:nvSpPr>
        <p:spPr>
          <a:xfrm>
            <a:off x="9080770" y="3528316"/>
            <a:ext cx="55061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(118)</a:t>
            </a:r>
          </a:p>
        </p:txBody>
      </p:sp>
      <p:sp>
        <p:nvSpPr>
          <p:cNvPr id="15" name="TextBox 14">
            <a:extLst>
              <a:ext uri="{FF2B5EF4-FFF2-40B4-BE49-F238E27FC236}">
                <a16:creationId xmlns:a16="http://schemas.microsoft.com/office/drawing/2014/main" id="{C25447B5-0BFF-4CC0-ADBB-CAE7697644C5}"/>
              </a:ext>
            </a:extLst>
          </p:cNvPr>
          <p:cNvSpPr txBox="1"/>
          <p:nvPr/>
        </p:nvSpPr>
        <p:spPr>
          <a:xfrm>
            <a:off x="9666814" y="3313584"/>
            <a:ext cx="45965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(28)</a:t>
            </a:r>
          </a:p>
        </p:txBody>
      </p:sp>
      <p:sp>
        <p:nvSpPr>
          <p:cNvPr id="16" name="TextBox 15">
            <a:extLst>
              <a:ext uri="{FF2B5EF4-FFF2-40B4-BE49-F238E27FC236}">
                <a16:creationId xmlns:a16="http://schemas.microsoft.com/office/drawing/2014/main" id="{20A6BBB7-C66F-4A58-BBCC-2984BF1FFE9E}"/>
              </a:ext>
            </a:extLst>
          </p:cNvPr>
          <p:cNvSpPr txBox="1"/>
          <p:nvPr/>
        </p:nvSpPr>
        <p:spPr>
          <a:xfrm>
            <a:off x="10243012" y="3048860"/>
            <a:ext cx="45965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86</a:t>
            </a:r>
          </a:p>
        </p:txBody>
      </p:sp>
      <p:sp>
        <p:nvSpPr>
          <p:cNvPr id="18" name="TextBox 17">
            <a:extLst>
              <a:ext uri="{FF2B5EF4-FFF2-40B4-BE49-F238E27FC236}">
                <a16:creationId xmlns:a16="http://schemas.microsoft.com/office/drawing/2014/main" id="{BB8AACAA-9536-4B6D-956F-050323EBBFDC}"/>
              </a:ext>
            </a:extLst>
          </p:cNvPr>
          <p:cNvSpPr txBox="1"/>
          <p:nvPr/>
        </p:nvSpPr>
        <p:spPr>
          <a:xfrm>
            <a:off x="10804996" y="3359240"/>
            <a:ext cx="45965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6D6E71"/>
                </a:solidFill>
                <a:effectLst/>
                <a:uLnTx/>
                <a:uFillTx/>
                <a:latin typeface="Delta BQ Book"/>
                <a:ea typeface="+mn-ea"/>
                <a:cs typeface="+mn-cs"/>
              </a:rPr>
              <a:t>(40)</a:t>
            </a:r>
          </a:p>
        </p:txBody>
      </p:sp>
      <p:sp>
        <p:nvSpPr>
          <p:cNvPr id="17" name="TextBox 16">
            <a:extLst>
              <a:ext uri="{FF2B5EF4-FFF2-40B4-BE49-F238E27FC236}">
                <a16:creationId xmlns:a16="http://schemas.microsoft.com/office/drawing/2014/main" id="{47E250C8-E71D-2C39-6285-DFCCD466DF2C}"/>
              </a:ext>
            </a:extLst>
          </p:cNvPr>
          <p:cNvSpPr txBox="1"/>
          <p:nvPr/>
        </p:nvSpPr>
        <p:spPr>
          <a:xfrm>
            <a:off x="11389670" y="3000247"/>
            <a:ext cx="45965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dirty="0">
                <a:solidFill>
                  <a:srgbClr val="6D6E71"/>
                </a:solidFill>
                <a:latin typeface="Delta BQ Book"/>
              </a:rPr>
              <a:t>109</a:t>
            </a:r>
            <a:endParaRPr kumimoji="0" lang="en-GB" sz="900" b="1" i="0" u="none" strike="noStrike" kern="1200" cap="none" spc="0" normalizeH="0" baseline="0" noProof="0" dirty="0">
              <a:ln>
                <a:noFill/>
              </a:ln>
              <a:solidFill>
                <a:srgbClr val="6D6E71"/>
              </a:solidFill>
              <a:effectLst/>
              <a:uLnTx/>
              <a:uFillTx/>
              <a:latin typeface="Delta BQ Book"/>
              <a:ea typeface="+mn-ea"/>
              <a:cs typeface="+mn-cs"/>
            </a:endParaRPr>
          </a:p>
        </p:txBody>
      </p:sp>
    </p:spTree>
    <p:extLst>
      <p:ext uri="{BB962C8B-B14F-4D97-AF65-F5344CB8AC3E}">
        <p14:creationId xmlns:p14="http://schemas.microsoft.com/office/powerpoint/2010/main" val="1374125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85620F8-05B3-0BBB-DCDA-CA58DEE6FB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59815" y="4539453"/>
            <a:ext cx="591886" cy="465555"/>
          </a:xfrm>
          <a:prstGeom prst="rect">
            <a:avLst/>
          </a:prstGeom>
        </p:spPr>
      </p:pic>
      <p:cxnSp>
        <p:nvCxnSpPr>
          <p:cNvPr id="24" name="Straight Connector 23">
            <a:extLst>
              <a:ext uri="{FF2B5EF4-FFF2-40B4-BE49-F238E27FC236}">
                <a16:creationId xmlns:a16="http://schemas.microsoft.com/office/drawing/2014/main" id="{55583C93-B6D5-1041-9B2B-B4602E6253BB}"/>
              </a:ext>
            </a:extLst>
          </p:cNvPr>
          <p:cNvCxnSpPr>
            <a:cxnSpLocks/>
          </p:cNvCxnSpPr>
          <p:nvPr/>
        </p:nvCxnSpPr>
        <p:spPr>
          <a:xfrm>
            <a:off x="5864495" y="3716338"/>
            <a:ext cx="1836446" cy="2808287"/>
          </a:xfrm>
          <a:prstGeom prst="line">
            <a:avLst/>
          </a:prstGeom>
          <a:ln>
            <a:solidFill>
              <a:srgbClr val="A7A9AC"/>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F906EAF-6919-AA4B-A71F-24F423805F7D}"/>
              </a:ext>
            </a:extLst>
          </p:cNvPr>
          <p:cNvCxnSpPr>
            <a:cxnSpLocks/>
          </p:cNvCxnSpPr>
          <p:nvPr/>
        </p:nvCxnSpPr>
        <p:spPr>
          <a:xfrm>
            <a:off x="5849111" y="3726467"/>
            <a:ext cx="26000" cy="2929966"/>
          </a:xfrm>
          <a:prstGeom prst="line">
            <a:avLst/>
          </a:prstGeom>
          <a:ln>
            <a:solidFill>
              <a:srgbClr val="A7A9AC"/>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418B144-5C1F-8F47-9AD5-2EB3A034C9DF}"/>
              </a:ext>
            </a:extLst>
          </p:cNvPr>
          <p:cNvCxnSpPr>
            <a:cxnSpLocks/>
          </p:cNvCxnSpPr>
          <p:nvPr/>
        </p:nvCxnSpPr>
        <p:spPr>
          <a:xfrm flipH="1">
            <a:off x="2202831" y="3647872"/>
            <a:ext cx="3746521" cy="2245050"/>
          </a:xfrm>
          <a:prstGeom prst="line">
            <a:avLst/>
          </a:prstGeom>
          <a:ln>
            <a:solidFill>
              <a:srgbClr val="A7A9AC"/>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C702578-833E-574A-A1DA-A614402FC1E8}"/>
              </a:ext>
            </a:extLst>
          </p:cNvPr>
          <p:cNvCxnSpPr>
            <a:cxnSpLocks/>
          </p:cNvCxnSpPr>
          <p:nvPr/>
        </p:nvCxnSpPr>
        <p:spPr>
          <a:xfrm flipH="1" flipV="1">
            <a:off x="1983858" y="3383333"/>
            <a:ext cx="4034318" cy="356260"/>
          </a:xfrm>
          <a:prstGeom prst="line">
            <a:avLst/>
          </a:prstGeom>
          <a:ln>
            <a:solidFill>
              <a:srgbClr val="A7A9AC"/>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486FF2C-E33C-924B-BA53-F155C183D3A1}"/>
              </a:ext>
            </a:extLst>
          </p:cNvPr>
          <p:cNvCxnSpPr>
            <a:cxnSpLocks/>
          </p:cNvCxnSpPr>
          <p:nvPr/>
        </p:nvCxnSpPr>
        <p:spPr>
          <a:xfrm flipH="1" flipV="1">
            <a:off x="3504566" y="1533348"/>
            <a:ext cx="2506146" cy="2212328"/>
          </a:xfrm>
          <a:prstGeom prst="line">
            <a:avLst/>
          </a:prstGeom>
          <a:ln>
            <a:solidFill>
              <a:srgbClr val="A7A9AC"/>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3A534EC-8B14-5E47-9807-5183B6E94AAF}"/>
              </a:ext>
            </a:extLst>
          </p:cNvPr>
          <p:cNvCxnSpPr>
            <a:cxnSpLocks/>
          </p:cNvCxnSpPr>
          <p:nvPr/>
        </p:nvCxnSpPr>
        <p:spPr>
          <a:xfrm flipH="1" flipV="1">
            <a:off x="4739971" y="939098"/>
            <a:ext cx="1167149" cy="2811625"/>
          </a:xfrm>
          <a:prstGeom prst="line">
            <a:avLst/>
          </a:prstGeom>
          <a:ln>
            <a:solidFill>
              <a:srgbClr val="A7A9AC"/>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FA6886-0D44-C740-A622-EBE975FE4D03}"/>
              </a:ext>
            </a:extLst>
          </p:cNvPr>
          <p:cNvCxnSpPr>
            <a:cxnSpLocks/>
          </p:cNvCxnSpPr>
          <p:nvPr/>
        </p:nvCxnSpPr>
        <p:spPr>
          <a:xfrm flipV="1">
            <a:off x="6044808" y="3038080"/>
            <a:ext cx="2992411" cy="611565"/>
          </a:xfrm>
          <a:prstGeom prst="line">
            <a:avLst/>
          </a:prstGeom>
          <a:ln>
            <a:solidFill>
              <a:srgbClr val="A7A9AC"/>
            </a:solidFill>
            <a:prstDash val="dash"/>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E6C09C2D-3CF3-9545-80CE-2453B5E9996E}"/>
              </a:ext>
            </a:extLst>
          </p:cNvPr>
          <p:cNvSpPr/>
          <p:nvPr/>
        </p:nvSpPr>
        <p:spPr>
          <a:xfrm>
            <a:off x="4397164" y="2131262"/>
            <a:ext cx="3086997" cy="3086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a:extLst>
              <a:ext uri="{FF2B5EF4-FFF2-40B4-BE49-F238E27FC236}">
                <a16:creationId xmlns:a16="http://schemas.microsoft.com/office/drawing/2014/main" id="{9B91BCC3-6247-6940-ADC6-238CBBB48112}"/>
              </a:ext>
            </a:extLst>
          </p:cNvPr>
          <p:cNvGraphicFramePr/>
          <p:nvPr>
            <p:extLst>
              <p:ext uri="{D42A27DB-BD31-4B8C-83A1-F6EECF244321}">
                <p14:modId xmlns:p14="http://schemas.microsoft.com/office/powerpoint/2010/main" val="563785865"/>
              </p:ext>
            </p:extLst>
          </p:nvPr>
        </p:nvGraphicFramePr>
        <p:xfrm>
          <a:off x="2590097" y="1752991"/>
          <a:ext cx="6577061" cy="3848100"/>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a:extLst>
              <a:ext uri="{FF2B5EF4-FFF2-40B4-BE49-F238E27FC236}">
                <a16:creationId xmlns:a16="http://schemas.microsoft.com/office/drawing/2014/main" id="{7D1FF6EE-6B97-8E38-E159-AE90DF07262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062284" y="1260532"/>
            <a:ext cx="714076" cy="386303"/>
          </a:xfrm>
          <a:prstGeom prst="rect">
            <a:avLst/>
          </a:prstGeom>
        </p:spPr>
      </p:pic>
      <p:pic>
        <p:nvPicPr>
          <p:cNvPr id="51" name="Picture 50">
            <a:extLst>
              <a:ext uri="{FF2B5EF4-FFF2-40B4-BE49-F238E27FC236}">
                <a16:creationId xmlns:a16="http://schemas.microsoft.com/office/drawing/2014/main" id="{5C8241AC-9906-ED47-9550-994D7BE38CDC}"/>
              </a:ext>
            </a:extLst>
          </p:cNvPr>
          <p:cNvPicPr>
            <a:picLocks noChangeAspect="1"/>
          </p:cNvPicPr>
          <p:nvPr/>
        </p:nvPicPr>
        <p:blipFill rotWithShape="1">
          <a:blip r:embed="rId6"/>
          <a:srcRect l="18669" t="23050" r="13896" b="28589"/>
          <a:stretch/>
        </p:blipFill>
        <p:spPr>
          <a:xfrm>
            <a:off x="6674332" y="5576792"/>
            <a:ext cx="455841" cy="269612"/>
          </a:xfrm>
          <a:prstGeom prst="rect">
            <a:avLst/>
          </a:prstGeom>
        </p:spPr>
      </p:pic>
      <p:sp>
        <p:nvSpPr>
          <p:cNvPr id="4" name="Title 3">
            <a:extLst>
              <a:ext uri="{FF2B5EF4-FFF2-40B4-BE49-F238E27FC236}">
                <a16:creationId xmlns:a16="http://schemas.microsoft.com/office/drawing/2014/main" id="{F93D8901-693C-4CE8-8F19-7EDCAF2765D6}"/>
              </a:ext>
            </a:extLst>
          </p:cNvPr>
          <p:cNvSpPr>
            <a:spLocks noGrp="1"/>
          </p:cNvSpPr>
          <p:nvPr>
            <p:ph type="title"/>
          </p:nvPr>
        </p:nvSpPr>
        <p:spPr>
          <a:xfrm>
            <a:off x="480971" y="292931"/>
            <a:ext cx="11233150" cy="1008000"/>
          </a:xfrm>
        </p:spPr>
        <p:txBody>
          <a:bodyPr/>
          <a:lstStyle/>
          <a:p>
            <a:r>
              <a:rPr lang="en-GB" dirty="0"/>
              <a:t>A very diversified and growing customer base</a:t>
            </a:r>
          </a:p>
        </p:txBody>
      </p:sp>
      <p:sp>
        <p:nvSpPr>
          <p:cNvPr id="5" name="Slide Number Placeholder 4">
            <a:extLst>
              <a:ext uri="{FF2B5EF4-FFF2-40B4-BE49-F238E27FC236}">
                <a16:creationId xmlns:a16="http://schemas.microsoft.com/office/drawing/2014/main" id="{90990BE6-5B82-44E7-81C5-2E114149D603}"/>
              </a:ext>
            </a:extLst>
          </p:cNvPr>
          <p:cNvSpPr>
            <a:spLocks noGrp="1"/>
          </p:cNvSpPr>
          <p:nvPr>
            <p:ph type="sldNum" sz="quarter" idx="12"/>
          </p:nvPr>
        </p:nvSpPr>
        <p:spPr>
          <a:xfrm>
            <a:off x="10903669" y="6308725"/>
            <a:ext cx="809411" cy="215900"/>
          </a:xfrm>
        </p:spPr>
        <p:txBody>
          <a:bodyPr/>
          <a:lstStyle/>
          <a:p>
            <a:fld id="{A9127C4A-68AE-42AA-98AE-96759E14B5F4}" type="slidenum">
              <a:rPr lang="en-GB" smtClean="0"/>
              <a:pPr/>
              <a:t>5</a:t>
            </a:fld>
            <a:endParaRPr lang="en-GB"/>
          </a:p>
        </p:txBody>
      </p:sp>
      <p:pic>
        <p:nvPicPr>
          <p:cNvPr id="44" name="Picture 2" descr="Image result for amazon logo">
            <a:extLst>
              <a:ext uri="{FF2B5EF4-FFF2-40B4-BE49-F238E27FC236}">
                <a16:creationId xmlns:a16="http://schemas.microsoft.com/office/drawing/2014/main" id="{A0D99CC5-65AD-344A-8A8A-7960BD55D712}"/>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202871" y="4723107"/>
            <a:ext cx="821434" cy="30097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7D875423-77F1-234C-8DD5-8A336A6F6C2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346749" y="5013425"/>
            <a:ext cx="544286" cy="243710"/>
          </a:xfrm>
          <a:prstGeom prst="rect">
            <a:avLst/>
          </a:prstGeom>
        </p:spPr>
      </p:pic>
      <p:pic>
        <p:nvPicPr>
          <p:cNvPr id="48" name="Picture 47">
            <a:extLst>
              <a:ext uri="{FF2B5EF4-FFF2-40B4-BE49-F238E27FC236}">
                <a16:creationId xmlns:a16="http://schemas.microsoft.com/office/drawing/2014/main" id="{85FE48A4-976D-8142-A0F5-BBD7504F85F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672497" y="5013425"/>
            <a:ext cx="497197" cy="497197"/>
          </a:xfrm>
          <a:prstGeom prst="rect">
            <a:avLst/>
          </a:prstGeom>
        </p:spPr>
      </p:pic>
      <p:pic>
        <p:nvPicPr>
          <p:cNvPr id="49" name="Picture 48">
            <a:extLst>
              <a:ext uri="{FF2B5EF4-FFF2-40B4-BE49-F238E27FC236}">
                <a16:creationId xmlns:a16="http://schemas.microsoft.com/office/drawing/2014/main" id="{763F1BB6-452C-824B-A655-2CC10823CCA5}"/>
              </a:ext>
            </a:extLst>
          </p:cNvPr>
          <p:cNvPicPr>
            <a:picLocks noChangeAspect="1"/>
          </p:cNvPicPr>
          <p:nvPr/>
        </p:nvPicPr>
        <p:blipFill rotWithShape="1">
          <a:blip r:embed="rId10"/>
          <a:srcRect l="18390" t="24099" r="20560" b="26399"/>
          <a:stretch/>
        </p:blipFill>
        <p:spPr>
          <a:xfrm>
            <a:off x="8131630" y="4422929"/>
            <a:ext cx="690214" cy="419739"/>
          </a:xfrm>
          <a:prstGeom prst="rect">
            <a:avLst/>
          </a:prstGeom>
        </p:spPr>
      </p:pic>
      <p:pic>
        <p:nvPicPr>
          <p:cNvPr id="50" name="Picture 49">
            <a:extLst>
              <a:ext uri="{FF2B5EF4-FFF2-40B4-BE49-F238E27FC236}">
                <a16:creationId xmlns:a16="http://schemas.microsoft.com/office/drawing/2014/main" id="{A36890A0-C764-A546-8859-1F9F65ADFBD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633384" y="4042893"/>
            <a:ext cx="420346" cy="420346"/>
          </a:xfrm>
          <a:prstGeom prst="rect">
            <a:avLst/>
          </a:prstGeom>
        </p:spPr>
      </p:pic>
      <p:pic>
        <p:nvPicPr>
          <p:cNvPr id="52" name="Picture 51">
            <a:extLst>
              <a:ext uri="{FF2B5EF4-FFF2-40B4-BE49-F238E27FC236}">
                <a16:creationId xmlns:a16="http://schemas.microsoft.com/office/drawing/2014/main" id="{61E9D097-B2F6-F140-AC07-61A3E4734B8B}"/>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174860" y="5266497"/>
            <a:ext cx="499472" cy="358112"/>
          </a:xfrm>
          <a:prstGeom prst="rect">
            <a:avLst/>
          </a:prstGeom>
        </p:spPr>
      </p:pic>
      <p:pic>
        <p:nvPicPr>
          <p:cNvPr id="53" name="Picture 52">
            <a:extLst>
              <a:ext uri="{FF2B5EF4-FFF2-40B4-BE49-F238E27FC236}">
                <a16:creationId xmlns:a16="http://schemas.microsoft.com/office/drawing/2014/main" id="{7A369FDC-26DA-AF4F-BD5B-37D221E4F704}"/>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768306" y="6071226"/>
            <a:ext cx="431900" cy="431900"/>
          </a:xfrm>
          <a:prstGeom prst="rect">
            <a:avLst/>
          </a:prstGeom>
        </p:spPr>
      </p:pic>
      <p:pic>
        <p:nvPicPr>
          <p:cNvPr id="54" name="Picture 53">
            <a:extLst>
              <a:ext uri="{FF2B5EF4-FFF2-40B4-BE49-F238E27FC236}">
                <a16:creationId xmlns:a16="http://schemas.microsoft.com/office/drawing/2014/main" id="{EF868C0C-7A86-B145-865A-D9B299DC0131}"/>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l="13057" r="11566"/>
          <a:stretch/>
        </p:blipFill>
        <p:spPr>
          <a:xfrm>
            <a:off x="6103864" y="5828895"/>
            <a:ext cx="552328" cy="243408"/>
          </a:xfrm>
          <a:prstGeom prst="rect">
            <a:avLst/>
          </a:prstGeom>
        </p:spPr>
      </p:pic>
      <p:pic>
        <p:nvPicPr>
          <p:cNvPr id="55" name="Picture 54">
            <a:extLst>
              <a:ext uri="{FF2B5EF4-FFF2-40B4-BE49-F238E27FC236}">
                <a16:creationId xmlns:a16="http://schemas.microsoft.com/office/drawing/2014/main" id="{3AD3D807-FD3C-C548-B749-A90F2E3D2848}"/>
              </a:ext>
            </a:extLst>
          </p:cNvPr>
          <p:cNvPicPr>
            <a:picLocks noChangeAspect="1"/>
          </p:cNvPicPr>
          <p:nvPr/>
        </p:nvPicPr>
        <p:blipFill rotWithShape="1">
          <a:blip r:embed="rId15"/>
          <a:srcRect t="28908" b="29455"/>
          <a:stretch/>
        </p:blipFill>
        <p:spPr>
          <a:xfrm>
            <a:off x="4242433" y="4835763"/>
            <a:ext cx="646132" cy="269028"/>
          </a:xfrm>
          <a:prstGeom prst="rect">
            <a:avLst/>
          </a:prstGeom>
        </p:spPr>
      </p:pic>
      <p:pic>
        <p:nvPicPr>
          <p:cNvPr id="59" name="Picture 58">
            <a:extLst>
              <a:ext uri="{FF2B5EF4-FFF2-40B4-BE49-F238E27FC236}">
                <a16:creationId xmlns:a16="http://schemas.microsoft.com/office/drawing/2014/main" id="{ACAAE71E-F199-7F4E-A5BC-53C90EB56A4A}"/>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5161884" y="5308552"/>
            <a:ext cx="604404" cy="324363"/>
          </a:xfrm>
          <a:prstGeom prst="rect">
            <a:avLst/>
          </a:prstGeom>
        </p:spPr>
      </p:pic>
      <p:pic>
        <p:nvPicPr>
          <p:cNvPr id="60" name="Picture 59">
            <a:extLst>
              <a:ext uri="{FF2B5EF4-FFF2-40B4-BE49-F238E27FC236}">
                <a16:creationId xmlns:a16="http://schemas.microsoft.com/office/drawing/2014/main" id="{8910258A-086F-5541-9CBC-A4E7C77561C5}"/>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3637015" y="5174645"/>
            <a:ext cx="492972" cy="331410"/>
          </a:xfrm>
          <a:prstGeom prst="rect">
            <a:avLst/>
          </a:prstGeom>
        </p:spPr>
      </p:pic>
      <p:pic>
        <p:nvPicPr>
          <p:cNvPr id="61" name="Picture 60">
            <a:extLst>
              <a:ext uri="{FF2B5EF4-FFF2-40B4-BE49-F238E27FC236}">
                <a16:creationId xmlns:a16="http://schemas.microsoft.com/office/drawing/2014/main" id="{68B0B4C9-BC7B-A64C-AEC5-358587622908}"/>
              </a:ext>
            </a:extLst>
          </p:cNvPr>
          <p:cNvPicPr>
            <a:picLocks noChangeAspect="1"/>
          </p:cNvPicPr>
          <p:nvPr/>
        </p:nvPicPr>
        <p:blipFill>
          <a:blip r:embed="rId18"/>
          <a:stretch>
            <a:fillRect/>
          </a:stretch>
        </p:blipFill>
        <p:spPr>
          <a:xfrm>
            <a:off x="4242433" y="5253075"/>
            <a:ext cx="827786" cy="360330"/>
          </a:xfrm>
          <a:prstGeom prst="rect">
            <a:avLst/>
          </a:prstGeom>
        </p:spPr>
      </p:pic>
      <p:pic>
        <p:nvPicPr>
          <p:cNvPr id="62" name="Picture 61">
            <a:extLst>
              <a:ext uri="{FF2B5EF4-FFF2-40B4-BE49-F238E27FC236}">
                <a16:creationId xmlns:a16="http://schemas.microsoft.com/office/drawing/2014/main" id="{9D25A03A-0B9E-8247-B7E8-E4B9C67FDD35}"/>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3542174" y="3615048"/>
            <a:ext cx="802319" cy="481392"/>
          </a:xfrm>
          <a:prstGeom prst="rect">
            <a:avLst/>
          </a:prstGeom>
        </p:spPr>
      </p:pic>
      <p:pic>
        <p:nvPicPr>
          <p:cNvPr id="63" name="Picture 62">
            <a:extLst>
              <a:ext uri="{FF2B5EF4-FFF2-40B4-BE49-F238E27FC236}">
                <a16:creationId xmlns:a16="http://schemas.microsoft.com/office/drawing/2014/main" id="{4AA1C924-2454-3943-B6D8-C0CB623F4D27}"/>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3585710" y="4245787"/>
            <a:ext cx="765012" cy="174162"/>
          </a:xfrm>
          <a:prstGeom prst="rect">
            <a:avLst/>
          </a:prstGeom>
        </p:spPr>
      </p:pic>
      <p:pic>
        <p:nvPicPr>
          <p:cNvPr id="64" name="Picture 63">
            <a:extLst>
              <a:ext uri="{FF2B5EF4-FFF2-40B4-BE49-F238E27FC236}">
                <a16:creationId xmlns:a16="http://schemas.microsoft.com/office/drawing/2014/main" id="{0089826B-FFCB-284B-94FD-3CF760A2A7D0}"/>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3008777" y="3986285"/>
            <a:ext cx="423717" cy="490339"/>
          </a:xfrm>
          <a:prstGeom prst="rect">
            <a:avLst/>
          </a:prstGeom>
        </p:spPr>
      </p:pic>
      <p:pic>
        <p:nvPicPr>
          <p:cNvPr id="65" name="Picture 64">
            <a:extLst>
              <a:ext uri="{FF2B5EF4-FFF2-40B4-BE49-F238E27FC236}">
                <a16:creationId xmlns:a16="http://schemas.microsoft.com/office/drawing/2014/main" id="{B75C215C-9ACB-8749-8C3C-BCB2874440FA}"/>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2682696" y="3519409"/>
            <a:ext cx="717673" cy="315776"/>
          </a:xfrm>
          <a:prstGeom prst="rect">
            <a:avLst/>
          </a:prstGeom>
        </p:spPr>
      </p:pic>
      <p:pic>
        <p:nvPicPr>
          <p:cNvPr id="66" name="Picture 65">
            <a:extLst>
              <a:ext uri="{FF2B5EF4-FFF2-40B4-BE49-F238E27FC236}">
                <a16:creationId xmlns:a16="http://schemas.microsoft.com/office/drawing/2014/main" id="{BB9EF946-CF14-9148-B9B7-BC898DC04A8D}"/>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t="21565" b="24694"/>
          <a:stretch/>
        </p:blipFill>
        <p:spPr>
          <a:xfrm>
            <a:off x="5278472" y="1926970"/>
            <a:ext cx="566327" cy="227965"/>
          </a:xfrm>
          <a:prstGeom prst="rect">
            <a:avLst/>
          </a:prstGeom>
        </p:spPr>
      </p:pic>
      <p:pic>
        <p:nvPicPr>
          <p:cNvPr id="68" name="Picture 67">
            <a:extLst>
              <a:ext uri="{FF2B5EF4-FFF2-40B4-BE49-F238E27FC236}">
                <a16:creationId xmlns:a16="http://schemas.microsoft.com/office/drawing/2014/main" id="{6D498F58-E5D2-584B-B661-657F853BC0D6}"/>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4441542" y="1742578"/>
            <a:ext cx="565082" cy="177557"/>
          </a:xfrm>
          <a:prstGeom prst="rect">
            <a:avLst/>
          </a:prstGeom>
        </p:spPr>
      </p:pic>
      <p:pic>
        <p:nvPicPr>
          <p:cNvPr id="69" name="Picture 68">
            <a:extLst>
              <a:ext uri="{FF2B5EF4-FFF2-40B4-BE49-F238E27FC236}">
                <a16:creationId xmlns:a16="http://schemas.microsoft.com/office/drawing/2014/main" id="{30EF7A90-635C-214F-9360-B52C0CD16743}"/>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4653772" y="2073000"/>
            <a:ext cx="380026" cy="244598"/>
          </a:xfrm>
          <a:prstGeom prst="rect">
            <a:avLst/>
          </a:prstGeom>
        </p:spPr>
      </p:pic>
      <p:pic>
        <p:nvPicPr>
          <p:cNvPr id="70" name="Picture 69">
            <a:extLst>
              <a:ext uri="{FF2B5EF4-FFF2-40B4-BE49-F238E27FC236}">
                <a16:creationId xmlns:a16="http://schemas.microsoft.com/office/drawing/2014/main" id="{82156769-F104-7E42-84BF-AE802F1EC67C}"/>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3829192" y="1449649"/>
            <a:ext cx="884148" cy="261768"/>
          </a:xfrm>
          <a:prstGeom prst="rect">
            <a:avLst/>
          </a:prstGeom>
        </p:spPr>
      </p:pic>
      <p:sp>
        <p:nvSpPr>
          <p:cNvPr id="71" name="Rectangle 70">
            <a:extLst>
              <a:ext uri="{FF2B5EF4-FFF2-40B4-BE49-F238E27FC236}">
                <a16:creationId xmlns:a16="http://schemas.microsoft.com/office/drawing/2014/main" id="{A824EA07-DD0D-B84F-AC93-BCF3EB7AB4D2}"/>
              </a:ext>
            </a:extLst>
          </p:cNvPr>
          <p:cNvSpPr/>
          <p:nvPr/>
        </p:nvSpPr>
        <p:spPr>
          <a:xfrm>
            <a:off x="401679" y="1319403"/>
            <a:ext cx="8718372" cy="535531"/>
          </a:xfrm>
          <a:prstGeom prst="rect">
            <a:avLst/>
          </a:prstGeom>
        </p:spPr>
        <p:txBody>
          <a:bodyPr wrap="square">
            <a:spAutoFit/>
          </a:bodyPr>
          <a:lstStyle/>
          <a:p>
            <a:pPr>
              <a:lnSpc>
                <a:spcPct val="90000"/>
              </a:lnSpc>
            </a:pPr>
            <a:r>
              <a:rPr lang="en-GB" sz="2000" b="1" dirty="0">
                <a:solidFill>
                  <a:schemeClr val="tx2"/>
                </a:solidFill>
              </a:rPr>
              <a:t>Customer sectors </a:t>
            </a:r>
          </a:p>
          <a:p>
            <a:pPr>
              <a:lnSpc>
                <a:spcPct val="90000"/>
              </a:lnSpc>
            </a:pPr>
            <a:r>
              <a:rPr lang="en-GB" sz="1200" dirty="0">
                <a:solidFill>
                  <a:schemeClr val="tx2"/>
                </a:solidFill>
              </a:rPr>
              <a:t>(headline rent, SEGRO share)</a:t>
            </a:r>
          </a:p>
        </p:txBody>
      </p:sp>
      <p:sp>
        <p:nvSpPr>
          <p:cNvPr id="72" name="Rectangle 71">
            <a:extLst>
              <a:ext uri="{FF2B5EF4-FFF2-40B4-BE49-F238E27FC236}">
                <a16:creationId xmlns:a16="http://schemas.microsoft.com/office/drawing/2014/main" id="{27537452-F630-D440-9064-0EC1289368B0}"/>
              </a:ext>
            </a:extLst>
          </p:cNvPr>
          <p:cNvSpPr/>
          <p:nvPr/>
        </p:nvSpPr>
        <p:spPr>
          <a:xfrm>
            <a:off x="9235059" y="1390649"/>
            <a:ext cx="2477516" cy="11578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a:spcAft>
                <a:spcPts val="600"/>
              </a:spcAft>
              <a:buClr>
                <a:schemeClr val="bg2"/>
              </a:buClr>
            </a:pPr>
            <a:endParaRPr lang="en-GB" sz="1200" dirty="0">
              <a:solidFill>
                <a:schemeClr val="bg1"/>
              </a:solidFill>
            </a:endParaRPr>
          </a:p>
        </p:txBody>
      </p:sp>
      <p:sp>
        <p:nvSpPr>
          <p:cNvPr id="73" name="Content Placeholder 10">
            <a:extLst>
              <a:ext uri="{FF2B5EF4-FFF2-40B4-BE49-F238E27FC236}">
                <a16:creationId xmlns:a16="http://schemas.microsoft.com/office/drawing/2014/main" id="{3F29ADB6-AECA-B547-80EA-2812DDDF75FA}"/>
              </a:ext>
            </a:extLst>
          </p:cNvPr>
          <p:cNvSpPr txBox="1">
            <a:spLocks/>
          </p:cNvSpPr>
          <p:nvPr/>
        </p:nvSpPr>
        <p:spPr>
          <a:xfrm>
            <a:off x="9388275" y="1773816"/>
            <a:ext cx="2170197" cy="603469"/>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0"/>
              </a:spcBef>
              <a:spcAft>
                <a:spcPts val="100"/>
              </a:spcAft>
              <a:buNone/>
            </a:pPr>
            <a:r>
              <a:rPr lang="en-US" dirty="0"/>
              <a:t>1,462 customers</a:t>
            </a:r>
          </a:p>
        </p:txBody>
      </p:sp>
      <p:sp>
        <p:nvSpPr>
          <p:cNvPr id="74" name="Rectangle 73">
            <a:extLst>
              <a:ext uri="{FF2B5EF4-FFF2-40B4-BE49-F238E27FC236}">
                <a16:creationId xmlns:a16="http://schemas.microsoft.com/office/drawing/2014/main" id="{7253263C-3225-134E-8038-08E74882F28B}"/>
              </a:ext>
            </a:extLst>
          </p:cNvPr>
          <p:cNvSpPr/>
          <p:nvPr/>
        </p:nvSpPr>
        <p:spPr>
          <a:xfrm>
            <a:off x="9235059" y="2703845"/>
            <a:ext cx="2477516" cy="11578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a:spcAft>
                <a:spcPts val="600"/>
              </a:spcAft>
              <a:buClr>
                <a:schemeClr val="bg2"/>
              </a:buClr>
            </a:pPr>
            <a:endParaRPr lang="en-GB" sz="1200" dirty="0">
              <a:solidFill>
                <a:schemeClr val="bg1"/>
              </a:solidFill>
            </a:endParaRPr>
          </a:p>
        </p:txBody>
      </p:sp>
      <p:sp>
        <p:nvSpPr>
          <p:cNvPr id="75" name="Content Placeholder 10">
            <a:extLst>
              <a:ext uri="{FF2B5EF4-FFF2-40B4-BE49-F238E27FC236}">
                <a16:creationId xmlns:a16="http://schemas.microsoft.com/office/drawing/2014/main" id="{62F75614-1DB7-F445-9F6F-26D090B89F59}"/>
              </a:ext>
            </a:extLst>
          </p:cNvPr>
          <p:cNvSpPr txBox="1">
            <a:spLocks/>
          </p:cNvSpPr>
          <p:nvPr/>
        </p:nvSpPr>
        <p:spPr>
          <a:xfrm>
            <a:off x="9388275" y="2826527"/>
            <a:ext cx="2170197" cy="1398079"/>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0"/>
              </a:spcBef>
              <a:spcAft>
                <a:spcPts val="100"/>
              </a:spcAft>
              <a:buNone/>
            </a:pPr>
            <a:r>
              <a:rPr lang="en-US" dirty="0"/>
              <a:t>Top 20 customers = 32% of total group headline rent</a:t>
            </a:r>
          </a:p>
        </p:txBody>
      </p:sp>
      <p:pic>
        <p:nvPicPr>
          <p:cNvPr id="76" name="Picture 75">
            <a:extLst>
              <a:ext uri="{FF2B5EF4-FFF2-40B4-BE49-F238E27FC236}">
                <a16:creationId xmlns:a16="http://schemas.microsoft.com/office/drawing/2014/main" id="{88D8FDD3-A2B5-4953-8FD2-F79542F35EE2}"/>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6179812" y="6194652"/>
            <a:ext cx="451112" cy="390151"/>
          </a:xfrm>
          <a:prstGeom prst="rect">
            <a:avLst/>
          </a:prstGeom>
        </p:spPr>
      </p:pic>
      <p:pic>
        <p:nvPicPr>
          <p:cNvPr id="7" name="Picture 6">
            <a:extLst>
              <a:ext uri="{FF2B5EF4-FFF2-40B4-BE49-F238E27FC236}">
                <a16:creationId xmlns:a16="http://schemas.microsoft.com/office/drawing/2014/main" id="{6800E065-9313-4906-9A87-EF95359A4FD1}"/>
              </a:ext>
            </a:extLst>
          </p:cNvPr>
          <p:cNvPicPr>
            <a:picLocks noChangeAspect="1"/>
          </p:cNvPicPr>
          <p:nvPr/>
        </p:nvPicPr>
        <p:blipFill>
          <a:blip r:embed="rId28" cstate="hqprint">
            <a:extLst>
              <a:ext uri="{28A0092B-C50C-407E-A947-70E740481C1C}">
                <a14:useLocalDpi xmlns:a14="http://schemas.microsoft.com/office/drawing/2010/main"/>
              </a:ext>
            </a:extLst>
          </a:blip>
          <a:stretch>
            <a:fillRect/>
          </a:stretch>
        </p:blipFill>
        <p:spPr>
          <a:xfrm>
            <a:off x="3255944" y="5576792"/>
            <a:ext cx="371131" cy="471840"/>
          </a:xfrm>
          <a:prstGeom prst="rect">
            <a:avLst/>
          </a:prstGeom>
        </p:spPr>
      </p:pic>
      <p:pic>
        <p:nvPicPr>
          <p:cNvPr id="9" name="Picture 8">
            <a:extLst>
              <a:ext uri="{FF2B5EF4-FFF2-40B4-BE49-F238E27FC236}">
                <a16:creationId xmlns:a16="http://schemas.microsoft.com/office/drawing/2014/main" id="{FFFFD783-124A-46DF-990C-4A741956CF09}"/>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3828530" y="5677640"/>
            <a:ext cx="748574" cy="374287"/>
          </a:xfrm>
          <a:prstGeom prst="rect">
            <a:avLst/>
          </a:prstGeom>
        </p:spPr>
      </p:pic>
      <p:pic>
        <p:nvPicPr>
          <p:cNvPr id="57" name="Picture 56">
            <a:extLst>
              <a:ext uri="{FF2B5EF4-FFF2-40B4-BE49-F238E27FC236}">
                <a16:creationId xmlns:a16="http://schemas.microsoft.com/office/drawing/2014/main" id="{56F19847-0A64-4082-8123-5A56132515F1}"/>
              </a:ext>
            </a:extLst>
          </p:cNvPr>
          <p:cNvPicPr>
            <a:picLocks noChangeAspect="1"/>
          </p:cNvPicPr>
          <p:nvPr/>
        </p:nvPicPr>
        <p:blipFill rotWithShape="1">
          <a:blip r:embed="rId30">
            <a:extLst>
              <a:ext uri="{28A0092B-C50C-407E-A947-70E740481C1C}">
                <a14:useLocalDpi xmlns:a14="http://schemas.microsoft.com/office/drawing/2010/main"/>
              </a:ext>
            </a:extLst>
          </a:blip>
          <a:srcRect t="34882" b="35420"/>
          <a:stretch/>
        </p:blipFill>
        <p:spPr>
          <a:xfrm>
            <a:off x="4805984" y="5840261"/>
            <a:ext cx="992043" cy="220676"/>
          </a:xfrm>
          <a:prstGeom prst="rect">
            <a:avLst/>
          </a:prstGeom>
        </p:spPr>
      </p:pic>
      <p:pic>
        <p:nvPicPr>
          <p:cNvPr id="77" name="Picture 76">
            <a:extLst>
              <a:ext uri="{FF2B5EF4-FFF2-40B4-BE49-F238E27FC236}">
                <a16:creationId xmlns:a16="http://schemas.microsoft.com/office/drawing/2014/main" id="{8E5C51CF-1191-4E49-A4C1-622727AD97A2}"/>
              </a:ext>
            </a:extLst>
          </p:cNvPr>
          <p:cNvPicPr>
            <a:picLocks noChangeAspect="1"/>
          </p:cNvPicPr>
          <p:nvPr/>
        </p:nvPicPr>
        <p:blipFill rotWithShape="1">
          <a:blip r:embed="rId31" cstate="hqprint">
            <a:extLst>
              <a:ext uri="{28A0092B-C50C-407E-A947-70E740481C1C}">
                <a14:useLocalDpi xmlns:a14="http://schemas.microsoft.com/office/drawing/2010/main"/>
              </a:ext>
            </a:extLst>
          </a:blip>
          <a:srcRect l="25860" t="24261" r="13182" b="26712"/>
          <a:stretch/>
        </p:blipFill>
        <p:spPr>
          <a:xfrm>
            <a:off x="3883486" y="6112429"/>
            <a:ext cx="759290" cy="343129"/>
          </a:xfrm>
          <a:prstGeom prst="rect">
            <a:avLst/>
          </a:prstGeom>
        </p:spPr>
      </p:pic>
      <p:pic>
        <p:nvPicPr>
          <p:cNvPr id="80" name="Graphic 79">
            <a:extLst>
              <a:ext uri="{FF2B5EF4-FFF2-40B4-BE49-F238E27FC236}">
                <a16:creationId xmlns:a16="http://schemas.microsoft.com/office/drawing/2014/main" id="{77883A51-CEBA-45D7-985D-FE02BB096078}"/>
              </a:ext>
            </a:extLst>
          </p:cNvPr>
          <p:cNvPicPr>
            <a:picLocks noChangeAspect="1"/>
          </p:cNvPicPr>
          <p:nvPr/>
        </p:nvPicPr>
        <p:blipFill>
          <a:blip r:embed="rId32">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8066021" y="5570331"/>
            <a:ext cx="657104" cy="266053"/>
          </a:xfrm>
          <a:prstGeom prst="rect">
            <a:avLst/>
          </a:prstGeom>
        </p:spPr>
      </p:pic>
      <p:pic>
        <p:nvPicPr>
          <p:cNvPr id="81" name="Picture 80">
            <a:extLst>
              <a:ext uri="{FF2B5EF4-FFF2-40B4-BE49-F238E27FC236}">
                <a16:creationId xmlns:a16="http://schemas.microsoft.com/office/drawing/2014/main" id="{DE6CD4FA-6013-4434-9B12-E04E59CAEBFA}"/>
              </a:ext>
            </a:extLst>
          </p:cNvPr>
          <p:cNvPicPr>
            <a:picLocks noChangeAspect="1"/>
          </p:cNvPicPr>
          <p:nvPr/>
        </p:nvPicPr>
        <p:blipFill>
          <a:blip r:embed="rId34" cstate="hqprint">
            <a:extLst>
              <a:ext uri="{28A0092B-C50C-407E-A947-70E740481C1C}">
                <a14:useLocalDpi xmlns:a14="http://schemas.microsoft.com/office/drawing/2010/main"/>
              </a:ext>
            </a:extLst>
          </a:blip>
          <a:stretch>
            <a:fillRect/>
          </a:stretch>
        </p:blipFill>
        <p:spPr>
          <a:xfrm>
            <a:off x="5454881" y="1580645"/>
            <a:ext cx="316821" cy="298991"/>
          </a:xfrm>
          <a:prstGeom prst="rect">
            <a:avLst/>
          </a:prstGeom>
        </p:spPr>
      </p:pic>
      <p:pic>
        <p:nvPicPr>
          <p:cNvPr id="83" name="Picture 82">
            <a:extLst>
              <a:ext uri="{FF2B5EF4-FFF2-40B4-BE49-F238E27FC236}">
                <a16:creationId xmlns:a16="http://schemas.microsoft.com/office/drawing/2014/main" id="{57D6A39F-2999-4F10-BCDF-C1F0DB0E430B}"/>
              </a:ext>
            </a:extLst>
          </p:cNvPr>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a:off x="3234296" y="3013755"/>
            <a:ext cx="817968" cy="327187"/>
          </a:xfrm>
          <a:prstGeom prst="rect">
            <a:avLst/>
          </a:prstGeom>
        </p:spPr>
      </p:pic>
      <p:pic>
        <p:nvPicPr>
          <p:cNvPr id="84" name="Picture 83">
            <a:extLst>
              <a:ext uri="{FF2B5EF4-FFF2-40B4-BE49-F238E27FC236}">
                <a16:creationId xmlns:a16="http://schemas.microsoft.com/office/drawing/2014/main" id="{B61820EA-62DE-4234-A4BA-1E860728C74E}"/>
              </a:ext>
            </a:extLst>
          </p:cNvPr>
          <p:cNvPicPr>
            <a:picLocks noChangeAspect="1"/>
          </p:cNvPicPr>
          <p:nvPr/>
        </p:nvPicPr>
        <p:blipFill>
          <a:blip r:embed="rId36" cstate="hqprint">
            <a:extLst>
              <a:ext uri="{28A0092B-C50C-407E-A947-70E740481C1C}">
                <a14:useLocalDpi xmlns:a14="http://schemas.microsoft.com/office/drawing/2010/main"/>
              </a:ext>
            </a:extLst>
          </a:blip>
          <a:stretch>
            <a:fillRect/>
          </a:stretch>
        </p:blipFill>
        <p:spPr>
          <a:xfrm>
            <a:off x="2926305" y="2099904"/>
            <a:ext cx="368037" cy="368037"/>
          </a:xfrm>
          <a:prstGeom prst="rect">
            <a:avLst/>
          </a:prstGeom>
        </p:spPr>
      </p:pic>
      <p:pic>
        <p:nvPicPr>
          <p:cNvPr id="38" name="Picture 37">
            <a:extLst>
              <a:ext uri="{FF2B5EF4-FFF2-40B4-BE49-F238E27FC236}">
                <a16:creationId xmlns:a16="http://schemas.microsoft.com/office/drawing/2014/main" id="{045ED453-8D0E-3249-A937-0619F90EE445}"/>
              </a:ext>
            </a:extLst>
          </p:cNvPr>
          <p:cNvPicPr>
            <a:picLocks noChangeAspect="1"/>
          </p:cNvPicPr>
          <p:nvPr/>
        </p:nvPicPr>
        <p:blipFill>
          <a:blip r:embed="rId37" cstate="hqprint">
            <a:extLst>
              <a:ext uri="{28A0092B-C50C-407E-A947-70E740481C1C}">
                <a14:useLocalDpi xmlns:a14="http://schemas.microsoft.com/office/drawing/2010/main"/>
              </a:ext>
            </a:extLst>
          </a:blip>
          <a:stretch>
            <a:fillRect/>
          </a:stretch>
        </p:blipFill>
        <p:spPr>
          <a:xfrm>
            <a:off x="7681813" y="2377285"/>
            <a:ext cx="802217" cy="449242"/>
          </a:xfrm>
          <a:prstGeom prst="rect">
            <a:avLst/>
          </a:prstGeom>
        </p:spPr>
      </p:pic>
      <p:pic>
        <p:nvPicPr>
          <p:cNvPr id="40" name="Picture 39">
            <a:extLst>
              <a:ext uri="{FF2B5EF4-FFF2-40B4-BE49-F238E27FC236}">
                <a16:creationId xmlns:a16="http://schemas.microsoft.com/office/drawing/2014/main" id="{9547F66B-2EEC-F64E-BB40-1DCA6719DC11}"/>
              </a:ext>
            </a:extLst>
          </p:cNvPr>
          <p:cNvPicPr>
            <a:picLocks noChangeAspect="1"/>
          </p:cNvPicPr>
          <p:nvPr/>
        </p:nvPicPr>
        <p:blipFill>
          <a:blip r:embed="rId38" cstate="hqprint">
            <a:extLst>
              <a:ext uri="{28A0092B-C50C-407E-A947-70E740481C1C}">
                <a14:useLocalDpi xmlns:a14="http://schemas.microsoft.com/office/drawing/2010/main"/>
              </a:ext>
            </a:extLst>
          </a:blip>
          <a:stretch>
            <a:fillRect/>
          </a:stretch>
        </p:blipFill>
        <p:spPr>
          <a:xfrm>
            <a:off x="7061997" y="2206063"/>
            <a:ext cx="514601" cy="342443"/>
          </a:xfrm>
          <a:prstGeom prst="rect">
            <a:avLst/>
          </a:prstGeom>
        </p:spPr>
      </p:pic>
      <p:pic>
        <p:nvPicPr>
          <p:cNvPr id="41" name="Picture 40">
            <a:extLst>
              <a:ext uri="{FF2B5EF4-FFF2-40B4-BE49-F238E27FC236}">
                <a16:creationId xmlns:a16="http://schemas.microsoft.com/office/drawing/2014/main" id="{C7175A37-7C0F-4D4A-A858-331B012D5865}"/>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7474899" y="2890479"/>
            <a:ext cx="657640" cy="218460"/>
          </a:xfrm>
          <a:prstGeom prst="rect">
            <a:avLst/>
          </a:prstGeom>
        </p:spPr>
      </p:pic>
      <p:pic>
        <p:nvPicPr>
          <p:cNvPr id="42" name="Picture 41">
            <a:extLst>
              <a:ext uri="{FF2B5EF4-FFF2-40B4-BE49-F238E27FC236}">
                <a16:creationId xmlns:a16="http://schemas.microsoft.com/office/drawing/2014/main" id="{A5389005-5E4E-DE4B-B7FA-84EBA7E35EB1}"/>
              </a:ext>
            </a:extLst>
          </p:cNvPr>
          <p:cNvPicPr>
            <a:picLocks noChangeAspect="1"/>
          </p:cNvPicPr>
          <p:nvPr/>
        </p:nvPicPr>
        <p:blipFill>
          <a:blip r:embed="rId39" cstate="hqprint">
            <a:extLst>
              <a:ext uri="{28A0092B-C50C-407E-A947-70E740481C1C}">
                <a14:useLocalDpi xmlns:a14="http://schemas.microsoft.com/office/drawing/2010/main"/>
              </a:ext>
            </a:extLst>
          </a:blip>
          <a:stretch>
            <a:fillRect/>
          </a:stretch>
        </p:blipFill>
        <p:spPr>
          <a:xfrm>
            <a:off x="6971974" y="1586585"/>
            <a:ext cx="607885" cy="340416"/>
          </a:xfrm>
          <a:prstGeom prst="rect">
            <a:avLst/>
          </a:prstGeom>
        </p:spPr>
      </p:pic>
      <p:pic>
        <p:nvPicPr>
          <p:cNvPr id="45" name="Picture 2" descr="Image result for ikea">
            <a:extLst>
              <a:ext uri="{FF2B5EF4-FFF2-40B4-BE49-F238E27FC236}">
                <a16:creationId xmlns:a16="http://schemas.microsoft.com/office/drawing/2014/main" id="{85F45DB2-2460-AC42-AE74-5B076A1DCE87}"/>
              </a:ext>
            </a:extLst>
          </p:cNvPr>
          <p:cNvPicPr>
            <a:picLocks noChangeAspect="1" noChangeArrowheads="1"/>
          </p:cNvPicPr>
          <p:nvPr/>
        </p:nvPicPr>
        <p:blipFill>
          <a:blip r:embed="rId40" cstate="hqprint">
            <a:extLst>
              <a:ext uri="{28A0092B-C50C-407E-A947-70E740481C1C}">
                <a14:useLocalDpi xmlns:a14="http://schemas.microsoft.com/office/drawing/2010/main"/>
              </a:ext>
            </a:extLst>
          </a:blip>
          <a:srcRect/>
          <a:stretch>
            <a:fillRect/>
          </a:stretch>
        </p:blipFill>
        <p:spPr bwMode="auto">
          <a:xfrm>
            <a:off x="8302866" y="4042893"/>
            <a:ext cx="642454" cy="21937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DF0BFCF8-1D34-604A-AA18-F367FBA25C92}"/>
              </a:ext>
            </a:extLst>
          </p:cNvPr>
          <p:cNvPicPr>
            <a:picLocks noChangeAspect="1"/>
          </p:cNvPicPr>
          <p:nvPr/>
        </p:nvPicPr>
        <p:blipFill>
          <a:blip r:embed="rId41" cstate="hqprint">
            <a:extLst>
              <a:ext uri="{28A0092B-C50C-407E-A947-70E740481C1C}">
                <a14:useLocalDpi xmlns:a14="http://schemas.microsoft.com/office/drawing/2010/main"/>
              </a:ext>
            </a:extLst>
          </a:blip>
          <a:stretch>
            <a:fillRect/>
          </a:stretch>
        </p:blipFill>
        <p:spPr>
          <a:xfrm>
            <a:off x="7714574" y="3519490"/>
            <a:ext cx="796854" cy="420346"/>
          </a:xfrm>
          <a:prstGeom prst="rect">
            <a:avLst/>
          </a:prstGeom>
        </p:spPr>
      </p:pic>
      <p:cxnSp>
        <p:nvCxnSpPr>
          <p:cNvPr id="19" name="Straight Connector 18">
            <a:extLst>
              <a:ext uri="{FF2B5EF4-FFF2-40B4-BE49-F238E27FC236}">
                <a16:creationId xmlns:a16="http://schemas.microsoft.com/office/drawing/2014/main" id="{77EA9E56-DCFE-E548-9032-F8EB3E2453B0}"/>
              </a:ext>
            </a:extLst>
          </p:cNvPr>
          <p:cNvCxnSpPr>
            <a:cxnSpLocks/>
          </p:cNvCxnSpPr>
          <p:nvPr/>
        </p:nvCxnSpPr>
        <p:spPr>
          <a:xfrm flipV="1">
            <a:off x="5842047" y="796931"/>
            <a:ext cx="83665" cy="1359705"/>
          </a:xfrm>
          <a:prstGeom prst="line">
            <a:avLst/>
          </a:prstGeom>
          <a:ln>
            <a:solidFill>
              <a:srgbClr val="A7A9AC"/>
            </a:solidFill>
            <a:prstDash val="dash"/>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35316E66-86F5-4061-9AA7-F9781182E3AE}"/>
              </a:ext>
            </a:extLst>
          </p:cNvPr>
          <p:cNvPicPr>
            <a:picLocks noChangeAspect="1"/>
          </p:cNvPicPr>
          <p:nvPr/>
        </p:nvPicPr>
        <p:blipFill>
          <a:blip r:embed="rId42" cstate="hqprint">
            <a:extLst>
              <a:ext uri="{28A0092B-C50C-407E-A947-70E740481C1C}">
                <a14:useLocalDpi xmlns:a14="http://schemas.microsoft.com/office/drawing/2010/main"/>
              </a:ext>
            </a:extLst>
          </a:blip>
          <a:stretch>
            <a:fillRect/>
          </a:stretch>
        </p:blipFill>
        <p:spPr>
          <a:xfrm>
            <a:off x="8333924" y="3263177"/>
            <a:ext cx="727923" cy="356025"/>
          </a:xfrm>
          <a:prstGeom prst="rect">
            <a:avLst/>
          </a:prstGeom>
        </p:spPr>
      </p:pic>
      <p:pic>
        <p:nvPicPr>
          <p:cNvPr id="39" name="Picture 38">
            <a:extLst>
              <a:ext uri="{FF2B5EF4-FFF2-40B4-BE49-F238E27FC236}">
                <a16:creationId xmlns:a16="http://schemas.microsoft.com/office/drawing/2014/main" id="{46AA9283-C16D-E24E-8873-67829C7C44E9}"/>
              </a:ext>
            </a:extLst>
          </p:cNvPr>
          <p:cNvPicPr>
            <a:picLocks noChangeAspect="1"/>
          </p:cNvPicPr>
          <p:nvPr/>
        </p:nvPicPr>
        <p:blipFill>
          <a:blip r:embed="rId43" cstate="hqprint">
            <a:extLst>
              <a:ext uri="{28A0092B-C50C-407E-A947-70E740481C1C}">
                <a14:useLocalDpi xmlns:a14="http://schemas.microsoft.com/office/drawing/2010/main"/>
              </a:ext>
            </a:extLst>
          </a:blip>
          <a:stretch>
            <a:fillRect/>
          </a:stretch>
        </p:blipFill>
        <p:spPr>
          <a:xfrm>
            <a:off x="6368540" y="1717235"/>
            <a:ext cx="657388" cy="350038"/>
          </a:xfrm>
          <a:prstGeom prst="rect">
            <a:avLst/>
          </a:prstGeom>
        </p:spPr>
      </p:pic>
      <p:sp>
        <p:nvSpPr>
          <p:cNvPr id="58" name="Rectangle 57">
            <a:extLst>
              <a:ext uri="{FF2B5EF4-FFF2-40B4-BE49-F238E27FC236}">
                <a16:creationId xmlns:a16="http://schemas.microsoft.com/office/drawing/2014/main" id="{06D9DF71-C872-48D6-9D3F-F1D36395051A}"/>
              </a:ext>
            </a:extLst>
          </p:cNvPr>
          <p:cNvSpPr/>
          <p:nvPr/>
        </p:nvSpPr>
        <p:spPr>
          <a:xfrm>
            <a:off x="9243766" y="4031901"/>
            <a:ext cx="2477516" cy="11578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648000" rIns="108000" rtlCol="0" anchor="t"/>
          <a:lstStyle/>
          <a:p>
            <a:pPr>
              <a:spcAft>
                <a:spcPts val="600"/>
              </a:spcAft>
              <a:buClr>
                <a:schemeClr val="bg2"/>
              </a:buClr>
            </a:pPr>
            <a:endParaRPr lang="en-GB" sz="1200" dirty="0">
              <a:solidFill>
                <a:schemeClr val="bg1"/>
              </a:solidFill>
            </a:endParaRPr>
          </a:p>
        </p:txBody>
      </p:sp>
      <p:sp>
        <p:nvSpPr>
          <p:cNvPr id="79" name="Content Placeholder 10">
            <a:extLst>
              <a:ext uri="{FF2B5EF4-FFF2-40B4-BE49-F238E27FC236}">
                <a16:creationId xmlns:a16="http://schemas.microsoft.com/office/drawing/2014/main" id="{9E3FD81F-98B0-FDDB-0849-EFE24B5A1911}"/>
              </a:ext>
            </a:extLst>
          </p:cNvPr>
          <p:cNvSpPr txBox="1">
            <a:spLocks/>
          </p:cNvSpPr>
          <p:nvPr/>
        </p:nvSpPr>
        <p:spPr>
          <a:xfrm>
            <a:off x="9396982" y="4154583"/>
            <a:ext cx="2170197" cy="1398079"/>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0"/>
              </a:spcBef>
              <a:spcAft>
                <a:spcPts val="100"/>
              </a:spcAft>
              <a:buNone/>
            </a:pPr>
            <a:r>
              <a:rPr lang="en-US" dirty="0"/>
              <a:t>No single customer &gt; 7% of total group headline rent</a:t>
            </a:r>
          </a:p>
        </p:txBody>
      </p:sp>
      <p:pic>
        <p:nvPicPr>
          <p:cNvPr id="3" name="Picture 2">
            <a:extLst>
              <a:ext uri="{FF2B5EF4-FFF2-40B4-BE49-F238E27FC236}">
                <a16:creationId xmlns:a16="http://schemas.microsoft.com/office/drawing/2014/main" id="{1972CCFE-03B8-858E-E459-9D4AF79C9D04}"/>
              </a:ext>
            </a:extLst>
          </p:cNvPr>
          <p:cNvPicPr>
            <a:picLocks noChangeAspect="1"/>
          </p:cNvPicPr>
          <p:nvPr/>
        </p:nvPicPr>
        <p:blipFill>
          <a:blip r:embed="rId44" cstate="hqprint">
            <a:extLst>
              <a:ext uri="{28A0092B-C50C-407E-A947-70E740481C1C}">
                <a14:useLocalDpi xmlns:a14="http://schemas.microsoft.com/office/drawing/2010/main"/>
              </a:ext>
            </a:extLst>
          </a:blip>
          <a:stretch>
            <a:fillRect/>
          </a:stretch>
        </p:blipFill>
        <p:spPr>
          <a:xfrm>
            <a:off x="6267855" y="1236973"/>
            <a:ext cx="346337" cy="338708"/>
          </a:xfrm>
          <a:prstGeom prst="rect">
            <a:avLst/>
          </a:prstGeom>
        </p:spPr>
      </p:pic>
      <p:pic>
        <p:nvPicPr>
          <p:cNvPr id="14" name="Picture 13">
            <a:extLst>
              <a:ext uri="{FF2B5EF4-FFF2-40B4-BE49-F238E27FC236}">
                <a16:creationId xmlns:a16="http://schemas.microsoft.com/office/drawing/2014/main" id="{F335C5C6-44A2-EEC8-14FF-CF0660D2E18C}"/>
              </a:ext>
            </a:extLst>
          </p:cNvPr>
          <p:cNvPicPr>
            <a:picLocks noChangeAspect="1"/>
          </p:cNvPicPr>
          <p:nvPr/>
        </p:nvPicPr>
        <p:blipFill>
          <a:blip r:embed="rId45" cstate="hqprint">
            <a:extLst>
              <a:ext uri="{28A0092B-C50C-407E-A947-70E740481C1C}">
                <a14:useLocalDpi xmlns:a14="http://schemas.microsoft.com/office/drawing/2010/main"/>
              </a:ext>
            </a:extLst>
          </a:blip>
          <a:stretch>
            <a:fillRect/>
          </a:stretch>
        </p:blipFill>
        <p:spPr>
          <a:xfrm>
            <a:off x="7114703" y="5135280"/>
            <a:ext cx="689016" cy="196862"/>
          </a:xfrm>
          <a:prstGeom prst="rect">
            <a:avLst/>
          </a:prstGeom>
        </p:spPr>
      </p:pic>
      <p:pic>
        <p:nvPicPr>
          <p:cNvPr id="16" name="Picture 15">
            <a:extLst>
              <a:ext uri="{FF2B5EF4-FFF2-40B4-BE49-F238E27FC236}">
                <a16:creationId xmlns:a16="http://schemas.microsoft.com/office/drawing/2014/main" id="{E0000863-4196-A4AD-B84B-37C4C4428A23}"/>
              </a:ext>
            </a:extLst>
          </p:cNvPr>
          <p:cNvPicPr>
            <a:picLocks noChangeAspect="1"/>
          </p:cNvPicPr>
          <p:nvPr/>
        </p:nvPicPr>
        <p:blipFill>
          <a:blip r:embed="rId46" cstate="hqprint">
            <a:extLst>
              <a:ext uri="{28A0092B-C50C-407E-A947-70E740481C1C}">
                <a14:useLocalDpi xmlns:a14="http://schemas.microsoft.com/office/drawing/2010/main"/>
              </a:ext>
            </a:extLst>
          </a:blip>
          <a:stretch>
            <a:fillRect/>
          </a:stretch>
        </p:blipFill>
        <p:spPr>
          <a:xfrm>
            <a:off x="7592992" y="1434599"/>
            <a:ext cx="691527" cy="373864"/>
          </a:xfrm>
          <a:prstGeom prst="rect">
            <a:avLst/>
          </a:prstGeom>
        </p:spPr>
      </p:pic>
      <p:pic>
        <p:nvPicPr>
          <p:cNvPr id="22" name="Picture 21">
            <a:extLst>
              <a:ext uri="{FF2B5EF4-FFF2-40B4-BE49-F238E27FC236}">
                <a16:creationId xmlns:a16="http://schemas.microsoft.com/office/drawing/2014/main" id="{CCD2BDB3-4682-9547-4448-7DE3681C4510}"/>
              </a:ext>
            </a:extLst>
          </p:cNvPr>
          <p:cNvPicPr>
            <a:picLocks noChangeAspect="1"/>
          </p:cNvPicPr>
          <p:nvPr/>
        </p:nvPicPr>
        <p:blipFill>
          <a:blip r:embed="rId47" cstate="hqprint">
            <a:extLst>
              <a:ext uri="{28A0092B-C50C-407E-A947-70E740481C1C}">
                <a14:useLocalDpi xmlns:a14="http://schemas.microsoft.com/office/drawing/2010/main"/>
              </a:ext>
            </a:extLst>
          </a:blip>
          <a:stretch>
            <a:fillRect/>
          </a:stretch>
        </p:blipFill>
        <p:spPr>
          <a:xfrm>
            <a:off x="2428202" y="4602647"/>
            <a:ext cx="726829" cy="190399"/>
          </a:xfrm>
          <a:prstGeom prst="rect">
            <a:avLst/>
          </a:prstGeom>
        </p:spPr>
      </p:pic>
      <p:pic>
        <p:nvPicPr>
          <p:cNvPr id="25" name="Picture 24">
            <a:extLst>
              <a:ext uri="{FF2B5EF4-FFF2-40B4-BE49-F238E27FC236}">
                <a16:creationId xmlns:a16="http://schemas.microsoft.com/office/drawing/2014/main" id="{C1716FE0-B2EF-940C-D096-061B2206CD1E}"/>
              </a:ext>
            </a:extLst>
          </p:cNvPr>
          <p:cNvPicPr>
            <a:picLocks noChangeAspect="1"/>
          </p:cNvPicPr>
          <p:nvPr/>
        </p:nvPicPr>
        <p:blipFill>
          <a:blip r:embed="rId48" cstate="hqprint">
            <a:extLst>
              <a:ext uri="{28A0092B-C50C-407E-A947-70E740481C1C}">
                <a14:useLocalDpi xmlns:a14="http://schemas.microsoft.com/office/drawing/2010/main"/>
              </a:ext>
            </a:extLst>
          </a:blip>
          <a:stretch>
            <a:fillRect/>
          </a:stretch>
        </p:blipFill>
        <p:spPr>
          <a:xfrm>
            <a:off x="5169906" y="976035"/>
            <a:ext cx="553475" cy="291021"/>
          </a:xfrm>
          <a:prstGeom prst="rect">
            <a:avLst/>
          </a:prstGeom>
        </p:spPr>
      </p:pic>
    </p:spTree>
    <p:extLst>
      <p:ext uri="{BB962C8B-B14F-4D97-AF65-F5344CB8AC3E}">
        <p14:creationId xmlns:p14="http://schemas.microsoft.com/office/powerpoint/2010/main" val="39292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1177-49A7-4C40-847D-20AC3B131C0A}"/>
              </a:ext>
            </a:extLst>
          </p:cNvPr>
          <p:cNvSpPr>
            <a:spLocks noGrp="1"/>
          </p:cNvSpPr>
          <p:nvPr>
            <p:ph type="title"/>
          </p:nvPr>
        </p:nvSpPr>
        <p:spPr>
          <a:xfrm>
            <a:off x="480971" y="292931"/>
            <a:ext cx="11233150" cy="688144"/>
          </a:xfrm>
        </p:spPr>
        <p:txBody>
          <a:bodyPr>
            <a:noAutofit/>
          </a:bodyPr>
          <a:lstStyle/>
          <a:p>
            <a:r>
              <a:rPr lang="en-GB" dirty="0"/>
              <a:t>SEGRO European Logistics Partnership (SELP) </a:t>
            </a:r>
            <a:br>
              <a:rPr lang="en-GB" dirty="0"/>
            </a:br>
            <a:r>
              <a:rPr lang="en-GB" dirty="0"/>
              <a:t>headline figures</a:t>
            </a:r>
          </a:p>
        </p:txBody>
      </p:sp>
      <p:sp>
        <p:nvSpPr>
          <p:cNvPr id="3" name="Slide Number Placeholder 2">
            <a:extLst>
              <a:ext uri="{FF2B5EF4-FFF2-40B4-BE49-F238E27FC236}">
                <a16:creationId xmlns:a16="http://schemas.microsoft.com/office/drawing/2014/main" id="{DF18FFF9-3A82-44F4-82CC-3DB2207C1364}"/>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sp>
        <p:nvSpPr>
          <p:cNvPr id="8" name="Content Placeholder 10">
            <a:extLst>
              <a:ext uri="{FF2B5EF4-FFF2-40B4-BE49-F238E27FC236}">
                <a16:creationId xmlns:a16="http://schemas.microsoft.com/office/drawing/2014/main" id="{8A9B03A5-4200-7044-96D5-BB807778A308}"/>
              </a:ext>
            </a:extLst>
          </p:cNvPr>
          <p:cNvSpPr txBox="1">
            <a:spLocks/>
          </p:cNvSpPr>
          <p:nvPr/>
        </p:nvSpPr>
        <p:spPr>
          <a:xfrm>
            <a:off x="6440812" y="1514392"/>
            <a:ext cx="1992828" cy="549400"/>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0"/>
              </a:spcBef>
              <a:spcAft>
                <a:spcPts val="0"/>
              </a:spcAft>
              <a:buClrTx/>
              <a:buSzTx/>
              <a:buFont typeface="Delta Jaeger" panose="02000503040000020003" pitchFamily="2" charset="0"/>
              <a:buNone/>
              <a:tabLst/>
              <a:defRPr/>
            </a:pPr>
            <a:r>
              <a:rPr kumimoji="0" lang="en-US" sz="1400" b="0" i="0" u="none" strike="noStrike" kern="1200" cap="none" spc="0" normalizeH="0" baseline="0" noProof="0" dirty="0">
                <a:ln>
                  <a:noFill/>
                </a:ln>
                <a:solidFill>
                  <a:srgbClr val="000000"/>
                </a:solidFill>
                <a:effectLst/>
                <a:uLnTx/>
                <a:uFillTx/>
                <a:latin typeface="Delta BQ Book"/>
                <a:ea typeface="+mn-ea"/>
                <a:cs typeface="+mn-cs"/>
              </a:rPr>
              <a:t>Land and assets</a:t>
            </a:r>
          </a:p>
          <a:p>
            <a:pPr marL="0" marR="0" lvl="1" indent="0" algn="l" defTabSz="914400" rtl="0" eaLnBrk="1" fontAlgn="auto" latinLnBrk="0" hangingPunct="1">
              <a:lnSpc>
                <a:spcPct val="90000"/>
              </a:lnSpc>
              <a:spcBef>
                <a:spcPts val="0"/>
              </a:spcBef>
              <a:spcAft>
                <a:spcPts val="1200"/>
              </a:spcAft>
              <a:buClr>
                <a:srgbClr val="CC171E"/>
              </a:buClr>
              <a:buSzTx/>
              <a:buFont typeface="Delta Jaeger" panose="02000503040000020003" pitchFamily="2" charset="0"/>
              <a:buNone/>
              <a:tabLst/>
              <a:defRPr/>
            </a:pPr>
            <a:r>
              <a:rPr kumimoji="0" lang="en-US" sz="2400" b="0" i="0" u="none" strike="noStrike" kern="1200" cap="none" spc="0" normalizeH="0" baseline="0" noProof="0" dirty="0">
                <a:ln>
                  <a:noFill/>
                </a:ln>
                <a:solidFill>
                  <a:srgbClr val="CC171E"/>
                </a:solidFill>
                <a:effectLst/>
                <a:uLnTx/>
                <a:uFillTx/>
                <a:latin typeface="Delta BQ Book"/>
                <a:ea typeface="+mn-ea"/>
                <a:cs typeface="+mn-cs"/>
              </a:rPr>
              <a:t>€7.6bn</a:t>
            </a:r>
          </a:p>
        </p:txBody>
      </p:sp>
      <p:cxnSp>
        <p:nvCxnSpPr>
          <p:cNvPr id="9" name="Straight Connector 8">
            <a:extLst>
              <a:ext uri="{FF2B5EF4-FFF2-40B4-BE49-F238E27FC236}">
                <a16:creationId xmlns:a16="http://schemas.microsoft.com/office/drawing/2014/main" id="{2C750B1F-53D0-9248-A2A7-F6F727359655}"/>
              </a:ext>
            </a:extLst>
          </p:cNvPr>
          <p:cNvCxnSpPr>
            <a:cxnSpLocks/>
          </p:cNvCxnSpPr>
          <p:nvPr/>
        </p:nvCxnSpPr>
        <p:spPr>
          <a:xfrm>
            <a:off x="6275388" y="2168709"/>
            <a:ext cx="54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9049975-CA14-E24C-B602-BEC0FFB2BE94}"/>
              </a:ext>
            </a:extLst>
          </p:cNvPr>
          <p:cNvCxnSpPr>
            <a:cxnSpLocks/>
          </p:cNvCxnSpPr>
          <p:nvPr/>
        </p:nvCxnSpPr>
        <p:spPr>
          <a:xfrm>
            <a:off x="6275388" y="3018628"/>
            <a:ext cx="54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A39D416-A351-BC44-BEF9-28B20FC419ED}"/>
              </a:ext>
            </a:extLst>
          </p:cNvPr>
          <p:cNvCxnSpPr>
            <a:cxnSpLocks/>
          </p:cNvCxnSpPr>
          <p:nvPr/>
        </p:nvCxnSpPr>
        <p:spPr>
          <a:xfrm>
            <a:off x="6275388" y="3873182"/>
            <a:ext cx="54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ontent Placeholder 10">
            <a:extLst>
              <a:ext uri="{FF2B5EF4-FFF2-40B4-BE49-F238E27FC236}">
                <a16:creationId xmlns:a16="http://schemas.microsoft.com/office/drawing/2014/main" id="{73BDE9C0-EB08-D34D-ABC6-88DBD43E0E8A}"/>
              </a:ext>
            </a:extLst>
          </p:cNvPr>
          <p:cNvSpPr txBox="1">
            <a:spLocks/>
          </p:cNvSpPr>
          <p:nvPr/>
        </p:nvSpPr>
        <p:spPr>
          <a:xfrm>
            <a:off x="6440812" y="2349196"/>
            <a:ext cx="1992828" cy="549400"/>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0"/>
              </a:spcBef>
              <a:spcAft>
                <a:spcPts val="0"/>
              </a:spcAft>
              <a:buClrTx/>
              <a:buSzTx/>
              <a:buFont typeface="Delta Jaeger" panose="02000503040000020003" pitchFamily="2" charset="0"/>
              <a:buNone/>
              <a:tabLst/>
              <a:defRPr/>
            </a:pPr>
            <a:r>
              <a:rPr kumimoji="0" lang="en-US" sz="1400" b="0" i="0" u="none" strike="noStrike" kern="1200" cap="none" spc="0" normalizeH="0" baseline="0" noProof="0" dirty="0">
                <a:ln>
                  <a:noFill/>
                </a:ln>
                <a:solidFill>
                  <a:srgbClr val="000000"/>
                </a:solidFill>
                <a:effectLst/>
                <a:uLnTx/>
                <a:uFillTx/>
                <a:latin typeface="Delta BQ Book"/>
                <a:ea typeface="+mn-ea"/>
                <a:cs typeface="+mn-cs"/>
              </a:rPr>
              <a:t>Capital value change</a:t>
            </a:r>
          </a:p>
          <a:p>
            <a:pPr marL="0" marR="0" lvl="1" indent="0" algn="l" defTabSz="914400" rtl="0" eaLnBrk="1" fontAlgn="auto" latinLnBrk="0" hangingPunct="1">
              <a:lnSpc>
                <a:spcPct val="90000"/>
              </a:lnSpc>
              <a:spcBef>
                <a:spcPts val="0"/>
              </a:spcBef>
              <a:spcAft>
                <a:spcPts val="1200"/>
              </a:spcAft>
              <a:buClr>
                <a:srgbClr val="CC171E"/>
              </a:buClr>
              <a:buSzTx/>
              <a:buFont typeface="Delta Jaeger" panose="02000503040000020003" pitchFamily="2" charset="0"/>
              <a:buNone/>
              <a:tabLst/>
              <a:defRPr/>
            </a:pPr>
            <a:r>
              <a:rPr kumimoji="0" lang="en-US" sz="2400" b="0" i="0" u="none" strike="noStrike" kern="1200" cap="none" spc="0" normalizeH="0" baseline="0" noProof="0" dirty="0">
                <a:ln>
                  <a:noFill/>
                </a:ln>
                <a:solidFill>
                  <a:srgbClr val="CC171E"/>
                </a:solidFill>
                <a:effectLst/>
                <a:uLnTx/>
                <a:uFillTx/>
                <a:latin typeface="Delta BQ Book"/>
                <a:ea typeface="+mn-ea"/>
                <a:cs typeface="+mn-cs"/>
              </a:rPr>
              <a:t>5.7%</a:t>
            </a:r>
          </a:p>
        </p:txBody>
      </p:sp>
      <p:sp>
        <p:nvSpPr>
          <p:cNvPr id="29" name="Content Placeholder 10">
            <a:extLst>
              <a:ext uri="{FF2B5EF4-FFF2-40B4-BE49-F238E27FC236}">
                <a16:creationId xmlns:a16="http://schemas.microsoft.com/office/drawing/2014/main" id="{837FE660-1CF2-5247-B8D3-E865A69791AD}"/>
              </a:ext>
            </a:extLst>
          </p:cNvPr>
          <p:cNvSpPr txBox="1">
            <a:spLocks/>
          </p:cNvSpPr>
          <p:nvPr/>
        </p:nvSpPr>
        <p:spPr>
          <a:xfrm>
            <a:off x="6440812" y="3184000"/>
            <a:ext cx="1992828" cy="549400"/>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0"/>
              </a:spcBef>
              <a:spcAft>
                <a:spcPts val="0"/>
              </a:spcAft>
              <a:buClrTx/>
              <a:buSzTx/>
              <a:buFont typeface="Delta Jaeger" panose="02000503040000020003" pitchFamily="2" charset="0"/>
              <a:buNone/>
              <a:tabLst/>
              <a:defRPr/>
            </a:pPr>
            <a:r>
              <a:rPr kumimoji="0" lang="en-US" sz="1400" b="0" i="0" u="none" strike="noStrike" kern="1200" cap="none" spc="0" normalizeH="0" baseline="0" noProof="0" dirty="0">
                <a:ln>
                  <a:noFill/>
                </a:ln>
                <a:solidFill>
                  <a:srgbClr val="000000"/>
                </a:solidFill>
                <a:effectLst/>
                <a:uLnTx/>
                <a:uFillTx/>
                <a:latin typeface="Delta BQ Book"/>
                <a:ea typeface="+mn-ea"/>
                <a:cs typeface="+mn-cs"/>
              </a:rPr>
              <a:t>Headline rent</a:t>
            </a:r>
          </a:p>
          <a:p>
            <a:pPr marL="0" marR="0" lvl="1" indent="0" algn="l" defTabSz="914400" rtl="0" eaLnBrk="1" fontAlgn="auto" latinLnBrk="0" hangingPunct="1">
              <a:lnSpc>
                <a:spcPct val="90000"/>
              </a:lnSpc>
              <a:spcBef>
                <a:spcPts val="0"/>
              </a:spcBef>
              <a:spcAft>
                <a:spcPts val="1200"/>
              </a:spcAft>
              <a:buClr>
                <a:srgbClr val="CC171E"/>
              </a:buClr>
              <a:buSzTx/>
              <a:buFont typeface="Delta Jaeger" panose="02000503040000020003" pitchFamily="2" charset="0"/>
              <a:buNone/>
              <a:tabLst/>
              <a:defRPr/>
            </a:pPr>
            <a:r>
              <a:rPr kumimoji="0" lang="en-US" sz="2400" b="0" i="0" u="none" strike="noStrike" kern="1200" cap="none" spc="0" normalizeH="0" baseline="0" noProof="0" dirty="0">
                <a:ln>
                  <a:noFill/>
                </a:ln>
                <a:solidFill>
                  <a:srgbClr val="CC171E"/>
                </a:solidFill>
                <a:effectLst/>
                <a:uLnTx/>
                <a:uFillTx/>
                <a:latin typeface="Delta BQ Book"/>
                <a:ea typeface="+mn-ea"/>
                <a:cs typeface="+mn-cs"/>
              </a:rPr>
              <a:t>€298m</a:t>
            </a:r>
          </a:p>
        </p:txBody>
      </p:sp>
      <p:sp>
        <p:nvSpPr>
          <p:cNvPr id="30" name="Content Placeholder 10">
            <a:extLst>
              <a:ext uri="{FF2B5EF4-FFF2-40B4-BE49-F238E27FC236}">
                <a16:creationId xmlns:a16="http://schemas.microsoft.com/office/drawing/2014/main" id="{57FDD3E9-F8CD-0D42-B8F6-39DA7D6437FD}"/>
              </a:ext>
            </a:extLst>
          </p:cNvPr>
          <p:cNvSpPr txBox="1">
            <a:spLocks/>
          </p:cNvSpPr>
          <p:nvPr/>
        </p:nvSpPr>
        <p:spPr>
          <a:xfrm>
            <a:off x="6440812" y="4018804"/>
            <a:ext cx="1992828" cy="549400"/>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0"/>
              </a:spcBef>
              <a:spcAft>
                <a:spcPts val="0"/>
              </a:spcAft>
              <a:buClrTx/>
              <a:buSzTx/>
              <a:buFont typeface="Delta Jaeger" panose="02000503040000020003" pitchFamily="2" charset="0"/>
              <a:buNone/>
              <a:tabLst/>
              <a:defRPr/>
            </a:pPr>
            <a:r>
              <a:rPr kumimoji="0" lang="en-US" sz="1400" b="0" i="0" u="none" strike="noStrike" kern="1200" cap="none" spc="0" normalizeH="0" baseline="0" noProof="0" dirty="0">
                <a:ln>
                  <a:noFill/>
                </a:ln>
                <a:solidFill>
                  <a:srgbClr val="000000"/>
                </a:solidFill>
                <a:effectLst/>
                <a:uLnTx/>
                <a:uFillTx/>
                <a:latin typeface="Delta BQ Book"/>
                <a:ea typeface="+mn-ea"/>
                <a:cs typeface="+mn-cs"/>
              </a:rPr>
              <a:t>Occupancy rate</a:t>
            </a:r>
          </a:p>
          <a:p>
            <a:pPr marL="0" marR="0" lvl="1" indent="0" algn="l" defTabSz="914400" rtl="0" eaLnBrk="1" fontAlgn="auto" latinLnBrk="0" hangingPunct="1">
              <a:lnSpc>
                <a:spcPct val="90000"/>
              </a:lnSpc>
              <a:spcBef>
                <a:spcPts val="0"/>
              </a:spcBef>
              <a:spcAft>
                <a:spcPts val="1200"/>
              </a:spcAft>
              <a:buClr>
                <a:srgbClr val="CC171E"/>
              </a:buClr>
              <a:buSzTx/>
              <a:buFont typeface="Delta Jaeger" panose="02000503040000020003" pitchFamily="2" charset="0"/>
              <a:buNone/>
              <a:tabLst/>
              <a:defRPr/>
            </a:pPr>
            <a:r>
              <a:rPr kumimoji="0" lang="en-US" sz="2400" b="0" i="0" u="none" strike="noStrike" kern="1200" cap="none" spc="0" normalizeH="0" baseline="0" noProof="0" dirty="0">
                <a:ln>
                  <a:noFill/>
                </a:ln>
                <a:solidFill>
                  <a:srgbClr val="CC171E"/>
                </a:solidFill>
                <a:effectLst/>
                <a:uLnTx/>
                <a:uFillTx/>
                <a:latin typeface="Delta BQ Book"/>
                <a:ea typeface="+mn-ea"/>
                <a:cs typeface="+mn-cs"/>
              </a:rPr>
              <a:t>99%</a:t>
            </a:r>
          </a:p>
        </p:txBody>
      </p:sp>
      <p:sp>
        <p:nvSpPr>
          <p:cNvPr id="31" name="Content Placeholder 10">
            <a:extLst>
              <a:ext uri="{FF2B5EF4-FFF2-40B4-BE49-F238E27FC236}">
                <a16:creationId xmlns:a16="http://schemas.microsoft.com/office/drawing/2014/main" id="{DF6E9CA2-46B6-F343-BE1B-8742A452DE3D}"/>
              </a:ext>
            </a:extLst>
          </p:cNvPr>
          <p:cNvSpPr txBox="1">
            <a:spLocks/>
          </p:cNvSpPr>
          <p:nvPr/>
        </p:nvSpPr>
        <p:spPr>
          <a:xfrm>
            <a:off x="9434132" y="1514392"/>
            <a:ext cx="1992828" cy="549400"/>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0"/>
              </a:spcBef>
              <a:spcAft>
                <a:spcPts val="0"/>
              </a:spcAft>
              <a:buClrTx/>
              <a:buSzTx/>
              <a:buFont typeface="Delta Jaeger" panose="02000503040000020003" pitchFamily="2" charset="0"/>
              <a:buNone/>
              <a:tabLst/>
              <a:defRPr/>
            </a:pPr>
            <a:r>
              <a:rPr kumimoji="0" lang="en-US" sz="1400" b="0" i="0" u="none" strike="noStrike" kern="1200" cap="none" spc="0" normalizeH="0" baseline="0" noProof="0" dirty="0">
                <a:ln>
                  <a:noFill/>
                </a:ln>
                <a:solidFill>
                  <a:srgbClr val="000000"/>
                </a:solidFill>
                <a:effectLst/>
                <a:uLnTx/>
                <a:uFillTx/>
                <a:latin typeface="Delta BQ Book"/>
                <a:ea typeface="+mn-ea"/>
                <a:cs typeface="+mn-cs"/>
              </a:rPr>
              <a:t>Equivalent yield</a:t>
            </a:r>
          </a:p>
          <a:p>
            <a:pPr marL="0" marR="0" lvl="1" indent="0" algn="l" defTabSz="914400" rtl="0" eaLnBrk="1" fontAlgn="auto" latinLnBrk="0" hangingPunct="1">
              <a:lnSpc>
                <a:spcPct val="90000"/>
              </a:lnSpc>
              <a:spcBef>
                <a:spcPts val="0"/>
              </a:spcBef>
              <a:spcAft>
                <a:spcPts val="1200"/>
              </a:spcAft>
              <a:buClr>
                <a:srgbClr val="CC171E"/>
              </a:buClr>
              <a:buSzTx/>
              <a:buFont typeface="Delta Jaeger" panose="02000503040000020003" pitchFamily="2" charset="0"/>
              <a:buNone/>
              <a:tabLst/>
              <a:defRPr/>
            </a:pPr>
            <a:r>
              <a:rPr kumimoji="0" lang="en-US" sz="2400" b="0" i="0" u="none" strike="noStrike" kern="1200" cap="none" spc="0" normalizeH="0" baseline="0" noProof="0" dirty="0">
                <a:ln>
                  <a:noFill/>
                </a:ln>
                <a:solidFill>
                  <a:srgbClr val="CC171E"/>
                </a:solidFill>
                <a:effectLst/>
                <a:uLnTx/>
                <a:uFillTx/>
                <a:latin typeface="Delta BQ Book"/>
                <a:ea typeface="+mn-ea"/>
                <a:cs typeface="+mn-cs"/>
              </a:rPr>
              <a:t>4.0%</a:t>
            </a:r>
          </a:p>
        </p:txBody>
      </p:sp>
      <p:sp>
        <p:nvSpPr>
          <p:cNvPr id="37" name="Content Placeholder 10">
            <a:extLst>
              <a:ext uri="{FF2B5EF4-FFF2-40B4-BE49-F238E27FC236}">
                <a16:creationId xmlns:a16="http://schemas.microsoft.com/office/drawing/2014/main" id="{D8EC3480-BED8-CC47-882F-993C582ED6BD}"/>
              </a:ext>
            </a:extLst>
          </p:cNvPr>
          <p:cNvSpPr txBox="1">
            <a:spLocks/>
          </p:cNvSpPr>
          <p:nvPr/>
        </p:nvSpPr>
        <p:spPr>
          <a:xfrm>
            <a:off x="9434132" y="2349196"/>
            <a:ext cx="1992828" cy="549400"/>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0"/>
              </a:spcBef>
              <a:spcAft>
                <a:spcPts val="0"/>
              </a:spcAft>
              <a:buClrTx/>
              <a:buSzTx/>
              <a:buFont typeface="Delta Jaeger" panose="02000503040000020003" pitchFamily="2" charset="0"/>
              <a:buNone/>
              <a:tabLst/>
              <a:defRPr/>
            </a:pPr>
            <a:r>
              <a:rPr kumimoji="0" lang="en-US" sz="1400" b="0" i="0" u="none" strike="noStrike" kern="1200" cap="none" spc="0" normalizeH="0" baseline="0" noProof="0" dirty="0">
                <a:ln>
                  <a:noFill/>
                </a:ln>
                <a:solidFill>
                  <a:srgbClr val="000000"/>
                </a:solidFill>
                <a:effectLst/>
                <a:uLnTx/>
                <a:uFillTx/>
                <a:latin typeface="Delta BQ Book"/>
                <a:ea typeface="+mn-ea"/>
                <a:cs typeface="+mn-cs"/>
              </a:rPr>
              <a:t>ERV growth</a:t>
            </a:r>
          </a:p>
          <a:p>
            <a:pPr marL="0" marR="0" lvl="1" indent="0" algn="l" defTabSz="914400" rtl="0" eaLnBrk="1" fontAlgn="auto" latinLnBrk="0" hangingPunct="1">
              <a:lnSpc>
                <a:spcPct val="90000"/>
              </a:lnSpc>
              <a:spcBef>
                <a:spcPts val="0"/>
              </a:spcBef>
              <a:spcAft>
                <a:spcPts val="1200"/>
              </a:spcAft>
              <a:buClr>
                <a:srgbClr val="CC171E"/>
              </a:buClr>
              <a:buSzTx/>
              <a:buFont typeface="Delta Jaeger" panose="02000503040000020003" pitchFamily="2" charset="0"/>
              <a:buNone/>
              <a:tabLst/>
              <a:defRPr/>
            </a:pPr>
            <a:r>
              <a:rPr kumimoji="0" lang="en-US" sz="2400" b="0" i="0" u="none" strike="noStrike" kern="1200" cap="none" spc="0" normalizeH="0" baseline="0" noProof="0" dirty="0">
                <a:ln>
                  <a:noFill/>
                </a:ln>
                <a:solidFill>
                  <a:srgbClr val="CC171E"/>
                </a:solidFill>
                <a:effectLst/>
                <a:uLnTx/>
                <a:uFillTx/>
                <a:latin typeface="Delta BQ Book"/>
                <a:ea typeface="+mn-ea"/>
                <a:cs typeface="+mn-cs"/>
              </a:rPr>
              <a:t>4.9%</a:t>
            </a:r>
          </a:p>
        </p:txBody>
      </p:sp>
      <p:sp>
        <p:nvSpPr>
          <p:cNvPr id="38" name="Content Placeholder 10">
            <a:extLst>
              <a:ext uri="{FF2B5EF4-FFF2-40B4-BE49-F238E27FC236}">
                <a16:creationId xmlns:a16="http://schemas.microsoft.com/office/drawing/2014/main" id="{76231B7B-B264-B341-832C-2DE2188901B9}"/>
              </a:ext>
            </a:extLst>
          </p:cNvPr>
          <p:cNvSpPr txBox="1">
            <a:spLocks/>
          </p:cNvSpPr>
          <p:nvPr/>
        </p:nvSpPr>
        <p:spPr>
          <a:xfrm>
            <a:off x="9434132" y="3184000"/>
            <a:ext cx="1992828" cy="549400"/>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0"/>
              </a:spcBef>
              <a:spcAft>
                <a:spcPts val="0"/>
              </a:spcAft>
              <a:buClrTx/>
              <a:buSzTx/>
              <a:buFont typeface="Delta Jaeger" panose="02000503040000020003" pitchFamily="2" charset="0"/>
              <a:buNone/>
              <a:tabLst/>
              <a:defRPr/>
            </a:pPr>
            <a:r>
              <a:rPr kumimoji="0" lang="en-US" sz="1400" b="0" i="0" u="none" strike="noStrike" kern="1200" cap="none" spc="0" normalizeH="0" baseline="0" noProof="0" dirty="0">
                <a:ln>
                  <a:noFill/>
                </a:ln>
                <a:solidFill>
                  <a:srgbClr val="000000"/>
                </a:solidFill>
                <a:effectLst/>
                <a:uLnTx/>
                <a:uFillTx/>
                <a:latin typeface="Delta BQ Book"/>
                <a:ea typeface="+mn-ea"/>
                <a:cs typeface="+mn-cs"/>
              </a:rPr>
              <a:t>ERV</a:t>
            </a:r>
          </a:p>
          <a:p>
            <a:pPr marL="0" marR="0" lvl="1" indent="0" algn="l" defTabSz="914400" rtl="0" eaLnBrk="1" fontAlgn="auto" latinLnBrk="0" hangingPunct="1">
              <a:lnSpc>
                <a:spcPct val="90000"/>
              </a:lnSpc>
              <a:spcBef>
                <a:spcPts val="0"/>
              </a:spcBef>
              <a:spcAft>
                <a:spcPts val="1200"/>
              </a:spcAft>
              <a:buClr>
                <a:srgbClr val="CC171E"/>
              </a:buClr>
              <a:buSzTx/>
              <a:buFont typeface="Delta Jaeger" panose="02000503040000020003" pitchFamily="2" charset="0"/>
              <a:buNone/>
              <a:tabLst/>
              <a:defRPr/>
            </a:pPr>
            <a:r>
              <a:rPr kumimoji="0" lang="en-US" sz="2400" b="0" i="0" u="none" strike="noStrike" kern="1200" cap="none" spc="0" normalizeH="0" baseline="0" noProof="0" dirty="0">
                <a:ln>
                  <a:noFill/>
                </a:ln>
                <a:solidFill>
                  <a:srgbClr val="CC171E"/>
                </a:solidFill>
                <a:effectLst/>
                <a:uLnTx/>
                <a:uFillTx/>
                <a:latin typeface="Delta BQ Book"/>
                <a:ea typeface="+mn-ea"/>
                <a:cs typeface="+mn-cs"/>
              </a:rPr>
              <a:t>€315m</a:t>
            </a:r>
          </a:p>
        </p:txBody>
      </p:sp>
      <p:sp>
        <p:nvSpPr>
          <p:cNvPr id="39" name="Content Placeholder 10">
            <a:extLst>
              <a:ext uri="{FF2B5EF4-FFF2-40B4-BE49-F238E27FC236}">
                <a16:creationId xmlns:a16="http://schemas.microsoft.com/office/drawing/2014/main" id="{873BF846-166C-8B4F-8C4C-A66C4777D94C}"/>
              </a:ext>
            </a:extLst>
          </p:cNvPr>
          <p:cNvSpPr txBox="1">
            <a:spLocks/>
          </p:cNvSpPr>
          <p:nvPr/>
        </p:nvSpPr>
        <p:spPr>
          <a:xfrm>
            <a:off x="9434132" y="4018804"/>
            <a:ext cx="1992828" cy="549400"/>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Clr>
                <a:schemeClr val="bg2"/>
              </a:buClr>
              <a:buFont typeface="Delta Jaeger" panose="02000503040000020003" pitchFamily="2" charset="0"/>
              <a:buChar char="-"/>
              <a:defRPr sz="1800" kern="1200">
                <a:solidFill>
                  <a:schemeClr val="tx1"/>
                </a:solidFill>
                <a:latin typeface="+mn-lt"/>
                <a:ea typeface="+mn-ea"/>
                <a:cs typeface="+mn-cs"/>
              </a:defRPr>
            </a:lvl2pPr>
            <a:lvl3pPr marL="357188" indent="-176213" algn="l" defTabSz="914400" rtl="0" eaLnBrk="1" latinLnBrk="0" hangingPunct="1">
              <a:lnSpc>
                <a:spcPct val="90000"/>
              </a:lnSpc>
              <a:spcBef>
                <a:spcPts val="500"/>
              </a:spcBef>
              <a:buClr>
                <a:schemeClr val="bg2"/>
              </a:buClr>
              <a:buFont typeface="Delta Jaeger" panose="02000503040000020003" pitchFamily="2" charset="0"/>
              <a:buChar char="-"/>
              <a:defRPr sz="1600" kern="1200">
                <a:solidFill>
                  <a:schemeClr val="tx1"/>
                </a:solidFill>
                <a:latin typeface="+mn-lt"/>
                <a:ea typeface="+mn-ea"/>
                <a:cs typeface="+mn-cs"/>
              </a:defRPr>
            </a:lvl3pPr>
            <a:lvl4pPr marL="538163"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4pPr>
            <a:lvl5pPr marL="719138" indent="-180975" algn="l" defTabSz="914400" rtl="0" eaLnBrk="1" latinLnBrk="0" hangingPunct="1">
              <a:lnSpc>
                <a:spcPct val="90000"/>
              </a:lnSpc>
              <a:spcBef>
                <a:spcPts val="500"/>
              </a:spcBef>
              <a:buClr>
                <a:schemeClr val="bg2"/>
              </a:buClr>
              <a:buFont typeface="Delta Jaeger" panose="02000503040000020003" pitchFamily="2"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0"/>
              </a:spcBef>
              <a:spcAft>
                <a:spcPts val="0"/>
              </a:spcAft>
              <a:buClrTx/>
              <a:buSzTx/>
              <a:buFont typeface="Delta Jaeger" panose="02000503040000020003" pitchFamily="2" charset="0"/>
              <a:buNone/>
              <a:tabLst/>
              <a:defRPr/>
            </a:pPr>
            <a:r>
              <a:rPr kumimoji="0" lang="en-US" sz="1400" b="0" i="0" u="none" strike="noStrike" kern="1200" cap="none" spc="0" normalizeH="0" baseline="0" noProof="0" dirty="0">
                <a:ln>
                  <a:noFill/>
                </a:ln>
                <a:solidFill>
                  <a:srgbClr val="000000"/>
                </a:solidFill>
                <a:effectLst/>
                <a:uLnTx/>
                <a:uFillTx/>
                <a:latin typeface="Delta BQ Book"/>
                <a:ea typeface="+mn-ea"/>
                <a:cs typeface="+mn-cs"/>
              </a:rPr>
              <a:t>LTV ratio</a:t>
            </a:r>
          </a:p>
          <a:p>
            <a:pPr marL="0" marR="0" lvl="1" indent="0" algn="l" defTabSz="914400" rtl="0" eaLnBrk="1" fontAlgn="auto" latinLnBrk="0" hangingPunct="1">
              <a:lnSpc>
                <a:spcPct val="90000"/>
              </a:lnSpc>
              <a:spcBef>
                <a:spcPts val="0"/>
              </a:spcBef>
              <a:spcAft>
                <a:spcPts val="1200"/>
              </a:spcAft>
              <a:buClr>
                <a:srgbClr val="CC171E"/>
              </a:buClr>
              <a:buSzTx/>
              <a:buFont typeface="Delta Jaeger" panose="02000503040000020003" pitchFamily="2" charset="0"/>
              <a:buNone/>
              <a:tabLst/>
              <a:defRPr/>
            </a:pPr>
            <a:r>
              <a:rPr kumimoji="0" lang="en-US" sz="2400" b="0" i="0" u="none" strike="noStrike" kern="1200" cap="none" spc="0" normalizeH="0" baseline="0" noProof="0" dirty="0">
                <a:ln>
                  <a:noFill/>
                </a:ln>
                <a:solidFill>
                  <a:srgbClr val="CC171E"/>
                </a:solidFill>
                <a:effectLst/>
                <a:uLnTx/>
                <a:uFillTx/>
                <a:latin typeface="Delta BQ Book"/>
                <a:ea typeface="+mn-ea"/>
                <a:cs typeface="+mn-cs"/>
              </a:rPr>
              <a:t>28%</a:t>
            </a:r>
          </a:p>
        </p:txBody>
      </p:sp>
      <p:graphicFrame>
        <p:nvGraphicFramePr>
          <p:cNvPr id="17" name="Chart 16">
            <a:extLst>
              <a:ext uri="{FF2B5EF4-FFF2-40B4-BE49-F238E27FC236}">
                <a16:creationId xmlns:a16="http://schemas.microsoft.com/office/drawing/2014/main" id="{D68B2403-CE7E-6998-A08A-E78B30FDD8D6}"/>
              </a:ext>
            </a:extLst>
          </p:cNvPr>
          <p:cNvGraphicFramePr/>
          <p:nvPr/>
        </p:nvGraphicFramePr>
        <p:xfrm>
          <a:off x="480971" y="1172369"/>
          <a:ext cx="4959349" cy="49450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42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D51B3-6E66-4BA6-9580-0E26AD8DDBEB}"/>
              </a:ext>
            </a:extLst>
          </p:cNvPr>
          <p:cNvSpPr>
            <a:spLocks noGrp="1"/>
          </p:cNvSpPr>
          <p:nvPr>
            <p:ph type="title"/>
          </p:nvPr>
        </p:nvSpPr>
        <p:spPr>
          <a:xfrm>
            <a:off x="491921" y="296125"/>
            <a:ext cx="10515600" cy="2852737"/>
          </a:xfrm>
        </p:spPr>
        <p:txBody>
          <a:bodyPr anchor="b"/>
          <a:lstStyle/>
          <a:p>
            <a:r>
              <a:rPr lang="en-US" dirty="0"/>
              <a:t>appendix II</a:t>
            </a:r>
            <a:endParaRPr lang="en-GB" dirty="0"/>
          </a:p>
        </p:txBody>
      </p:sp>
      <p:sp>
        <p:nvSpPr>
          <p:cNvPr id="3" name="Subtitle 2">
            <a:extLst>
              <a:ext uri="{FF2B5EF4-FFF2-40B4-BE49-F238E27FC236}">
                <a16:creationId xmlns:a16="http://schemas.microsoft.com/office/drawing/2014/main" id="{E92D4C16-85F4-4381-BD16-7959774610F6}"/>
              </a:ext>
            </a:extLst>
          </p:cNvPr>
          <p:cNvSpPr>
            <a:spLocks noGrp="1"/>
          </p:cNvSpPr>
          <p:nvPr>
            <p:ph type="body" idx="1"/>
          </p:nvPr>
        </p:nvSpPr>
        <p:spPr>
          <a:xfrm>
            <a:off x="491921" y="3427972"/>
            <a:ext cx="10515600" cy="1500187"/>
          </a:xfrm>
        </p:spPr>
        <p:txBody>
          <a:bodyPr/>
          <a:lstStyle/>
          <a:p>
            <a:r>
              <a:rPr lang="en-US" dirty="0"/>
              <a:t>Market Data</a:t>
            </a:r>
            <a:endParaRPr lang="en-GB" dirty="0"/>
          </a:p>
        </p:txBody>
      </p:sp>
    </p:spTree>
    <p:extLst>
      <p:ext uri="{BB962C8B-B14F-4D97-AF65-F5344CB8AC3E}">
        <p14:creationId xmlns:p14="http://schemas.microsoft.com/office/powerpoint/2010/main" val="376679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1177-49A7-4C40-847D-20AC3B131C0A}"/>
              </a:ext>
            </a:extLst>
          </p:cNvPr>
          <p:cNvSpPr>
            <a:spLocks noGrp="1"/>
          </p:cNvSpPr>
          <p:nvPr>
            <p:ph type="title"/>
          </p:nvPr>
        </p:nvSpPr>
        <p:spPr>
          <a:xfrm>
            <a:off x="480971" y="292931"/>
            <a:ext cx="11233150" cy="688144"/>
          </a:xfrm>
        </p:spPr>
        <p:txBody>
          <a:bodyPr/>
          <a:lstStyle/>
          <a:p>
            <a:r>
              <a:rPr lang="en-GB" dirty="0"/>
              <a:t>European industrial investment volumes</a:t>
            </a:r>
          </a:p>
        </p:txBody>
      </p:sp>
      <p:sp>
        <p:nvSpPr>
          <p:cNvPr id="3" name="Slide Number Placeholder 2">
            <a:extLst>
              <a:ext uri="{FF2B5EF4-FFF2-40B4-BE49-F238E27FC236}">
                <a16:creationId xmlns:a16="http://schemas.microsoft.com/office/drawing/2014/main" id="{DF18FFF9-3A82-44F4-82CC-3DB2207C1364}"/>
              </a:ext>
            </a:extLst>
          </p:cNvPr>
          <p:cNvSpPr>
            <a:spLocks noGrp="1"/>
          </p:cNvSpPr>
          <p:nvPr>
            <p:ph type="sldNum" sz="quarter" idx="12"/>
          </p:nvPr>
        </p:nvSpPr>
        <p:spPr>
          <a:xfrm>
            <a:off x="10903669" y="6308725"/>
            <a:ext cx="809411" cy="215900"/>
          </a:xfrm>
        </p:spPr>
        <p:txBody>
          <a:bodyPr/>
          <a:lstStyle/>
          <a:p>
            <a:fld id="{A9127C4A-68AE-42AA-98AE-96759E14B5F4}" type="slidenum">
              <a:rPr lang="en-GB" smtClean="0"/>
              <a:pPr/>
              <a:t>52</a:t>
            </a:fld>
            <a:endParaRPr lang="en-GB"/>
          </a:p>
        </p:txBody>
      </p:sp>
      <p:graphicFrame>
        <p:nvGraphicFramePr>
          <p:cNvPr id="7" name="Chart 6">
            <a:extLst>
              <a:ext uri="{FF2B5EF4-FFF2-40B4-BE49-F238E27FC236}">
                <a16:creationId xmlns:a16="http://schemas.microsoft.com/office/drawing/2014/main" id="{5062E38B-03E4-044A-B6EA-721E34D4B963}"/>
              </a:ext>
            </a:extLst>
          </p:cNvPr>
          <p:cNvGraphicFramePr/>
          <p:nvPr>
            <p:extLst>
              <p:ext uri="{D42A27DB-BD31-4B8C-83A1-F6EECF244321}">
                <p14:modId xmlns:p14="http://schemas.microsoft.com/office/powerpoint/2010/main" val="3475689614"/>
              </p:ext>
            </p:extLst>
          </p:nvPr>
        </p:nvGraphicFramePr>
        <p:xfrm>
          <a:off x="-169454" y="1275606"/>
          <a:ext cx="6086067" cy="45366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61309964-A2B0-3642-AA43-4DF8ABD886BF}"/>
              </a:ext>
            </a:extLst>
          </p:cNvPr>
          <p:cNvGraphicFramePr/>
          <p:nvPr>
            <p:extLst>
              <p:ext uri="{D42A27DB-BD31-4B8C-83A1-F6EECF244321}">
                <p14:modId xmlns:p14="http://schemas.microsoft.com/office/powerpoint/2010/main" val="670426438"/>
              </p:ext>
            </p:extLst>
          </p:nvPr>
        </p:nvGraphicFramePr>
        <p:xfrm>
          <a:off x="6058853" y="1275606"/>
          <a:ext cx="5851208" cy="462134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D0F9A9D5-507E-42BD-B002-F3B6C0BEF4F4}"/>
              </a:ext>
            </a:extLst>
          </p:cNvPr>
          <p:cNvSpPr txBox="1"/>
          <p:nvPr/>
        </p:nvSpPr>
        <p:spPr>
          <a:xfrm>
            <a:off x="397537" y="5917537"/>
            <a:ext cx="10577854" cy="230832"/>
          </a:xfrm>
          <a:prstGeom prst="rect">
            <a:avLst/>
          </a:prstGeom>
          <a:noFill/>
        </p:spPr>
        <p:txBody>
          <a:bodyPr wrap="square">
            <a:spAutoFit/>
          </a:bodyPr>
          <a:lstStyle/>
          <a:p>
            <a:r>
              <a:rPr lang="en-US" sz="900" dirty="0">
                <a:solidFill>
                  <a:schemeClr val="tx2"/>
                </a:solidFill>
              </a:rPr>
              <a:t>Source: CBRE</a:t>
            </a:r>
          </a:p>
        </p:txBody>
      </p:sp>
    </p:spTree>
    <p:extLst>
      <p:ext uri="{BB962C8B-B14F-4D97-AF65-F5344CB8AC3E}">
        <p14:creationId xmlns:p14="http://schemas.microsoft.com/office/powerpoint/2010/main" val="3208858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1177-49A7-4C40-847D-20AC3B131C0A}"/>
              </a:ext>
            </a:extLst>
          </p:cNvPr>
          <p:cNvSpPr>
            <a:spLocks noGrp="1"/>
          </p:cNvSpPr>
          <p:nvPr>
            <p:ph type="title"/>
          </p:nvPr>
        </p:nvSpPr>
        <p:spPr>
          <a:xfrm>
            <a:off x="480971" y="292931"/>
            <a:ext cx="11233150" cy="688144"/>
          </a:xfrm>
        </p:spPr>
        <p:txBody>
          <a:bodyPr/>
          <a:lstStyle/>
          <a:p>
            <a:r>
              <a:rPr lang="en-GB" dirty="0"/>
              <a:t>Prime logistics yields vs 10 year bond yields</a:t>
            </a:r>
          </a:p>
        </p:txBody>
      </p:sp>
      <p:sp>
        <p:nvSpPr>
          <p:cNvPr id="3" name="Slide Number Placeholder 2">
            <a:extLst>
              <a:ext uri="{FF2B5EF4-FFF2-40B4-BE49-F238E27FC236}">
                <a16:creationId xmlns:a16="http://schemas.microsoft.com/office/drawing/2014/main" id="{DF18FFF9-3A82-44F4-82CC-3DB2207C1364}"/>
              </a:ext>
            </a:extLst>
          </p:cNvPr>
          <p:cNvSpPr>
            <a:spLocks noGrp="1"/>
          </p:cNvSpPr>
          <p:nvPr>
            <p:ph type="sldNum" sz="quarter" idx="12"/>
          </p:nvPr>
        </p:nvSpPr>
        <p:spPr>
          <a:xfrm>
            <a:off x="10903669" y="6308725"/>
            <a:ext cx="809411" cy="215900"/>
          </a:xfrm>
        </p:spPr>
        <p:txBody>
          <a:bodyPr/>
          <a:lstStyle/>
          <a:p>
            <a:fld id="{A9127C4A-68AE-42AA-98AE-96759E14B5F4}" type="slidenum">
              <a:rPr lang="en-GB" smtClean="0"/>
              <a:pPr/>
              <a:t>53</a:t>
            </a:fld>
            <a:endParaRPr lang="en-GB"/>
          </a:p>
        </p:txBody>
      </p:sp>
      <p:graphicFrame>
        <p:nvGraphicFramePr>
          <p:cNvPr id="6" name="Chart 5">
            <a:extLst>
              <a:ext uri="{FF2B5EF4-FFF2-40B4-BE49-F238E27FC236}">
                <a16:creationId xmlns:a16="http://schemas.microsoft.com/office/drawing/2014/main" id="{DD9B9F07-7DA7-AE48-B4C8-715F052ECB1E}"/>
              </a:ext>
            </a:extLst>
          </p:cNvPr>
          <p:cNvGraphicFramePr/>
          <p:nvPr>
            <p:extLst>
              <p:ext uri="{D42A27DB-BD31-4B8C-83A1-F6EECF244321}">
                <p14:modId xmlns:p14="http://schemas.microsoft.com/office/powerpoint/2010/main" val="3529247692"/>
              </p:ext>
            </p:extLst>
          </p:nvPr>
        </p:nvGraphicFramePr>
        <p:xfrm>
          <a:off x="203664" y="604450"/>
          <a:ext cx="11575102" cy="533160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38764CD-48BD-4026-8700-32ED3D509AC1}"/>
              </a:ext>
            </a:extLst>
          </p:cNvPr>
          <p:cNvSpPr txBox="1"/>
          <p:nvPr/>
        </p:nvSpPr>
        <p:spPr>
          <a:xfrm>
            <a:off x="364236" y="5934075"/>
            <a:ext cx="10577854" cy="230832"/>
          </a:xfrm>
          <a:prstGeom prst="rect">
            <a:avLst/>
          </a:prstGeom>
          <a:noFill/>
        </p:spPr>
        <p:txBody>
          <a:bodyPr wrap="square">
            <a:spAutoFit/>
          </a:bodyPr>
          <a:lstStyle/>
          <a:p>
            <a:r>
              <a:rPr lang="en-GB" sz="900" dirty="0">
                <a:solidFill>
                  <a:schemeClr val="tx2"/>
                </a:solidFill>
              </a:rPr>
              <a:t>Source: Prime yields CBRE, risk free rates as of Bloomberg (30 June 2022)</a:t>
            </a:r>
          </a:p>
        </p:txBody>
      </p:sp>
    </p:spTree>
    <p:extLst>
      <p:ext uri="{BB962C8B-B14F-4D97-AF65-F5344CB8AC3E}">
        <p14:creationId xmlns:p14="http://schemas.microsoft.com/office/powerpoint/2010/main" val="3945659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1177-49A7-4C40-847D-20AC3B131C0A}"/>
              </a:ext>
            </a:extLst>
          </p:cNvPr>
          <p:cNvSpPr>
            <a:spLocks noGrp="1"/>
          </p:cNvSpPr>
          <p:nvPr>
            <p:ph type="title"/>
          </p:nvPr>
        </p:nvSpPr>
        <p:spPr>
          <a:xfrm>
            <a:off x="480971" y="292931"/>
            <a:ext cx="11233150" cy="1008000"/>
          </a:xfrm>
        </p:spPr>
        <p:txBody>
          <a:bodyPr/>
          <a:lstStyle/>
          <a:p>
            <a:r>
              <a:rPr lang="en-GB" dirty="0"/>
              <a:t>European industrial and logistics </a:t>
            </a:r>
            <a:br>
              <a:rPr lang="en-GB" dirty="0"/>
            </a:br>
            <a:r>
              <a:rPr lang="en-GB" dirty="0"/>
              <a:t>— take-up statistics</a:t>
            </a:r>
          </a:p>
        </p:txBody>
      </p:sp>
      <p:sp>
        <p:nvSpPr>
          <p:cNvPr id="3" name="Slide Number Placeholder 2">
            <a:extLst>
              <a:ext uri="{FF2B5EF4-FFF2-40B4-BE49-F238E27FC236}">
                <a16:creationId xmlns:a16="http://schemas.microsoft.com/office/drawing/2014/main" id="{DF18FFF9-3A82-44F4-82CC-3DB2207C1364}"/>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graphicFrame>
        <p:nvGraphicFramePr>
          <p:cNvPr id="17" name="Chart 16">
            <a:extLst>
              <a:ext uri="{FF2B5EF4-FFF2-40B4-BE49-F238E27FC236}">
                <a16:creationId xmlns:a16="http://schemas.microsoft.com/office/drawing/2014/main" id="{BF8EC17C-6167-0B47-86D7-05CA86402A2F}"/>
              </a:ext>
            </a:extLst>
          </p:cNvPr>
          <p:cNvGraphicFramePr/>
          <p:nvPr>
            <p:extLst>
              <p:ext uri="{D42A27DB-BD31-4B8C-83A1-F6EECF244321}">
                <p14:modId xmlns:p14="http://schemas.microsoft.com/office/powerpoint/2010/main" val="4174715199"/>
              </p:ext>
            </p:extLst>
          </p:nvPr>
        </p:nvGraphicFramePr>
        <p:xfrm>
          <a:off x="479425" y="1299364"/>
          <a:ext cx="5437188" cy="2339974"/>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a:extLst>
              <a:ext uri="{FF2B5EF4-FFF2-40B4-BE49-F238E27FC236}">
                <a16:creationId xmlns:a16="http://schemas.microsoft.com/office/drawing/2014/main" id="{C8B9D14A-624F-8048-B176-925B01DFE280}"/>
              </a:ext>
            </a:extLst>
          </p:cNvPr>
          <p:cNvSpPr/>
          <p:nvPr/>
        </p:nvSpPr>
        <p:spPr>
          <a:xfrm>
            <a:off x="479425" y="1314379"/>
            <a:ext cx="5437188"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000000">
                    <a:lumMod val="65000"/>
                    <a:lumOff val="35000"/>
                  </a:srgbClr>
                </a:solidFill>
                <a:latin typeface="+mn-lt"/>
                <a:ea typeface="+mn-ea"/>
                <a:cs typeface="+mn-cs"/>
              </a:defRPr>
            </a:pPr>
            <a:r>
              <a:rPr kumimoji="0" lang="en-US" sz="1400" b="0" i="0" u="none" strike="noStrike" kern="1200" cap="none" spc="0" normalizeH="0" baseline="0" noProof="0" dirty="0">
                <a:ln>
                  <a:noFill/>
                </a:ln>
                <a:solidFill>
                  <a:srgbClr val="6D6E71"/>
                </a:solidFill>
                <a:effectLst/>
                <a:uLnTx/>
                <a:uFillTx/>
                <a:latin typeface="Delta BQ Book"/>
                <a:ea typeface="+mn-ea"/>
                <a:cs typeface="+mn-cs"/>
              </a:rPr>
              <a:t>Take-up of warehouse space – UK</a:t>
            </a:r>
            <a:r>
              <a:rPr kumimoji="0" lang="en-US" sz="1400" b="0" i="0" u="none" strike="noStrike" kern="1200" cap="none" spc="0" normalizeH="0" baseline="30000" noProof="0" dirty="0">
                <a:ln>
                  <a:noFill/>
                </a:ln>
                <a:solidFill>
                  <a:srgbClr val="6D6E71"/>
                </a:solidFill>
                <a:effectLst/>
                <a:uLnTx/>
                <a:uFillTx/>
                <a:latin typeface="Delta BQ Book"/>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000000">
                    <a:lumMod val="65000"/>
                    <a:lumOff val="35000"/>
                  </a:srgbClr>
                </a:solidFill>
                <a:latin typeface="+mn-lt"/>
                <a:ea typeface="+mn-ea"/>
                <a:cs typeface="+mn-cs"/>
              </a:defRPr>
            </a:pPr>
            <a:r>
              <a:rPr kumimoji="0" lang="en-US" sz="1100" b="0" i="0" u="none" strike="noStrike" kern="1200" cap="none" spc="0" normalizeH="0" baseline="0" noProof="0" dirty="0">
                <a:ln>
                  <a:noFill/>
                </a:ln>
                <a:solidFill>
                  <a:srgbClr val="6D6E71"/>
                </a:solidFill>
                <a:effectLst/>
                <a:uLnTx/>
                <a:uFillTx/>
                <a:latin typeface="Delta BQ Book"/>
                <a:ea typeface="+mn-ea"/>
                <a:cs typeface="+mn-cs"/>
              </a:rPr>
              <a:t>(m sq m)</a:t>
            </a:r>
          </a:p>
        </p:txBody>
      </p:sp>
      <p:sp>
        <p:nvSpPr>
          <p:cNvPr id="25" name="Rectangle 24">
            <a:extLst>
              <a:ext uri="{FF2B5EF4-FFF2-40B4-BE49-F238E27FC236}">
                <a16:creationId xmlns:a16="http://schemas.microsoft.com/office/drawing/2014/main" id="{A5346387-A48E-7849-850E-D8A14943CA46}"/>
              </a:ext>
            </a:extLst>
          </p:cNvPr>
          <p:cNvSpPr/>
          <p:nvPr/>
        </p:nvSpPr>
        <p:spPr>
          <a:xfrm>
            <a:off x="6275447" y="1310803"/>
            <a:ext cx="5437188"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000000">
                    <a:lumMod val="65000"/>
                    <a:lumOff val="35000"/>
                  </a:srgbClr>
                </a:solidFill>
                <a:latin typeface="+mn-lt"/>
                <a:ea typeface="+mn-ea"/>
                <a:cs typeface="+mn-cs"/>
              </a:defRPr>
            </a:pPr>
            <a:r>
              <a:rPr kumimoji="0" lang="en-US" sz="1400" b="0" i="0" u="none" strike="noStrike" kern="1200" cap="none" spc="0" normalizeH="0" baseline="0" noProof="0" dirty="0">
                <a:ln>
                  <a:noFill/>
                </a:ln>
                <a:solidFill>
                  <a:srgbClr val="6D6E71"/>
                </a:solidFill>
                <a:effectLst/>
                <a:uLnTx/>
                <a:uFillTx/>
                <a:latin typeface="Delta BQ Book"/>
                <a:ea typeface="+mn-ea"/>
                <a:cs typeface="+mn-cs"/>
              </a:rPr>
              <a:t>Take-up of warehouse space &gt;5,000 sq m – France</a:t>
            </a:r>
            <a:r>
              <a:rPr kumimoji="0" lang="en-US" sz="1400" b="0" i="0" u="none" strike="noStrike" kern="1200" cap="none" spc="0" normalizeH="0" baseline="30000" noProof="0" dirty="0">
                <a:ln>
                  <a:noFill/>
                </a:ln>
                <a:solidFill>
                  <a:srgbClr val="6D6E71"/>
                </a:solidFill>
                <a:effectLst/>
                <a:uLnTx/>
                <a:uFillTx/>
                <a:latin typeface="Delta BQ Book"/>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000000">
                    <a:lumMod val="65000"/>
                    <a:lumOff val="35000"/>
                  </a:srgbClr>
                </a:solidFill>
                <a:latin typeface="+mn-lt"/>
                <a:ea typeface="+mn-ea"/>
                <a:cs typeface="+mn-cs"/>
              </a:defRPr>
            </a:pPr>
            <a:r>
              <a:rPr kumimoji="0" lang="en-US" sz="1100" b="0" i="0" u="none" strike="noStrike" kern="1200" cap="none" spc="0" normalizeH="0" baseline="0" noProof="0" dirty="0">
                <a:ln>
                  <a:noFill/>
                </a:ln>
                <a:solidFill>
                  <a:srgbClr val="6D6E71"/>
                </a:solidFill>
                <a:effectLst/>
                <a:uLnTx/>
                <a:uFillTx/>
                <a:latin typeface="Delta BQ Book"/>
                <a:ea typeface="+mn-ea"/>
                <a:cs typeface="+mn-cs"/>
              </a:rPr>
              <a:t>(m sq m)</a:t>
            </a:r>
          </a:p>
        </p:txBody>
      </p:sp>
      <p:graphicFrame>
        <p:nvGraphicFramePr>
          <p:cNvPr id="26" name="Chart 25">
            <a:extLst>
              <a:ext uri="{FF2B5EF4-FFF2-40B4-BE49-F238E27FC236}">
                <a16:creationId xmlns:a16="http://schemas.microsoft.com/office/drawing/2014/main" id="{0D9BA6D8-49FB-474E-AF91-933326B12D1F}"/>
              </a:ext>
            </a:extLst>
          </p:cNvPr>
          <p:cNvGraphicFramePr/>
          <p:nvPr>
            <p:extLst>
              <p:ext uri="{D42A27DB-BD31-4B8C-83A1-F6EECF244321}">
                <p14:modId xmlns:p14="http://schemas.microsoft.com/office/powerpoint/2010/main" val="3851144914"/>
              </p:ext>
            </p:extLst>
          </p:nvPr>
        </p:nvGraphicFramePr>
        <p:xfrm>
          <a:off x="3093276" y="3701067"/>
          <a:ext cx="5429164" cy="2356833"/>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a:extLst>
              <a:ext uri="{FF2B5EF4-FFF2-40B4-BE49-F238E27FC236}">
                <a16:creationId xmlns:a16="http://schemas.microsoft.com/office/drawing/2014/main" id="{5E085C1F-D7BB-8548-A4A8-DEE4D5918757}"/>
              </a:ext>
            </a:extLst>
          </p:cNvPr>
          <p:cNvSpPr/>
          <p:nvPr/>
        </p:nvSpPr>
        <p:spPr>
          <a:xfrm>
            <a:off x="3096770" y="3819944"/>
            <a:ext cx="5437188"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000000">
                    <a:lumMod val="65000"/>
                    <a:lumOff val="35000"/>
                  </a:srgbClr>
                </a:solidFill>
                <a:latin typeface="+mn-lt"/>
                <a:ea typeface="+mn-ea"/>
                <a:cs typeface="+mn-cs"/>
              </a:defRPr>
            </a:pPr>
            <a:r>
              <a:rPr kumimoji="0" lang="en-US" sz="1400" b="0" i="0" u="none" strike="noStrike" kern="1200" cap="none" spc="0" normalizeH="0" baseline="0" noProof="0" dirty="0">
                <a:ln>
                  <a:noFill/>
                </a:ln>
                <a:solidFill>
                  <a:srgbClr val="6D6E71"/>
                </a:solidFill>
                <a:effectLst/>
                <a:uLnTx/>
                <a:uFillTx/>
                <a:latin typeface="Delta BQ Book"/>
                <a:ea typeface="+mn-ea"/>
                <a:cs typeface="+mn-cs"/>
              </a:rPr>
              <a:t>Take-up of warehouse space &gt;5,000 sq m – Germany</a:t>
            </a:r>
            <a:r>
              <a:rPr lang="en-US" sz="1400" baseline="30000" dirty="0">
                <a:solidFill>
                  <a:srgbClr val="6D6E71"/>
                </a:solidFill>
                <a:latin typeface="Delta BQ Book"/>
              </a:rPr>
              <a:t>3</a:t>
            </a:r>
            <a:endParaRPr kumimoji="0" lang="en-US" sz="1400" b="0" i="0" u="none" strike="noStrike" kern="1200" cap="none" spc="0" normalizeH="0" baseline="30000" noProof="0" dirty="0">
              <a:ln>
                <a:noFill/>
              </a:ln>
              <a:solidFill>
                <a:srgbClr val="6D6E71"/>
              </a:solidFill>
              <a:effectLst/>
              <a:uLnTx/>
              <a:uFillTx/>
              <a:latin typeface="Delta BQ Book"/>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000000">
                    <a:lumMod val="65000"/>
                    <a:lumOff val="35000"/>
                  </a:srgbClr>
                </a:solidFill>
                <a:latin typeface="+mn-lt"/>
                <a:ea typeface="+mn-ea"/>
                <a:cs typeface="+mn-cs"/>
              </a:defRPr>
            </a:pPr>
            <a:r>
              <a:rPr kumimoji="0" lang="en-US" sz="1100" b="0" i="0" u="none" strike="noStrike" kern="1200" cap="none" spc="0" normalizeH="0" baseline="0" noProof="0" dirty="0">
                <a:ln>
                  <a:noFill/>
                </a:ln>
                <a:solidFill>
                  <a:srgbClr val="6D6E71"/>
                </a:solidFill>
                <a:effectLst/>
                <a:uLnTx/>
                <a:uFillTx/>
                <a:latin typeface="Delta BQ Book"/>
                <a:ea typeface="+mn-ea"/>
                <a:cs typeface="+mn-cs"/>
              </a:rPr>
              <a:t>(m sq m)</a:t>
            </a:r>
          </a:p>
        </p:txBody>
      </p:sp>
      <p:sp>
        <p:nvSpPr>
          <p:cNvPr id="14" name="Text Box 52">
            <a:extLst>
              <a:ext uri="{FF2B5EF4-FFF2-40B4-BE49-F238E27FC236}">
                <a16:creationId xmlns:a16="http://schemas.microsoft.com/office/drawing/2014/main" id="{C0FF9897-83D1-48F7-A910-AF6C0C26A23D}"/>
              </a:ext>
            </a:extLst>
          </p:cNvPr>
          <p:cNvSpPr txBox="1">
            <a:spLocks noChangeArrowheads="1"/>
          </p:cNvSpPr>
          <p:nvPr/>
        </p:nvSpPr>
        <p:spPr bwMode="auto">
          <a:xfrm>
            <a:off x="1593512" y="6381840"/>
            <a:ext cx="9360238" cy="23083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lvl="0">
              <a:defRPr/>
            </a:pPr>
            <a:r>
              <a:rPr kumimoji="0" lang="fr-FR" sz="900" b="0" i="0" u="none" strike="noStrike" kern="1200" cap="none" spc="0" normalizeH="0" baseline="0" noProof="0" dirty="0">
                <a:ln>
                  <a:noFill/>
                </a:ln>
                <a:solidFill>
                  <a:srgbClr val="6D6E71"/>
                </a:solidFill>
                <a:effectLst/>
                <a:uLnTx/>
                <a:uFillTx/>
                <a:latin typeface="Delta BQ Book"/>
                <a:ea typeface="+mn-ea"/>
                <a:cs typeface="+mn-cs"/>
              </a:rPr>
              <a:t>1 Source: </a:t>
            </a:r>
            <a:r>
              <a:rPr kumimoji="0" lang="fr-FR" sz="900" b="0" i="0" u="none" strike="noStrike" kern="1200" cap="none" spc="0" normalizeH="0" baseline="0" noProof="0" dirty="0" err="1">
                <a:ln>
                  <a:noFill/>
                </a:ln>
                <a:solidFill>
                  <a:srgbClr val="6D6E71"/>
                </a:solidFill>
                <a:effectLst/>
                <a:uLnTx/>
                <a:uFillTx/>
                <a:latin typeface="Delta BQ Book"/>
                <a:ea typeface="+mn-ea"/>
                <a:cs typeface="+mn-cs"/>
              </a:rPr>
              <a:t>Savills</a:t>
            </a:r>
            <a:r>
              <a:rPr lang="fr-FR" sz="900" dirty="0">
                <a:solidFill>
                  <a:srgbClr val="6D6E71"/>
                </a:solidFill>
              </a:rPr>
              <a:t>	2 Source: CBRE 	3</a:t>
            </a:r>
            <a:r>
              <a:rPr kumimoji="0" lang="fr-FR" sz="900" b="0" i="0" u="none" strike="noStrike" kern="1200" cap="none" spc="0" normalizeH="0" baseline="0" noProof="0" dirty="0">
                <a:ln>
                  <a:noFill/>
                </a:ln>
                <a:solidFill>
                  <a:srgbClr val="6D6E71"/>
                </a:solidFill>
                <a:effectLst/>
                <a:uLnTx/>
                <a:uFillTx/>
                <a:latin typeface="Delta BQ Book"/>
                <a:ea typeface="+mn-ea"/>
                <a:cs typeface="+mn-cs"/>
              </a:rPr>
              <a:t> Source: BNP Paribas Real Estate</a:t>
            </a:r>
          </a:p>
        </p:txBody>
      </p:sp>
      <p:graphicFrame>
        <p:nvGraphicFramePr>
          <p:cNvPr id="11" name="Chart 10">
            <a:extLst>
              <a:ext uri="{FF2B5EF4-FFF2-40B4-BE49-F238E27FC236}">
                <a16:creationId xmlns:a16="http://schemas.microsoft.com/office/drawing/2014/main" id="{2BABDB50-5411-F369-FC4A-3F9E2AA9A933}"/>
              </a:ext>
            </a:extLst>
          </p:cNvPr>
          <p:cNvGraphicFramePr/>
          <p:nvPr>
            <p:extLst>
              <p:ext uri="{D42A27DB-BD31-4B8C-83A1-F6EECF244321}">
                <p14:modId xmlns:p14="http://schemas.microsoft.com/office/powerpoint/2010/main" val="1204728436"/>
              </p:ext>
            </p:extLst>
          </p:nvPr>
        </p:nvGraphicFramePr>
        <p:xfrm>
          <a:off x="6274009" y="1376363"/>
          <a:ext cx="5574689" cy="22629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99865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2E355AD9-3C0A-B641-A481-B3E53B6D625E}"/>
              </a:ext>
            </a:extLst>
          </p:cNvPr>
          <p:cNvGraphicFramePr/>
          <p:nvPr>
            <p:extLst>
              <p:ext uri="{D42A27DB-BD31-4B8C-83A1-F6EECF244321}">
                <p14:modId xmlns:p14="http://schemas.microsoft.com/office/powerpoint/2010/main" val="3556867291"/>
              </p:ext>
            </p:extLst>
          </p:nvPr>
        </p:nvGraphicFramePr>
        <p:xfrm>
          <a:off x="405605" y="1376364"/>
          <a:ext cx="5472986" cy="426735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12861177-49A7-4C40-847D-20AC3B131C0A}"/>
              </a:ext>
            </a:extLst>
          </p:cNvPr>
          <p:cNvSpPr>
            <a:spLocks noGrp="1"/>
          </p:cNvSpPr>
          <p:nvPr>
            <p:ph type="title"/>
          </p:nvPr>
        </p:nvSpPr>
        <p:spPr>
          <a:xfrm>
            <a:off x="480971" y="292931"/>
            <a:ext cx="11233150" cy="688144"/>
          </a:xfrm>
        </p:spPr>
        <p:txBody>
          <a:bodyPr>
            <a:noAutofit/>
          </a:bodyPr>
          <a:lstStyle/>
          <a:p>
            <a:r>
              <a:rPr lang="en-GB" dirty="0"/>
              <a:t>European industrial and logistics </a:t>
            </a:r>
            <a:br>
              <a:rPr lang="en-GB" dirty="0"/>
            </a:br>
            <a:r>
              <a:rPr lang="en-GB" dirty="0"/>
              <a:t>— availability statistics</a:t>
            </a:r>
          </a:p>
        </p:txBody>
      </p:sp>
      <p:sp>
        <p:nvSpPr>
          <p:cNvPr id="3" name="Slide Number Placeholder 2">
            <a:extLst>
              <a:ext uri="{FF2B5EF4-FFF2-40B4-BE49-F238E27FC236}">
                <a16:creationId xmlns:a16="http://schemas.microsoft.com/office/drawing/2014/main" id="{DF18FFF9-3A82-44F4-82CC-3DB2207C1364}"/>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sp>
        <p:nvSpPr>
          <p:cNvPr id="10" name="Rectangle 9">
            <a:extLst>
              <a:ext uri="{FF2B5EF4-FFF2-40B4-BE49-F238E27FC236}">
                <a16:creationId xmlns:a16="http://schemas.microsoft.com/office/drawing/2014/main" id="{04703802-0A0C-4140-8CE7-F7B61BC0D656}"/>
              </a:ext>
            </a:extLst>
          </p:cNvPr>
          <p:cNvSpPr/>
          <p:nvPr/>
        </p:nvSpPr>
        <p:spPr>
          <a:xfrm>
            <a:off x="479425" y="1314379"/>
            <a:ext cx="5437188"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000000">
                    <a:lumMod val="65000"/>
                    <a:lumOff val="35000"/>
                  </a:srgbClr>
                </a:solidFill>
                <a:latin typeface="+mn-lt"/>
                <a:ea typeface="+mn-ea"/>
                <a:cs typeface="+mn-cs"/>
              </a:defRPr>
            </a:pPr>
            <a:r>
              <a:rPr kumimoji="0" lang="en-US" sz="1400" b="0" i="0" u="none" strike="noStrike" kern="1200" cap="none" spc="0" normalizeH="0" baseline="0" noProof="0" dirty="0">
                <a:ln>
                  <a:noFill/>
                </a:ln>
                <a:solidFill>
                  <a:srgbClr val="6D6E71"/>
                </a:solidFill>
                <a:effectLst/>
                <a:uLnTx/>
                <a:uFillTx/>
                <a:latin typeface="Delta BQ Book"/>
                <a:ea typeface="+mn-ea"/>
                <a:cs typeface="+mn-cs"/>
              </a:rPr>
              <a:t>UK warehouse space supply</a:t>
            </a:r>
            <a:r>
              <a:rPr kumimoji="0" lang="en-US" sz="1400" b="0" i="0" u="none" strike="noStrike" kern="1200" cap="none" spc="0" normalizeH="0" baseline="30000" noProof="0" dirty="0">
                <a:ln>
                  <a:noFill/>
                </a:ln>
                <a:solidFill>
                  <a:srgbClr val="6D6E71"/>
                </a:solidFill>
                <a:effectLst/>
                <a:uLnTx/>
                <a:uFillTx/>
                <a:latin typeface="Delta BQ Book"/>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000000">
                    <a:lumMod val="65000"/>
                    <a:lumOff val="35000"/>
                  </a:srgbClr>
                </a:solidFill>
                <a:latin typeface="+mn-lt"/>
                <a:ea typeface="+mn-ea"/>
                <a:cs typeface="+mn-cs"/>
              </a:defRPr>
            </a:pPr>
            <a:r>
              <a:rPr kumimoji="0" lang="en-US" sz="1100" b="0" i="0" u="none" strike="noStrike" kern="1200" cap="none" spc="0" normalizeH="0" baseline="0" noProof="0" dirty="0">
                <a:ln>
                  <a:noFill/>
                </a:ln>
                <a:solidFill>
                  <a:srgbClr val="6D6E71"/>
                </a:solidFill>
                <a:effectLst/>
                <a:uLnTx/>
                <a:uFillTx/>
                <a:latin typeface="Delta BQ Book"/>
                <a:ea typeface="+mn-ea"/>
                <a:cs typeface="+mn-cs"/>
              </a:rPr>
              <a:t>(m sq m)</a:t>
            </a:r>
          </a:p>
        </p:txBody>
      </p:sp>
      <p:sp>
        <p:nvSpPr>
          <p:cNvPr id="12" name="Rectangle 11">
            <a:extLst>
              <a:ext uri="{FF2B5EF4-FFF2-40B4-BE49-F238E27FC236}">
                <a16:creationId xmlns:a16="http://schemas.microsoft.com/office/drawing/2014/main" id="{601E0EAF-B561-2649-8A02-504B13EB6955}"/>
              </a:ext>
            </a:extLst>
          </p:cNvPr>
          <p:cNvSpPr/>
          <p:nvPr/>
        </p:nvSpPr>
        <p:spPr>
          <a:xfrm>
            <a:off x="6268351" y="1330301"/>
            <a:ext cx="5437188"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000000">
                    <a:lumMod val="65000"/>
                    <a:lumOff val="35000"/>
                  </a:srgbClr>
                </a:solidFill>
                <a:latin typeface="+mn-lt"/>
                <a:ea typeface="+mn-ea"/>
                <a:cs typeface="+mn-cs"/>
              </a:defRPr>
            </a:pPr>
            <a:r>
              <a:rPr kumimoji="0" lang="en-US" sz="1400" b="0" i="0" u="none" strike="noStrike" kern="1200" cap="none" spc="0" normalizeH="0" baseline="0" noProof="0" dirty="0">
                <a:ln>
                  <a:noFill/>
                </a:ln>
                <a:solidFill>
                  <a:srgbClr val="6D6E71"/>
                </a:solidFill>
                <a:effectLst/>
                <a:uLnTx/>
                <a:uFillTx/>
                <a:latin typeface="Delta BQ Book"/>
                <a:ea typeface="+mn-ea"/>
                <a:cs typeface="+mn-cs"/>
              </a:rPr>
              <a:t>Vacant warehouse space &gt;5,000 sq m – France</a:t>
            </a:r>
            <a:r>
              <a:rPr kumimoji="0" lang="en-US" sz="1400" b="0" i="0" u="none" strike="noStrike" kern="1200" cap="none" spc="0" normalizeH="0" baseline="30000" noProof="0" dirty="0">
                <a:ln>
                  <a:noFill/>
                </a:ln>
                <a:solidFill>
                  <a:srgbClr val="6D6E71"/>
                </a:solidFill>
                <a:effectLst/>
                <a:uLnTx/>
                <a:uFillTx/>
                <a:latin typeface="Delta BQ Book"/>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spc="0" baseline="0">
                <a:solidFill>
                  <a:srgbClr val="000000">
                    <a:lumMod val="65000"/>
                    <a:lumOff val="35000"/>
                  </a:srgbClr>
                </a:solidFill>
                <a:latin typeface="+mn-lt"/>
                <a:ea typeface="+mn-ea"/>
                <a:cs typeface="+mn-cs"/>
              </a:defRPr>
            </a:pPr>
            <a:r>
              <a:rPr kumimoji="0" lang="en-US" sz="1100" b="0" i="0" u="none" strike="noStrike" kern="1200" cap="none" spc="0" normalizeH="0" baseline="0" noProof="0" dirty="0">
                <a:ln>
                  <a:noFill/>
                </a:ln>
                <a:solidFill>
                  <a:srgbClr val="6D6E71"/>
                </a:solidFill>
                <a:effectLst/>
                <a:uLnTx/>
                <a:uFillTx/>
                <a:latin typeface="Delta BQ Book"/>
                <a:ea typeface="+mn-ea"/>
                <a:cs typeface="+mn-cs"/>
              </a:rPr>
              <a:t>(m sq m)</a:t>
            </a:r>
          </a:p>
        </p:txBody>
      </p:sp>
      <p:sp>
        <p:nvSpPr>
          <p:cNvPr id="13" name="Text Box 52">
            <a:extLst>
              <a:ext uri="{FF2B5EF4-FFF2-40B4-BE49-F238E27FC236}">
                <a16:creationId xmlns:a16="http://schemas.microsoft.com/office/drawing/2014/main" id="{5CE99E57-FAE2-4EDC-B9D1-61563FFCF390}"/>
              </a:ext>
            </a:extLst>
          </p:cNvPr>
          <p:cNvSpPr txBox="1">
            <a:spLocks noChangeArrowheads="1"/>
          </p:cNvSpPr>
          <p:nvPr/>
        </p:nvSpPr>
        <p:spPr bwMode="auto">
          <a:xfrm>
            <a:off x="405605" y="5838950"/>
            <a:ext cx="9957595" cy="40011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6D6E71"/>
                </a:solidFill>
                <a:effectLst/>
                <a:uLnTx/>
                <a:uFillTx/>
                <a:latin typeface="Delta BQ Book"/>
                <a:ea typeface="+mn-ea"/>
                <a:cs typeface="+mn-cs"/>
              </a:rPr>
              <a:t>1 Source: </a:t>
            </a:r>
            <a:r>
              <a:rPr kumimoji="0" lang="fr-FR" sz="1000" b="0" i="0" u="none" strike="noStrike" kern="1200" cap="none" spc="0" normalizeH="0" baseline="0" noProof="0" dirty="0" err="1">
                <a:ln>
                  <a:noFill/>
                </a:ln>
                <a:solidFill>
                  <a:srgbClr val="6D6E71"/>
                </a:solidFill>
                <a:effectLst/>
                <a:uLnTx/>
                <a:uFillTx/>
                <a:latin typeface="Delta BQ Book"/>
                <a:ea typeface="+mn-ea"/>
                <a:cs typeface="+mn-cs"/>
              </a:rPr>
              <a:t>Savills</a:t>
            </a:r>
            <a:r>
              <a:rPr kumimoji="0" lang="fr-FR" sz="1000" b="0" i="0" u="none" strike="noStrike" kern="1200" cap="none" spc="0" normalizeH="0" baseline="0" noProof="0" dirty="0">
                <a:ln>
                  <a:noFill/>
                </a:ln>
                <a:solidFill>
                  <a:srgbClr val="6D6E71"/>
                </a:solidFill>
                <a:effectLst/>
                <a:uLnTx/>
                <a:uFillTx/>
                <a:latin typeface="Delta BQ Book"/>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6D6E71"/>
                </a:solidFill>
                <a:effectLst/>
                <a:uLnTx/>
                <a:uFillTx/>
                <a:latin typeface="Delta BQ Book"/>
                <a:ea typeface="+mn-ea"/>
                <a:cs typeface="+mn-cs"/>
              </a:rPr>
              <a:t>2 Source: CBRE.</a:t>
            </a:r>
          </a:p>
        </p:txBody>
      </p:sp>
      <p:graphicFrame>
        <p:nvGraphicFramePr>
          <p:cNvPr id="14" name="Chart 13">
            <a:extLst>
              <a:ext uri="{FF2B5EF4-FFF2-40B4-BE49-F238E27FC236}">
                <a16:creationId xmlns:a16="http://schemas.microsoft.com/office/drawing/2014/main" id="{898BB5FE-D3F3-3FEB-E70A-D3963043A936}"/>
              </a:ext>
            </a:extLst>
          </p:cNvPr>
          <p:cNvGraphicFramePr/>
          <p:nvPr>
            <p:extLst>
              <p:ext uri="{D42A27DB-BD31-4B8C-83A1-F6EECF244321}">
                <p14:modId xmlns:p14="http://schemas.microsoft.com/office/powerpoint/2010/main" val="3861091024"/>
              </p:ext>
            </p:extLst>
          </p:nvPr>
        </p:nvGraphicFramePr>
        <p:xfrm>
          <a:off x="6313411" y="1417308"/>
          <a:ext cx="5399164" cy="42264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7983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454352-971C-439E-A973-CE79DA8F7E56}"/>
              </a:ext>
            </a:extLst>
          </p:cNvPr>
          <p:cNvSpPr>
            <a:spLocks noGrp="1"/>
          </p:cNvSpPr>
          <p:nvPr>
            <p:ph type="title"/>
          </p:nvPr>
        </p:nvSpPr>
        <p:spPr>
          <a:xfrm>
            <a:off x="480971" y="292931"/>
            <a:ext cx="11233150" cy="936000"/>
          </a:xfrm>
        </p:spPr>
        <p:txBody>
          <a:bodyPr/>
          <a:lstStyle/>
          <a:p>
            <a:r>
              <a:rPr lang="en-GB" dirty="0"/>
              <a:t>Forward-looking statements and Disclaimer</a:t>
            </a:r>
          </a:p>
        </p:txBody>
      </p:sp>
      <p:sp>
        <p:nvSpPr>
          <p:cNvPr id="2" name="Slide Number Placeholder 1">
            <a:extLst>
              <a:ext uri="{FF2B5EF4-FFF2-40B4-BE49-F238E27FC236}">
                <a16:creationId xmlns:a16="http://schemas.microsoft.com/office/drawing/2014/main" id="{68424451-F6B0-4F3F-AAD5-A7D715615F7E}"/>
              </a:ext>
            </a:extLst>
          </p:cNvPr>
          <p:cNvSpPr>
            <a:spLocks noGrp="1"/>
          </p:cNvSpPr>
          <p:nvPr>
            <p:ph type="sldNum" sz="quarter" idx="12"/>
          </p:nvPr>
        </p:nvSpPr>
        <p:spPr>
          <a:xfrm>
            <a:off x="10903669" y="6273875"/>
            <a:ext cx="809411" cy="288000"/>
          </a:xfrm>
        </p:spPr>
        <p:txBody>
          <a:bodyPr/>
          <a:lstStyle/>
          <a:p>
            <a:fld id="{A9127C4A-68AE-42AA-98AE-96759E14B5F4}" type="slidenum">
              <a:rPr lang="en-GB" smtClean="0"/>
              <a:pPr/>
              <a:t>56</a:t>
            </a:fld>
            <a:endParaRPr lang="en-GB"/>
          </a:p>
        </p:txBody>
      </p:sp>
      <p:sp>
        <p:nvSpPr>
          <p:cNvPr id="4" name="Rectangle 2">
            <a:extLst>
              <a:ext uri="{FF2B5EF4-FFF2-40B4-BE49-F238E27FC236}">
                <a16:creationId xmlns:a16="http://schemas.microsoft.com/office/drawing/2014/main" id="{2C1E25AE-E35B-4292-A63A-06828D24C4D8}"/>
              </a:ext>
            </a:extLst>
          </p:cNvPr>
          <p:cNvSpPr>
            <a:spLocks noChangeArrowheads="1"/>
          </p:cNvSpPr>
          <p:nvPr/>
        </p:nvSpPr>
        <p:spPr bwMode="auto">
          <a:xfrm>
            <a:off x="407541" y="999814"/>
            <a:ext cx="1030458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1100" dirty="0"/>
              <a:t>This document has been prepared by SEGRO plc (SEGRO) solely for use at the presentation of SEGRO’s results announcement in respect of the period ended 30 June 2022 (the Results</a:t>
            </a:r>
            <a:r>
              <a:rPr lang="en-GB" sz="1100" b="1" dirty="0"/>
              <a:t> </a:t>
            </a:r>
            <a:r>
              <a:rPr lang="en-GB" sz="1100" dirty="0"/>
              <a:t>Announcement). For the purposes of this disclaimer, ‘Presentation’ shall mean this document, the oral presentation of the slides by SEGRO and related question-and-answer session and any materials distributed at, or in connection with, that presentation.</a:t>
            </a:r>
          </a:p>
          <a:p>
            <a:r>
              <a:rPr lang="en-GB" sz="1100" dirty="0"/>
              <a:t>This Presentation is supplied for information purposes only and may not be reproduced or redistributed. This Presentation should be read in the context of the Results Announcement.  No representation or warranty of any nature is given, nor is any responsibility or liability of any kind accepted by SEGRO or any of its Directors, officers, employees, advisers, representatives or other agents with respect to the completeness or accuracy of any information provided in this Presentation.</a:t>
            </a:r>
          </a:p>
          <a:p>
            <a:endParaRPr lang="en-GB" sz="1100" dirty="0"/>
          </a:p>
          <a:p>
            <a:r>
              <a:rPr lang="en-GB" sz="1100" dirty="0"/>
              <a:t>This Presentation may contain certain forward-looking statements with respect to SEGRO’s expectations and plans, strategy, management objectives, future developments and performance, costs, revenues and other trend information. Some of these forward-looking statements may be based on data provided by third parties.  All forward-looking statements are subject to assumptions, risks and uncertainties. Many of these assumptions, risks and uncertainties relate to factors that are beyond SEGRO’s ability to control or estimate precisely and which could cause actual results or developments to differ materially from those expressed or implied by these forward-looking statements. Certain statements have been made with reference to forecast process changes, economic conditions and the current regulatory environment. Any forward-looking statements made by or on behalf of SEGRO are based upon the knowledge and information available to Directors as at the date of the statement. Accordingly, no assurance can be given that any particular expectation will be met and you are cautioned not to place reliance on the forward-looking statements. Additionally, forward-looking statements regarding past trends or activities should not be taken as a representation that such trends or activities will continue in the future. The information contained in this Presentation, including information provided by third parties, is given as at the date of this Presentation and is subject to change without notice. Other than in accordance with its legal or regulatory obligations (including under the UK Listing Rules and the Disclosure Guidance and Transparency Rules of the Financial Conduct Authority), SEGRO does not undertake to update any forward-looking statements, including to reflect any new information or changes in events, conditions or circumstances on which any such statement is based. Past share performance cannot be relied on as a guide to future performance. Nothing in this Presentation should be construed as a profit estimate or profit forecast. </a:t>
            </a:r>
          </a:p>
          <a:p>
            <a:endParaRPr lang="en-GB" sz="1100" dirty="0"/>
          </a:p>
          <a:p>
            <a:r>
              <a:rPr lang="en-GB" sz="1100" dirty="0"/>
              <a:t>This Presentation does not constitute an offer to sell or an invitation to buy securities in SEGRO or an invitation or inducement to engage in or enter into any contract or commitment or other investment activity. No part of this Presentation, nor the fact of its distribution, should form the basis of, or be relied on in connection with, any contract or commitment or investment decision whatsoever.</a:t>
            </a:r>
          </a:p>
        </p:txBody>
      </p:sp>
    </p:spTree>
    <p:extLst>
      <p:ext uri="{BB962C8B-B14F-4D97-AF65-F5344CB8AC3E}">
        <p14:creationId xmlns:p14="http://schemas.microsoft.com/office/powerpoint/2010/main" val="7700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FB36B6-F072-CD4E-D4E6-E7E8ECDFD2B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520938" y="3088438"/>
            <a:ext cx="2184255" cy="1586670"/>
          </a:xfrm>
          <a:prstGeom prst="rect">
            <a:avLst/>
          </a:prstGeom>
        </p:spPr>
      </p:pic>
      <p:sp>
        <p:nvSpPr>
          <p:cNvPr id="21" name="Rectangle 20">
            <a:extLst>
              <a:ext uri="{FF2B5EF4-FFF2-40B4-BE49-F238E27FC236}">
                <a16:creationId xmlns:a16="http://schemas.microsoft.com/office/drawing/2014/main" id="{721E601E-4ABA-AE87-B528-D9F76A159309}"/>
              </a:ext>
            </a:extLst>
          </p:cNvPr>
          <p:cNvSpPr/>
          <p:nvPr/>
        </p:nvSpPr>
        <p:spPr>
          <a:xfrm>
            <a:off x="6255744" y="4829664"/>
            <a:ext cx="2184255" cy="158701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pic>
        <p:nvPicPr>
          <p:cNvPr id="5" name="Picture 4">
            <a:extLst>
              <a:ext uri="{FF2B5EF4-FFF2-40B4-BE49-F238E27FC236}">
                <a16:creationId xmlns:a16="http://schemas.microsoft.com/office/drawing/2014/main" id="{F137880E-1D57-EBD1-8C51-94D151D0DA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351085" y="4903886"/>
            <a:ext cx="1994775" cy="1449340"/>
          </a:xfrm>
          <a:prstGeom prst="rect">
            <a:avLst/>
          </a:prstGeom>
          <a:ln>
            <a:solidFill>
              <a:schemeClr val="bg1"/>
            </a:solidFill>
          </a:ln>
        </p:spPr>
      </p:pic>
      <p:sp>
        <p:nvSpPr>
          <p:cNvPr id="2" name="Title 1">
            <a:extLst>
              <a:ext uri="{FF2B5EF4-FFF2-40B4-BE49-F238E27FC236}">
                <a16:creationId xmlns:a16="http://schemas.microsoft.com/office/drawing/2014/main" id="{3224C754-9452-4F47-B1F4-4C1C4DC4C5AD}"/>
              </a:ext>
            </a:extLst>
          </p:cNvPr>
          <p:cNvSpPr>
            <a:spLocks noGrp="1"/>
          </p:cNvSpPr>
          <p:nvPr>
            <p:ph type="title"/>
          </p:nvPr>
        </p:nvSpPr>
        <p:spPr/>
        <p:txBody>
          <a:bodyPr/>
          <a:lstStyle/>
          <a:p>
            <a:r>
              <a:rPr lang="en-GB" dirty="0"/>
              <a:t>responsible </a:t>
            </a:r>
            <a:r>
              <a:rPr lang="en-GB" dirty="0" err="1"/>
              <a:t>segro</a:t>
            </a:r>
            <a:r>
              <a:rPr lang="en-GB" dirty="0"/>
              <a:t> increasingly integrated throughout the business</a:t>
            </a:r>
          </a:p>
        </p:txBody>
      </p:sp>
      <p:sp>
        <p:nvSpPr>
          <p:cNvPr id="4" name="Slide Number Placeholder 3">
            <a:extLst>
              <a:ext uri="{FF2B5EF4-FFF2-40B4-BE49-F238E27FC236}">
                <a16:creationId xmlns:a16="http://schemas.microsoft.com/office/drawing/2014/main" id="{E56B137D-208F-443A-8B8D-8BD987FB5F5D}"/>
              </a:ext>
            </a:extLst>
          </p:cNvPr>
          <p:cNvSpPr>
            <a:spLocks noGrp="1"/>
          </p:cNvSpPr>
          <p:nvPr>
            <p:ph type="sldNum" sz="quarter" idx="12"/>
          </p:nvPr>
        </p:nvSpPr>
        <p:spPr>
          <a:xfrm>
            <a:off x="10903669" y="6308725"/>
            <a:ext cx="809411" cy="2159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127C4A-68AE-42AA-98AE-96759E14B5F4}" type="slidenum">
              <a:rPr kumimoji="0" lang="en-GB" sz="1100" b="0" i="0" u="none" strike="noStrike" kern="1200" cap="none" spc="0" normalizeH="0" baseline="0" noProof="0" smtClean="0">
                <a:ln>
                  <a:noFill/>
                </a:ln>
                <a:solidFill>
                  <a:srgbClr val="000000">
                    <a:tint val="75000"/>
                  </a:srgbClr>
                </a:solidFill>
                <a:effectLst/>
                <a:uLnTx/>
                <a:uFillTx/>
                <a:latin typeface="Delta BQ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a:ln>
                <a:noFill/>
              </a:ln>
              <a:solidFill>
                <a:srgbClr val="000000">
                  <a:tint val="75000"/>
                </a:srgbClr>
              </a:solidFill>
              <a:effectLst/>
              <a:uLnTx/>
              <a:uFillTx/>
              <a:latin typeface="Delta BQ Book"/>
              <a:ea typeface="+mn-ea"/>
              <a:cs typeface="+mn-cs"/>
            </a:endParaRPr>
          </a:p>
        </p:txBody>
      </p:sp>
      <p:sp>
        <p:nvSpPr>
          <p:cNvPr id="8" name="Oval 7">
            <a:extLst>
              <a:ext uri="{FF2B5EF4-FFF2-40B4-BE49-F238E27FC236}">
                <a16:creationId xmlns:a16="http://schemas.microsoft.com/office/drawing/2014/main" id="{4625040C-03E0-4D73-A1AA-DDA4C208BF30}"/>
              </a:ext>
            </a:extLst>
          </p:cNvPr>
          <p:cNvSpPr/>
          <p:nvPr/>
        </p:nvSpPr>
        <p:spPr>
          <a:xfrm>
            <a:off x="2179446" y="1899829"/>
            <a:ext cx="2080009" cy="2010211"/>
          </a:xfrm>
          <a:prstGeom prst="ellipse">
            <a:avLst/>
          </a:prstGeom>
          <a:solidFill>
            <a:srgbClr val="285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237FE32-F889-48BD-AA34-95C373D65B90}"/>
              </a:ext>
            </a:extLst>
          </p:cNvPr>
          <p:cNvSpPr/>
          <p:nvPr/>
        </p:nvSpPr>
        <p:spPr>
          <a:xfrm>
            <a:off x="926035" y="3646726"/>
            <a:ext cx="2080009" cy="2010211"/>
          </a:xfrm>
          <a:prstGeom prst="ellipse">
            <a:avLst/>
          </a:prstGeom>
          <a:solidFill>
            <a:srgbClr val="177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EEAE5FF-9C9F-419D-A6DB-A6AAEC680F5A}"/>
              </a:ext>
            </a:extLst>
          </p:cNvPr>
          <p:cNvSpPr txBox="1"/>
          <p:nvPr/>
        </p:nvSpPr>
        <p:spPr>
          <a:xfrm>
            <a:off x="2356325" y="2413638"/>
            <a:ext cx="1713436" cy="830997"/>
          </a:xfrm>
          <a:prstGeom prst="rect">
            <a:avLst/>
          </a:prstGeom>
          <a:noFill/>
        </p:spPr>
        <p:txBody>
          <a:bodyPr wrap="square" rtlCol="0">
            <a:spAutoFit/>
          </a:bodyPr>
          <a:lstStyle/>
          <a:p>
            <a:pPr algn="ctr"/>
            <a:r>
              <a:rPr lang="en-GB" sz="1600" dirty="0">
                <a:solidFill>
                  <a:schemeClr val="bg1"/>
                </a:solidFill>
              </a:rPr>
              <a:t>CHAMPIONING LOW-CARBON GROWTH</a:t>
            </a:r>
          </a:p>
        </p:txBody>
      </p:sp>
      <p:sp>
        <p:nvSpPr>
          <p:cNvPr id="20" name="TextBox 19">
            <a:extLst>
              <a:ext uri="{FF2B5EF4-FFF2-40B4-BE49-F238E27FC236}">
                <a16:creationId xmlns:a16="http://schemas.microsoft.com/office/drawing/2014/main" id="{FDFD1BBF-0DA3-4EA8-A53E-A885F6D609DF}"/>
              </a:ext>
            </a:extLst>
          </p:cNvPr>
          <p:cNvSpPr txBox="1"/>
          <p:nvPr/>
        </p:nvSpPr>
        <p:spPr>
          <a:xfrm>
            <a:off x="1109321" y="3983708"/>
            <a:ext cx="1713436" cy="1246495"/>
          </a:xfrm>
          <a:prstGeom prst="rect">
            <a:avLst/>
          </a:prstGeom>
          <a:noFill/>
        </p:spPr>
        <p:txBody>
          <a:bodyPr wrap="square" rtlCol="0">
            <a:spAutoFit/>
          </a:bodyPr>
          <a:lstStyle/>
          <a:p>
            <a:pPr algn="ctr"/>
            <a:r>
              <a:rPr lang="en-GB" sz="1500" dirty="0">
                <a:solidFill>
                  <a:schemeClr val="bg1"/>
                </a:solidFill>
              </a:rPr>
              <a:t>INVESTING IN OUR LOCAL COMMUNITIES AND ENVIRONMENTS</a:t>
            </a:r>
          </a:p>
        </p:txBody>
      </p:sp>
      <p:sp>
        <p:nvSpPr>
          <p:cNvPr id="25" name="Oval 24">
            <a:extLst>
              <a:ext uri="{FF2B5EF4-FFF2-40B4-BE49-F238E27FC236}">
                <a16:creationId xmlns:a16="http://schemas.microsoft.com/office/drawing/2014/main" id="{2F4C6C07-14C2-44AD-91A3-1BB1DAE8F77F}"/>
              </a:ext>
            </a:extLst>
          </p:cNvPr>
          <p:cNvSpPr/>
          <p:nvPr/>
        </p:nvSpPr>
        <p:spPr>
          <a:xfrm>
            <a:off x="3470483" y="3618218"/>
            <a:ext cx="2080009" cy="2010211"/>
          </a:xfrm>
          <a:prstGeom prst="ellipse">
            <a:avLst/>
          </a:prstGeom>
          <a:solidFill>
            <a:srgbClr val="969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BAB42F0F-49CA-4082-83C0-30876F6DD34F}"/>
              </a:ext>
            </a:extLst>
          </p:cNvPr>
          <p:cNvSpPr txBox="1"/>
          <p:nvPr/>
        </p:nvSpPr>
        <p:spPr>
          <a:xfrm>
            <a:off x="3653769" y="4288230"/>
            <a:ext cx="1713436" cy="584775"/>
          </a:xfrm>
          <a:prstGeom prst="rect">
            <a:avLst/>
          </a:prstGeom>
          <a:noFill/>
        </p:spPr>
        <p:txBody>
          <a:bodyPr wrap="square" rtlCol="0">
            <a:spAutoFit/>
          </a:bodyPr>
          <a:lstStyle/>
          <a:p>
            <a:pPr algn="ctr"/>
            <a:r>
              <a:rPr lang="en-GB" sz="1600" dirty="0">
                <a:solidFill>
                  <a:schemeClr val="bg1"/>
                </a:solidFill>
              </a:rPr>
              <a:t>NURTURING TALENT</a:t>
            </a:r>
          </a:p>
        </p:txBody>
      </p:sp>
      <p:pic>
        <p:nvPicPr>
          <p:cNvPr id="18" name="Picture Placeholder 40" descr="Solar panels on a roof&#10;&#10;Description automatically generated with medium confidence">
            <a:extLst>
              <a:ext uri="{FF2B5EF4-FFF2-40B4-BE49-F238E27FC236}">
                <a16:creationId xmlns:a16="http://schemas.microsoft.com/office/drawing/2014/main" id="{FFDDF063-9FEF-4161-94E9-8529D2850767}"/>
              </a:ext>
            </a:extLst>
          </p:cNvPr>
          <p:cNvPicPr>
            <a:picLocks noChangeAspect="1"/>
          </p:cNvPicPr>
          <p:nvPr/>
        </p:nvPicPr>
        <p:blipFill>
          <a:blip r:embed="rId4">
            <a:extLst>
              <a:ext uri="{28A0092B-C50C-407E-A947-70E740481C1C}">
                <a14:useLocalDpi xmlns:a14="http://schemas.microsoft.com/office/drawing/2010/main"/>
              </a:ext>
            </a:extLst>
          </a:blip>
          <a:srcRect t="22742" b="22742"/>
          <a:stretch>
            <a:fillRect/>
          </a:stretch>
        </p:blipFill>
        <p:spPr>
          <a:xfrm>
            <a:off x="6255744" y="1337965"/>
            <a:ext cx="2184255" cy="1587011"/>
          </a:xfrm>
          <a:prstGeom prst="rect">
            <a:avLst/>
          </a:prstGeom>
        </p:spPr>
      </p:pic>
      <p:pic>
        <p:nvPicPr>
          <p:cNvPr id="23" name="Picture Placeholder 5" descr="A high angle view of a building&#10;&#10;Description automatically generated with low confidence">
            <a:extLst>
              <a:ext uri="{FF2B5EF4-FFF2-40B4-BE49-F238E27FC236}">
                <a16:creationId xmlns:a16="http://schemas.microsoft.com/office/drawing/2014/main" id="{21B3581D-8D3E-4C5D-9EF6-0AFFA9ECEDB2}"/>
              </a:ext>
            </a:extLst>
          </p:cNvPr>
          <p:cNvPicPr>
            <a:picLocks noChangeAspect="1"/>
          </p:cNvPicPr>
          <p:nvPr/>
        </p:nvPicPr>
        <p:blipFill rotWithShape="1">
          <a:blip r:embed="rId5">
            <a:extLst>
              <a:ext uri="{28A0092B-C50C-407E-A947-70E740481C1C}">
                <a14:useLocalDpi xmlns:a14="http://schemas.microsoft.com/office/drawing/2010/main"/>
              </a:ext>
            </a:extLst>
          </a:blip>
          <a:srcRect t="17470" r="24467" b="17470"/>
          <a:stretch/>
        </p:blipFill>
        <p:spPr>
          <a:xfrm>
            <a:off x="8520938" y="1337965"/>
            <a:ext cx="2139507" cy="1587011"/>
          </a:xfrm>
          <a:prstGeom prst="rect">
            <a:avLst/>
          </a:prstGeom>
        </p:spPr>
      </p:pic>
      <p:pic>
        <p:nvPicPr>
          <p:cNvPr id="24" name="Picture 23" descr="A group of people holding a sign&#10;&#10;Description automatically generated with medium confidence">
            <a:extLst>
              <a:ext uri="{FF2B5EF4-FFF2-40B4-BE49-F238E27FC236}">
                <a16:creationId xmlns:a16="http://schemas.microsoft.com/office/drawing/2014/main" id="{EAD0F8EA-650F-49F6-A4F7-B46172C3F6D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7090" t="6817" r="12737"/>
          <a:stretch/>
        </p:blipFill>
        <p:spPr>
          <a:xfrm>
            <a:off x="6255744" y="3083814"/>
            <a:ext cx="2184255" cy="1587011"/>
          </a:xfrm>
          <a:prstGeom prst="rect">
            <a:avLst/>
          </a:prstGeom>
        </p:spPr>
      </p:pic>
      <p:sp>
        <p:nvSpPr>
          <p:cNvPr id="30" name="Rectangle 29">
            <a:extLst>
              <a:ext uri="{FF2B5EF4-FFF2-40B4-BE49-F238E27FC236}">
                <a16:creationId xmlns:a16="http://schemas.microsoft.com/office/drawing/2014/main" id="{A7259972-3797-4EEB-BDAB-BE49BD0491B2}"/>
              </a:ext>
            </a:extLst>
          </p:cNvPr>
          <p:cNvSpPr/>
          <p:nvPr/>
        </p:nvSpPr>
        <p:spPr>
          <a:xfrm>
            <a:off x="8520938" y="4838571"/>
            <a:ext cx="2184255" cy="1587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2B74D67F-38DE-4636-BA1F-CDAC12A034EA}"/>
              </a:ext>
            </a:extLst>
          </p:cNvPr>
          <p:cNvSpPr txBox="1"/>
          <p:nvPr/>
        </p:nvSpPr>
        <p:spPr>
          <a:xfrm>
            <a:off x="8917857" y="5170411"/>
            <a:ext cx="1390416" cy="923330"/>
          </a:xfrm>
          <a:prstGeom prst="rect">
            <a:avLst/>
          </a:prstGeom>
          <a:noFill/>
        </p:spPr>
        <p:txBody>
          <a:bodyPr wrap="square" rtlCol="0">
            <a:spAutoFit/>
          </a:bodyPr>
          <a:lstStyle/>
          <a:p>
            <a:r>
              <a:rPr lang="en-GB" dirty="0"/>
              <a:t>Early careers/ diversity</a:t>
            </a:r>
          </a:p>
        </p:txBody>
      </p:sp>
      <p:pic>
        <p:nvPicPr>
          <p:cNvPr id="12" name="Picture 11">
            <a:extLst>
              <a:ext uri="{FF2B5EF4-FFF2-40B4-BE49-F238E27FC236}">
                <a16:creationId xmlns:a16="http://schemas.microsoft.com/office/drawing/2014/main" id="{134A5F24-A6B4-2959-9D2E-21C58DBAABE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804403" y="4836115"/>
            <a:ext cx="1592326" cy="1592326"/>
          </a:xfrm>
          <a:prstGeom prst="rect">
            <a:avLst/>
          </a:prstGeom>
        </p:spPr>
      </p:pic>
      <p:sp>
        <p:nvSpPr>
          <p:cNvPr id="13" name="TextBox 12">
            <a:extLst>
              <a:ext uri="{FF2B5EF4-FFF2-40B4-BE49-F238E27FC236}">
                <a16:creationId xmlns:a16="http://schemas.microsoft.com/office/drawing/2014/main" id="{FD91AF13-3073-3252-B8E1-0A287573BC1F}"/>
              </a:ext>
            </a:extLst>
          </p:cNvPr>
          <p:cNvSpPr txBox="1"/>
          <p:nvPr/>
        </p:nvSpPr>
        <p:spPr>
          <a:xfrm>
            <a:off x="6252867" y="2678754"/>
            <a:ext cx="2184255" cy="246221"/>
          </a:xfrm>
          <a:prstGeom prst="rect">
            <a:avLst/>
          </a:prstGeom>
          <a:solidFill>
            <a:schemeClr val="bg1">
              <a:alpha val="50000"/>
            </a:schemeClr>
          </a:solidFill>
        </p:spPr>
        <p:txBody>
          <a:bodyPr wrap="square" rtlCol="0">
            <a:spAutoFit/>
          </a:bodyPr>
          <a:lstStyle/>
          <a:p>
            <a:r>
              <a:rPr lang="en-GB" sz="1000" dirty="0"/>
              <a:t>Retrofitting solar panels</a:t>
            </a:r>
          </a:p>
        </p:txBody>
      </p:sp>
      <p:sp>
        <p:nvSpPr>
          <p:cNvPr id="27" name="TextBox 26">
            <a:extLst>
              <a:ext uri="{FF2B5EF4-FFF2-40B4-BE49-F238E27FC236}">
                <a16:creationId xmlns:a16="http://schemas.microsoft.com/office/drawing/2014/main" id="{B15F9526-2A19-9919-BE3D-4F0BE71F0206}"/>
              </a:ext>
            </a:extLst>
          </p:cNvPr>
          <p:cNvSpPr txBox="1"/>
          <p:nvPr/>
        </p:nvSpPr>
        <p:spPr>
          <a:xfrm>
            <a:off x="8456930" y="2678754"/>
            <a:ext cx="2296414" cy="246221"/>
          </a:xfrm>
          <a:prstGeom prst="rect">
            <a:avLst/>
          </a:prstGeom>
          <a:solidFill>
            <a:schemeClr val="bg1">
              <a:alpha val="50000"/>
            </a:schemeClr>
          </a:solidFill>
        </p:spPr>
        <p:txBody>
          <a:bodyPr wrap="square" rtlCol="0">
            <a:spAutoFit/>
          </a:bodyPr>
          <a:lstStyle/>
          <a:p>
            <a:r>
              <a:rPr lang="en-GB" sz="1000" dirty="0"/>
              <a:t>Use of low-carbon concrete</a:t>
            </a:r>
          </a:p>
        </p:txBody>
      </p:sp>
      <p:sp>
        <p:nvSpPr>
          <p:cNvPr id="28" name="TextBox 27">
            <a:extLst>
              <a:ext uri="{FF2B5EF4-FFF2-40B4-BE49-F238E27FC236}">
                <a16:creationId xmlns:a16="http://schemas.microsoft.com/office/drawing/2014/main" id="{560C62F6-F7B0-961B-3B52-2E9707FC7DF9}"/>
              </a:ext>
            </a:extLst>
          </p:cNvPr>
          <p:cNvSpPr txBox="1"/>
          <p:nvPr/>
        </p:nvSpPr>
        <p:spPr>
          <a:xfrm>
            <a:off x="6252866" y="4423222"/>
            <a:ext cx="2184255" cy="246221"/>
          </a:xfrm>
          <a:prstGeom prst="rect">
            <a:avLst/>
          </a:prstGeom>
          <a:solidFill>
            <a:schemeClr val="bg1">
              <a:alpha val="50000"/>
            </a:schemeClr>
          </a:solidFill>
        </p:spPr>
        <p:txBody>
          <a:bodyPr wrap="square" rtlCol="0">
            <a:spAutoFit/>
          </a:bodyPr>
          <a:lstStyle/>
          <a:p>
            <a:r>
              <a:rPr lang="en-GB" sz="1000" dirty="0"/>
              <a:t>SEGRO Day of Giving</a:t>
            </a:r>
          </a:p>
        </p:txBody>
      </p:sp>
      <p:sp>
        <p:nvSpPr>
          <p:cNvPr id="31" name="TextBox 30">
            <a:extLst>
              <a:ext uri="{FF2B5EF4-FFF2-40B4-BE49-F238E27FC236}">
                <a16:creationId xmlns:a16="http://schemas.microsoft.com/office/drawing/2014/main" id="{00EA1792-B6FC-3E67-39C0-5AFA40901C6F}"/>
              </a:ext>
            </a:extLst>
          </p:cNvPr>
          <p:cNvSpPr txBox="1"/>
          <p:nvPr/>
        </p:nvSpPr>
        <p:spPr>
          <a:xfrm>
            <a:off x="8520938" y="4431343"/>
            <a:ext cx="2184255" cy="246221"/>
          </a:xfrm>
          <a:prstGeom prst="rect">
            <a:avLst/>
          </a:prstGeom>
          <a:solidFill>
            <a:schemeClr val="bg1">
              <a:alpha val="50000"/>
            </a:schemeClr>
          </a:solidFill>
        </p:spPr>
        <p:txBody>
          <a:bodyPr wrap="square" rtlCol="0">
            <a:spAutoFit/>
          </a:bodyPr>
          <a:lstStyle/>
          <a:p>
            <a:r>
              <a:rPr lang="en-GB" sz="1000" dirty="0"/>
              <a:t>Slough Community Investment Plan</a:t>
            </a:r>
          </a:p>
        </p:txBody>
      </p:sp>
    </p:spTree>
    <p:extLst>
      <p:ext uri="{BB962C8B-B14F-4D97-AF65-F5344CB8AC3E}">
        <p14:creationId xmlns:p14="http://schemas.microsoft.com/office/powerpoint/2010/main" val="317407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B5CDC5-A647-4738-A218-E3929B9CCDD9}"/>
              </a:ext>
            </a:extLst>
          </p:cNvPr>
          <p:cNvSpPr>
            <a:spLocks noGrp="1"/>
          </p:cNvSpPr>
          <p:nvPr>
            <p:ph type="title"/>
          </p:nvPr>
        </p:nvSpPr>
        <p:spPr/>
        <p:txBody>
          <a:bodyPr/>
          <a:lstStyle/>
          <a:p>
            <a:r>
              <a:rPr lang="en-US" sz="4800" b="0" dirty="0"/>
              <a:t>WE CREATE THE SPACE THAT ENABLES EXTRAORDINARY </a:t>
            </a:r>
            <a:br>
              <a:rPr lang="en-US" sz="4800" b="0" dirty="0"/>
            </a:br>
            <a:r>
              <a:rPr lang="en-US" sz="4800" b="0" dirty="0"/>
              <a:t>THINGS TO HAPPEN</a:t>
            </a:r>
            <a:endParaRPr lang="en-GB" b="0" dirty="0"/>
          </a:p>
        </p:txBody>
      </p:sp>
      <p:grpSp>
        <p:nvGrpSpPr>
          <p:cNvPr id="8" name="Group 7">
            <a:extLst>
              <a:ext uri="{FF2B5EF4-FFF2-40B4-BE49-F238E27FC236}">
                <a16:creationId xmlns:a16="http://schemas.microsoft.com/office/drawing/2014/main" id="{8D937C6D-F980-4E20-AF13-BDB004E12EEA}"/>
              </a:ext>
            </a:extLst>
          </p:cNvPr>
          <p:cNvGrpSpPr/>
          <p:nvPr/>
        </p:nvGrpSpPr>
        <p:grpSpPr>
          <a:xfrm>
            <a:off x="479425" y="3658738"/>
            <a:ext cx="2752423" cy="2399161"/>
            <a:chOff x="479425" y="3658738"/>
            <a:chExt cx="2752423" cy="2399161"/>
          </a:xfrm>
          <a:solidFill>
            <a:schemeClr val="bg2"/>
          </a:solidFill>
        </p:grpSpPr>
        <p:sp>
          <p:nvSpPr>
            <p:cNvPr id="6" name="Rectangle 5">
              <a:extLst>
                <a:ext uri="{FF2B5EF4-FFF2-40B4-BE49-F238E27FC236}">
                  <a16:creationId xmlns:a16="http://schemas.microsoft.com/office/drawing/2014/main" id="{D00E9181-C7C7-4763-9502-294067FE91FE}"/>
                </a:ext>
              </a:extLst>
            </p:cNvPr>
            <p:cNvSpPr/>
            <p:nvPr/>
          </p:nvSpPr>
          <p:spPr>
            <a:xfrm>
              <a:off x="479425" y="3716338"/>
              <a:ext cx="2752423" cy="2341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Delta BQ Book"/>
                  <a:ea typeface="+mn-ea"/>
                  <a:cs typeface="+mn-cs"/>
                </a:rPr>
                <a:t>Inflation-beating earnings growth</a:t>
              </a:r>
            </a:p>
          </p:txBody>
        </p:sp>
        <p:sp>
          <p:nvSpPr>
            <p:cNvPr id="7" name="Rectangle 6">
              <a:extLst>
                <a:ext uri="{FF2B5EF4-FFF2-40B4-BE49-F238E27FC236}">
                  <a16:creationId xmlns:a16="http://schemas.microsoft.com/office/drawing/2014/main" id="{91EA80AF-7145-4648-A18B-9F6985DD6C1B}"/>
                </a:ext>
              </a:extLst>
            </p:cNvPr>
            <p:cNvSpPr/>
            <p:nvPr/>
          </p:nvSpPr>
          <p:spPr>
            <a:xfrm rot="16200000" flipH="1" flipV="1">
              <a:off x="1117008" y="3321192"/>
              <a:ext cx="57600" cy="732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FR" sz="2600" b="0" i="0" u="none" strike="noStrike" kern="1200" cap="none" spc="0" normalizeH="0" baseline="0" noProof="0" dirty="0">
                <a:ln>
                  <a:noFill/>
                </a:ln>
                <a:solidFill>
                  <a:srgbClr val="CC171E"/>
                </a:solidFill>
                <a:effectLst/>
                <a:uLnTx/>
                <a:uFillTx/>
                <a:latin typeface="Delta BQ Book"/>
                <a:ea typeface="+mn-ea"/>
                <a:cs typeface="+mn-cs"/>
              </a:endParaRPr>
            </a:p>
          </p:txBody>
        </p:sp>
      </p:grpSp>
      <p:grpSp>
        <p:nvGrpSpPr>
          <p:cNvPr id="9" name="Group 8">
            <a:extLst>
              <a:ext uri="{FF2B5EF4-FFF2-40B4-BE49-F238E27FC236}">
                <a16:creationId xmlns:a16="http://schemas.microsoft.com/office/drawing/2014/main" id="{E91A3AA7-225F-4D4B-A2D5-28DBAFA1DB4E}"/>
              </a:ext>
            </a:extLst>
          </p:cNvPr>
          <p:cNvGrpSpPr/>
          <p:nvPr/>
        </p:nvGrpSpPr>
        <p:grpSpPr>
          <a:xfrm>
            <a:off x="3306334" y="3658738"/>
            <a:ext cx="2752423" cy="2399161"/>
            <a:chOff x="479425" y="3658738"/>
            <a:chExt cx="2752423" cy="2399161"/>
          </a:xfrm>
          <a:solidFill>
            <a:schemeClr val="bg2"/>
          </a:solidFill>
        </p:grpSpPr>
        <p:sp>
          <p:nvSpPr>
            <p:cNvPr id="10" name="Rectangle 9">
              <a:extLst>
                <a:ext uri="{FF2B5EF4-FFF2-40B4-BE49-F238E27FC236}">
                  <a16:creationId xmlns:a16="http://schemas.microsoft.com/office/drawing/2014/main" id="{CE1EDEA5-42C9-4A2F-B972-2384F5E18038}"/>
                </a:ext>
              </a:extLst>
            </p:cNvPr>
            <p:cNvSpPr/>
            <p:nvPr/>
          </p:nvSpPr>
          <p:spPr>
            <a:xfrm>
              <a:off x="479425" y="3716338"/>
              <a:ext cx="2752423" cy="2341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2600" dirty="0">
                  <a:solidFill>
                    <a:srgbClr val="FFFFFF"/>
                  </a:solidFill>
                  <a:latin typeface="Delta BQ Book"/>
                </a:rPr>
                <a:t>D</a:t>
              </a:r>
              <a:r>
                <a:rPr kumimoji="0" lang="en-US" sz="2600" b="0" i="0" u="none" strike="noStrike" kern="1200" cap="none" spc="0" normalizeH="0" baseline="0" noProof="0" dirty="0" err="1">
                  <a:ln>
                    <a:noFill/>
                  </a:ln>
                  <a:solidFill>
                    <a:srgbClr val="FFFFFF"/>
                  </a:solidFill>
                  <a:effectLst/>
                  <a:uLnTx/>
                  <a:uFillTx/>
                  <a:latin typeface="Delta BQ Book"/>
                  <a:ea typeface="+mn-ea"/>
                  <a:cs typeface="+mn-cs"/>
                </a:rPr>
                <a:t>elivering</a:t>
              </a:r>
              <a:r>
                <a:rPr kumimoji="0" lang="en-US" sz="2600" b="0" i="0" u="none" strike="noStrike" kern="1200" cap="none" spc="0" normalizeH="0" baseline="0" noProof="0" dirty="0">
                  <a:ln>
                    <a:noFill/>
                  </a:ln>
                  <a:solidFill>
                    <a:srgbClr val="FFFFFF"/>
                  </a:solidFill>
                  <a:effectLst/>
                  <a:uLnTx/>
                  <a:uFillTx/>
                  <a:latin typeface="Delta BQ Book"/>
                  <a:ea typeface="+mn-ea"/>
                  <a:cs typeface="+mn-cs"/>
                </a:rPr>
                <a:t> strong operational metrics</a:t>
              </a:r>
            </a:p>
          </p:txBody>
        </p:sp>
        <p:sp>
          <p:nvSpPr>
            <p:cNvPr id="11" name="Rectangle 10">
              <a:extLst>
                <a:ext uri="{FF2B5EF4-FFF2-40B4-BE49-F238E27FC236}">
                  <a16:creationId xmlns:a16="http://schemas.microsoft.com/office/drawing/2014/main" id="{4ED42D36-BB1D-4DCC-9AC3-6A1F1E437E69}"/>
                </a:ext>
              </a:extLst>
            </p:cNvPr>
            <p:cNvSpPr/>
            <p:nvPr/>
          </p:nvSpPr>
          <p:spPr>
            <a:xfrm rot="16200000" flipH="1" flipV="1">
              <a:off x="1117008" y="3321192"/>
              <a:ext cx="57600" cy="732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FR" sz="2600" b="0" i="0" u="none" strike="noStrike" kern="1200" cap="none" spc="0" normalizeH="0" baseline="0" noProof="0">
                <a:ln>
                  <a:noFill/>
                </a:ln>
                <a:solidFill>
                  <a:srgbClr val="CC171E"/>
                </a:solidFill>
                <a:effectLst/>
                <a:uLnTx/>
                <a:uFillTx/>
                <a:latin typeface="Delta BQ Book"/>
                <a:ea typeface="+mn-ea"/>
                <a:cs typeface="+mn-cs"/>
              </a:endParaRPr>
            </a:p>
          </p:txBody>
        </p:sp>
      </p:grpSp>
      <p:grpSp>
        <p:nvGrpSpPr>
          <p:cNvPr id="12" name="Group 11">
            <a:extLst>
              <a:ext uri="{FF2B5EF4-FFF2-40B4-BE49-F238E27FC236}">
                <a16:creationId xmlns:a16="http://schemas.microsoft.com/office/drawing/2014/main" id="{003DF052-8DC6-4641-A37B-DA357B02D4D1}"/>
              </a:ext>
            </a:extLst>
          </p:cNvPr>
          <p:cNvGrpSpPr/>
          <p:nvPr/>
        </p:nvGrpSpPr>
        <p:grpSpPr>
          <a:xfrm>
            <a:off x="6133243" y="3658738"/>
            <a:ext cx="2752423" cy="2399161"/>
            <a:chOff x="479425" y="3658738"/>
            <a:chExt cx="2752423" cy="2399161"/>
          </a:xfrm>
          <a:solidFill>
            <a:schemeClr val="bg2"/>
          </a:solidFill>
        </p:grpSpPr>
        <p:sp>
          <p:nvSpPr>
            <p:cNvPr id="13" name="Rectangle 12">
              <a:extLst>
                <a:ext uri="{FF2B5EF4-FFF2-40B4-BE49-F238E27FC236}">
                  <a16:creationId xmlns:a16="http://schemas.microsoft.com/office/drawing/2014/main" id="{02B1B7EF-D06E-4440-BE60-38CAE3EEB318}"/>
                </a:ext>
              </a:extLst>
            </p:cNvPr>
            <p:cNvSpPr/>
            <p:nvPr/>
          </p:nvSpPr>
          <p:spPr>
            <a:xfrm>
              <a:off x="479425" y="3716338"/>
              <a:ext cx="2752423" cy="2341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Delta BQ Book"/>
                  <a:ea typeface="+mn-ea"/>
                  <a:cs typeface="+mn-cs"/>
                </a:rPr>
                <a:t>Disciplined approach to </a:t>
              </a:r>
              <a:r>
                <a:rPr lang="en-US" sz="2600" dirty="0">
                  <a:solidFill>
                    <a:srgbClr val="FFFFFF"/>
                  </a:solidFill>
                  <a:latin typeface="Delta BQ Book"/>
                </a:rPr>
                <a:t>capital allocation</a:t>
              </a:r>
              <a:endParaRPr kumimoji="0" lang="en-US" sz="2600" b="0" i="0" u="none" strike="noStrike" kern="1200" cap="none" spc="0" normalizeH="0" baseline="0" noProof="0" dirty="0">
                <a:ln>
                  <a:noFill/>
                </a:ln>
                <a:solidFill>
                  <a:srgbClr val="FFFFFF"/>
                </a:solidFill>
                <a:effectLst/>
                <a:uLnTx/>
                <a:uFillTx/>
                <a:latin typeface="Delta BQ Book"/>
                <a:ea typeface="+mn-ea"/>
                <a:cs typeface="+mn-cs"/>
              </a:endParaRPr>
            </a:p>
          </p:txBody>
        </p:sp>
        <p:sp>
          <p:nvSpPr>
            <p:cNvPr id="14" name="Rectangle 13">
              <a:extLst>
                <a:ext uri="{FF2B5EF4-FFF2-40B4-BE49-F238E27FC236}">
                  <a16:creationId xmlns:a16="http://schemas.microsoft.com/office/drawing/2014/main" id="{3C4F476E-1FA3-4564-A29D-97ADA57A7D29}"/>
                </a:ext>
              </a:extLst>
            </p:cNvPr>
            <p:cNvSpPr/>
            <p:nvPr/>
          </p:nvSpPr>
          <p:spPr>
            <a:xfrm rot="16200000" flipH="1" flipV="1">
              <a:off x="1117008" y="3321192"/>
              <a:ext cx="57600" cy="732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FR" sz="2600" b="0" i="0" u="none" strike="noStrike" kern="1200" cap="none" spc="0" normalizeH="0" baseline="0" noProof="0">
                <a:ln>
                  <a:noFill/>
                </a:ln>
                <a:solidFill>
                  <a:srgbClr val="CC171E"/>
                </a:solidFill>
                <a:effectLst/>
                <a:uLnTx/>
                <a:uFillTx/>
                <a:latin typeface="Delta BQ Book"/>
                <a:ea typeface="+mn-ea"/>
                <a:cs typeface="+mn-cs"/>
              </a:endParaRPr>
            </a:p>
          </p:txBody>
        </p:sp>
      </p:grpSp>
      <p:grpSp>
        <p:nvGrpSpPr>
          <p:cNvPr id="15" name="Group 14">
            <a:extLst>
              <a:ext uri="{FF2B5EF4-FFF2-40B4-BE49-F238E27FC236}">
                <a16:creationId xmlns:a16="http://schemas.microsoft.com/office/drawing/2014/main" id="{B7FE9B39-47C5-4D95-98E1-21602F255D1B}"/>
              </a:ext>
            </a:extLst>
          </p:cNvPr>
          <p:cNvGrpSpPr/>
          <p:nvPr/>
        </p:nvGrpSpPr>
        <p:grpSpPr>
          <a:xfrm>
            <a:off x="8960152" y="3658738"/>
            <a:ext cx="2752423" cy="2399161"/>
            <a:chOff x="479425" y="3658738"/>
            <a:chExt cx="2752423" cy="2399161"/>
          </a:xfrm>
          <a:solidFill>
            <a:schemeClr val="bg2"/>
          </a:solidFill>
        </p:grpSpPr>
        <p:sp>
          <p:nvSpPr>
            <p:cNvPr id="16" name="Rectangle 15">
              <a:extLst>
                <a:ext uri="{FF2B5EF4-FFF2-40B4-BE49-F238E27FC236}">
                  <a16:creationId xmlns:a16="http://schemas.microsoft.com/office/drawing/2014/main" id="{E98E3437-BF01-4CE8-A5A9-4EF487CF9347}"/>
                </a:ext>
              </a:extLst>
            </p:cNvPr>
            <p:cNvSpPr/>
            <p:nvPr/>
          </p:nvSpPr>
          <p:spPr>
            <a:xfrm>
              <a:off x="479425" y="3716338"/>
              <a:ext cx="2752423" cy="2341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Delta BQ Book"/>
                  <a:ea typeface="+mn-ea"/>
                  <a:cs typeface="+mn-cs"/>
                </a:rPr>
                <a:t>Confident outlook</a:t>
              </a:r>
            </a:p>
          </p:txBody>
        </p:sp>
        <p:sp>
          <p:nvSpPr>
            <p:cNvPr id="17" name="Rectangle 16">
              <a:extLst>
                <a:ext uri="{FF2B5EF4-FFF2-40B4-BE49-F238E27FC236}">
                  <a16:creationId xmlns:a16="http://schemas.microsoft.com/office/drawing/2014/main" id="{58D15F61-1834-4542-870A-724796AF4A2C}"/>
                </a:ext>
              </a:extLst>
            </p:cNvPr>
            <p:cNvSpPr/>
            <p:nvPr/>
          </p:nvSpPr>
          <p:spPr>
            <a:xfrm rot="16200000" flipH="1" flipV="1">
              <a:off x="1117008" y="3321192"/>
              <a:ext cx="57600" cy="732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FR" sz="2600" b="0" i="0" u="none" strike="noStrike" kern="1200" cap="none" spc="0" normalizeH="0" baseline="0" noProof="0">
                <a:ln>
                  <a:noFill/>
                </a:ln>
                <a:solidFill>
                  <a:srgbClr val="CC171E"/>
                </a:solidFill>
                <a:effectLst/>
                <a:uLnTx/>
                <a:uFillTx/>
                <a:latin typeface="Delta BQ Book"/>
                <a:ea typeface="+mn-ea"/>
                <a:cs typeface="+mn-cs"/>
              </a:endParaRPr>
            </a:p>
          </p:txBody>
        </p:sp>
      </p:grpSp>
    </p:spTree>
    <p:extLst>
      <p:ext uri="{BB962C8B-B14F-4D97-AF65-F5344CB8AC3E}">
        <p14:creationId xmlns:p14="http://schemas.microsoft.com/office/powerpoint/2010/main" val="3709654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B5CDC5-A647-4738-A218-E3929B9CCDD9}"/>
              </a:ext>
            </a:extLst>
          </p:cNvPr>
          <p:cNvSpPr>
            <a:spLocks noGrp="1"/>
          </p:cNvSpPr>
          <p:nvPr>
            <p:ph type="title"/>
          </p:nvPr>
        </p:nvSpPr>
        <p:spPr/>
        <p:txBody>
          <a:bodyPr/>
          <a:lstStyle/>
          <a:p>
            <a:r>
              <a:rPr lang="en-US" sz="4800" b="0" dirty="0"/>
              <a:t>WE CREATE THE SPACE THAT ENABLES EXTRAORDINARY </a:t>
            </a:r>
            <a:br>
              <a:rPr lang="en-US" sz="4800" b="0" dirty="0"/>
            </a:br>
            <a:r>
              <a:rPr lang="en-US" sz="4800" b="0" dirty="0"/>
              <a:t>THINGS TO HAPPEN</a:t>
            </a:r>
            <a:endParaRPr lang="en-GB" b="0" dirty="0"/>
          </a:p>
        </p:txBody>
      </p:sp>
      <p:grpSp>
        <p:nvGrpSpPr>
          <p:cNvPr id="8" name="Group 7">
            <a:extLst>
              <a:ext uri="{FF2B5EF4-FFF2-40B4-BE49-F238E27FC236}">
                <a16:creationId xmlns:a16="http://schemas.microsoft.com/office/drawing/2014/main" id="{8D937C6D-F980-4E20-AF13-BDB004E12EEA}"/>
              </a:ext>
            </a:extLst>
          </p:cNvPr>
          <p:cNvGrpSpPr/>
          <p:nvPr/>
        </p:nvGrpSpPr>
        <p:grpSpPr>
          <a:xfrm>
            <a:off x="479425" y="3658738"/>
            <a:ext cx="2752423" cy="2399161"/>
            <a:chOff x="479425" y="3658738"/>
            <a:chExt cx="2752423" cy="2399161"/>
          </a:xfrm>
          <a:solidFill>
            <a:schemeClr val="bg2"/>
          </a:solidFill>
        </p:grpSpPr>
        <p:sp>
          <p:nvSpPr>
            <p:cNvPr id="6" name="Rectangle 5">
              <a:extLst>
                <a:ext uri="{FF2B5EF4-FFF2-40B4-BE49-F238E27FC236}">
                  <a16:creationId xmlns:a16="http://schemas.microsoft.com/office/drawing/2014/main" id="{D00E9181-C7C7-4763-9502-294067FE91FE}"/>
                </a:ext>
              </a:extLst>
            </p:cNvPr>
            <p:cNvSpPr/>
            <p:nvPr/>
          </p:nvSpPr>
          <p:spPr>
            <a:xfrm>
              <a:off x="479425" y="3716338"/>
              <a:ext cx="2752423" cy="2341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a:lnSpc>
                  <a:spcPct val="90000"/>
                </a:lnSpc>
              </a:pPr>
              <a:r>
                <a:rPr lang="en-US" sz="2600" dirty="0">
                  <a:solidFill>
                    <a:schemeClr val="bg1"/>
                  </a:solidFill>
                </a:rPr>
                <a:t>Inflation-beating earnings growth</a:t>
              </a:r>
            </a:p>
          </p:txBody>
        </p:sp>
        <p:sp>
          <p:nvSpPr>
            <p:cNvPr id="7" name="Rectangle 6">
              <a:extLst>
                <a:ext uri="{FF2B5EF4-FFF2-40B4-BE49-F238E27FC236}">
                  <a16:creationId xmlns:a16="http://schemas.microsoft.com/office/drawing/2014/main" id="{91EA80AF-7145-4648-A18B-9F6985DD6C1B}"/>
                </a:ext>
              </a:extLst>
            </p:cNvPr>
            <p:cNvSpPr/>
            <p:nvPr/>
          </p:nvSpPr>
          <p:spPr>
            <a:xfrm rot="16200000" flipH="1" flipV="1">
              <a:off x="1117008" y="3321192"/>
              <a:ext cx="57600" cy="732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ctr">
                <a:lnSpc>
                  <a:spcPct val="90000"/>
                </a:lnSpc>
              </a:pPr>
              <a:endParaRPr lang="fr-FR" sz="2600" dirty="0">
                <a:solidFill>
                  <a:schemeClr val="bg2"/>
                </a:solidFill>
              </a:endParaRPr>
            </a:p>
          </p:txBody>
        </p:sp>
      </p:grpSp>
      <p:grpSp>
        <p:nvGrpSpPr>
          <p:cNvPr id="9" name="Group 8">
            <a:extLst>
              <a:ext uri="{FF2B5EF4-FFF2-40B4-BE49-F238E27FC236}">
                <a16:creationId xmlns:a16="http://schemas.microsoft.com/office/drawing/2014/main" id="{E91A3AA7-225F-4D4B-A2D5-28DBAFA1DB4E}"/>
              </a:ext>
            </a:extLst>
          </p:cNvPr>
          <p:cNvGrpSpPr/>
          <p:nvPr/>
        </p:nvGrpSpPr>
        <p:grpSpPr>
          <a:xfrm>
            <a:off x="3306334" y="3658738"/>
            <a:ext cx="2752423" cy="2399161"/>
            <a:chOff x="479425" y="3658738"/>
            <a:chExt cx="2752423" cy="2399161"/>
          </a:xfrm>
        </p:grpSpPr>
        <p:sp>
          <p:nvSpPr>
            <p:cNvPr id="10" name="Rectangle 9">
              <a:extLst>
                <a:ext uri="{FF2B5EF4-FFF2-40B4-BE49-F238E27FC236}">
                  <a16:creationId xmlns:a16="http://schemas.microsoft.com/office/drawing/2014/main" id="{CE1EDEA5-42C9-4A2F-B972-2384F5E18038}"/>
                </a:ext>
              </a:extLst>
            </p:cNvPr>
            <p:cNvSpPr/>
            <p:nvPr/>
          </p:nvSpPr>
          <p:spPr>
            <a:xfrm>
              <a:off x="479425" y="3716338"/>
              <a:ext cx="2752423" cy="234156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a:lnSpc>
                  <a:spcPct val="90000"/>
                </a:lnSpc>
              </a:pPr>
              <a:r>
                <a:rPr lang="en-US" sz="2600" dirty="0">
                  <a:solidFill>
                    <a:schemeClr val="tx1"/>
                  </a:solidFill>
                </a:rPr>
                <a:t>Delivering strong operational metrics</a:t>
              </a:r>
            </a:p>
          </p:txBody>
        </p:sp>
        <p:sp>
          <p:nvSpPr>
            <p:cNvPr id="11" name="Rectangle 10">
              <a:extLst>
                <a:ext uri="{FF2B5EF4-FFF2-40B4-BE49-F238E27FC236}">
                  <a16:creationId xmlns:a16="http://schemas.microsoft.com/office/drawing/2014/main" id="{4ED42D36-BB1D-4DCC-9AC3-6A1F1E437E69}"/>
                </a:ext>
              </a:extLst>
            </p:cNvPr>
            <p:cNvSpPr/>
            <p:nvPr/>
          </p:nvSpPr>
          <p:spPr>
            <a:xfrm rot="16200000" flipH="1" flipV="1">
              <a:off x="1117008" y="3321192"/>
              <a:ext cx="57600" cy="732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ctr">
                <a:lnSpc>
                  <a:spcPct val="90000"/>
                </a:lnSpc>
              </a:pPr>
              <a:endParaRPr lang="fr-FR" sz="2600">
                <a:solidFill>
                  <a:schemeClr val="bg2"/>
                </a:solidFill>
              </a:endParaRPr>
            </a:p>
          </p:txBody>
        </p:sp>
      </p:grpSp>
      <p:grpSp>
        <p:nvGrpSpPr>
          <p:cNvPr id="12" name="Group 11">
            <a:extLst>
              <a:ext uri="{FF2B5EF4-FFF2-40B4-BE49-F238E27FC236}">
                <a16:creationId xmlns:a16="http://schemas.microsoft.com/office/drawing/2014/main" id="{003DF052-8DC6-4641-A37B-DA357B02D4D1}"/>
              </a:ext>
            </a:extLst>
          </p:cNvPr>
          <p:cNvGrpSpPr/>
          <p:nvPr/>
        </p:nvGrpSpPr>
        <p:grpSpPr>
          <a:xfrm>
            <a:off x="6133243" y="3658738"/>
            <a:ext cx="2752423" cy="2399161"/>
            <a:chOff x="479425" y="3658738"/>
            <a:chExt cx="2752423" cy="2399161"/>
          </a:xfrm>
          <a:solidFill>
            <a:schemeClr val="bg1"/>
          </a:solidFill>
        </p:grpSpPr>
        <p:sp>
          <p:nvSpPr>
            <p:cNvPr id="13" name="Rectangle 12">
              <a:extLst>
                <a:ext uri="{FF2B5EF4-FFF2-40B4-BE49-F238E27FC236}">
                  <a16:creationId xmlns:a16="http://schemas.microsoft.com/office/drawing/2014/main" id="{02B1B7EF-D06E-4440-BE60-38CAE3EEB318}"/>
                </a:ext>
              </a:extLst>
            </p:cNvPr>
            <p:cNvSpPr/>
            <p:nvPr/>
          </p:nvSpPr>
          <p:spPr>
            <a:xfrm>
              <a:off x="479425" y="3716338"/>
              <a:ext cx="2752423" cy="23415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a:lnSpc>
                  <a:spcPct val="90000"/>
                </a:lnSpc>
              </a:pPr>
              <a:r>
                <a:rPr lang="en-US" sz="2600" dirty="0">
                  <a:solidFill>
                    <a:schemeClr val="tx1"/>
                  </a:solidFill>
                </a:rPr>
                <a:t>Disciplined approach to capital allocation</a:t>
              </a:r>
            </a:p>
          </p:txBody>
        </p:sp>
        <p:sp>
          <p:nvSpPr>
            <p:cNvPr id="14" name="Rectangle 13">
              <a:extLst>
                <a:ext uri="{FF2B5EF4-FFF2-40B4-BE49-F238E27FC236}">
                  <a16:creationId xmlns:a16="http://schemas.microsoft.com/office/drawing/2014/main" id="{3C4F476E-1FA3-4564-A29D-97ADA57A7D29}"/>
                </a:ext>
              </a:extLst>
            </p:cNvPr>
            <p:cNvSpPr/>
            <p:nvPr/>
          </p:nvSpPr>
          <p:spPr>
            <a:xfrm rot="16200000" flipH="1" flipV="1">
              <a:off x="1117008" y="3321192"/>
              <a:ext cx="57600" cy="732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ctr">
                <a:lnSpc>
                  <a:spcPct val="90000"/>
                </a:lnSpc>
              </a:pPr>
              <a:endParaRPr lang="fr-FR" sz="2600">
                <a:solidFill>
                  <a:schemeClr val="bg2"/>
                </a:solidFill>
              </a:endParaRPr>
            </a:p>
          </p:txBody>
        </p:sp>
      </p:grpSp>
      <p:grpSp>
        <p:nvGrpSpPr>
          <p:cNvPr id="15" name="Group 14">
            <a:extLst>
              <a:ext uri="{FF2B5EF4-FFF2-40B4-BE49-F238E27FC236}">
                <a16:creationId xmlns:a16="http://schemas.microsoft.com/office/drawing/2014/main" id="{B7FE9B39-47C5-4D95-98E1-21602F255D1B}"/>
              </a:ext>
            </a:extLst>
          </p:cNvPr>
          <p:cNvGrpSpPr/>
          <p:nvPr/>
        </p:nvGrpSpPr>
        <p:grpSpPr>
          <a:xfrm>
            <a:off x="8960152" y="3658738"/>
            <a:ext cx="2752423" cy="2399161"/>
            <a:chOff x="479425" y="3658738"/>
            <a:chExt cx="2752423" cy="2399161"/>
          </a:xfrm>
        </p:grpSpPr>
        <p:sp>
          <p:nvSpPr>
            <p:cNvPr id="16" name="Rectangle 15">
              <a:extLst>
                <a:ext uri="{FF2B5EF4-FFF2-40B4-BE49-F238E27FC236}">
                  <a16:creationId xmlns:a16="http://schemas.microsoft.com/office/drawing/2014/main" id="{E98E3437-BF01-4CE8-A5A9-4EF487CF9347}"/>
                </a:ext>
              </a:extLst>
            </p:cNvPr>
            <p:cNvSpPr/>
            <p:nvPr/>
          </p:nvSpPr>
          <p:spPr>
            <a:xfrm>
              <a:off x="479425" y="3716338"/>
              <a:ext cx="2752423" cy="234156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16000" rIns="180000" rtlCol="0" anchor="t"/>
            <a:lstStyle/>
            <a:p>
              <a:pPr>
                <a:lnSpc>
                  <a:spcPct val="90000"/>
                </a:lnSpc>
              </a:pPr>
              <a:r>
                <a:rPr lang="en-US" sz="2600" dirty="0">
                  <a:solidFill>
                    <a:schemeClr val="tx1"/>
                  </a:solidFill>
                </a:rPr>
                <a:t>Confident outlook</a:t>
              </a:r>
            </a:p>
          </p:txBody>
        </p:sp>
        <p:sp>
          <p:nvSpPr>
            <p:cNvPr id="17" name="Rectangle 16">
              <a:extLst>
                <a:ext uri="{FF2B5EF4-FFF2-40B4-BE49-F238E27FC236}">
                  <a16:creationId xmlns:a16="http://schemas.microsoft.com/office/drawing/2014/main" id="{58D15F61-1834-4542-870A-724796AF4A2C}"/>
                </a:ext>
              </a:extLst>
            </p:cNvPr>
            <p:cNvSpPr/>
            <p:nvPr/>
          </p:nvSpPr>
          <p:spPr>
            <a:xfrm rot="16200000" flipH="1" flipV="1">
              <a:off x="1117008" y="3321192"/>
              <a:ext cx="57600" cy="732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ctr">
                <a:lnSpc>
                  <a:spcPct val="90000"/>
                </a:lnSpc>
              </a:pPr>
              <a:endParaRPr lang="fr-FR" sz="2600">
                <a:solidFill>
                  <a:schemeClr val="bg2"/>
                </a:solidFill>
              </a:endParaRPr>
            </a:p>
          </p:txBody>
        </p:sp>
      </p:grpSp>
    </p:spTree>
    <p:extLst>
      <p:ext uri="{BB962C8B-B14F-4D97-AF65-F5344CB8AC3E}">
        <p14:creationId xmlns:p14="http://schemas.microsoft.com/office/powerpoint/2010/main" val="1187499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FDB8E1-C201-4A19-BCD2-608AF395B63E}"/>
              </a:ext>
            </a:extLst>
          </p:cNvPr>
          <p:cNvSpPr/>
          <p:nvPr/>
        </p:nvSpPr>
        <p:spPr>
          <a:xfrm>
            <a:off x="4223633" y="1376363"/>
            <a:ext cx="3744733" cy="19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88493D0C-CF10-4977-AEB2-8295CA68F5E2}"/>
              </a:ext>
            </a:extLst>
          </p:cNvPr>
          <p:cNvSpPr/>
          <p:nvPr/>
        </p:nvSpPr>
        <p:spPr>
          <a:xfrm>
            <a:off x="7974592" y="3320363"/>
            <a:ext cx="3737983" cy="19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a:extLst>
              <a:ext uri="{FF2B5EF4-FFF2-40B4-BE49-F238E27FC236}">
                <a16:creationId xmlns:a16="http://schemas.microsoft.com/office/drawing/2014/main" id="{DC5B8707-A82E-4EAB-A1E2-EC4E654D453A}"/>
              </a:ext>
            </a:extLst>
          </p:cNvPr>
          <p:cNvSpPr>
            <a:spLocks noGrp="1"/>
          </p:cNvSpPr>
          <p:nvPr>
            <p:ph type="title"/>
          </p:nvPr>
        </p:nvSpPr>
        <p:spPr/>
        <p:txBody>
          <a:bodyPr/>
          <a:lstStyle/>
          <a:p>
            <a:r>
              <a:rPr lang="en-US" dirty="0"/>
              <a:t>Strong financial results</a:t>
            </a:r>
            <a:endParaRPr lang="en-GB" dirty="0"/>
          </a:p>
        </p:txBody>
      </p:sp>
      <p:sp>
        <p:nvSpPr>
          <p:cNvPr id="3" name="Slide Number Placeholder 2">
            <a:extLst>
              <a:ext uri="{FF2B5EF4-FFF2-40B4-BE49-F238E27FC236}">
                <a16:creationId xmlns:a16="http://schemas.microsoft.com/office/drawing/2014/main" id="{D894FF88-5352-4A92-ABB0-15D3538CC917}"/>
              </a:ext>
            </a:extLst>
          </p:cNvPr>
          <p:cNvSpPr>
            <a:spLocks noGrp="1"/>
          </p:cNvSpPr>
          <p:nvPr>
            <p:ph type="sldNum" sz="quarter" idx="12"/>
          </p:nvPr>
        </p:nvSpPr>
        <p:spPr/>
        <p:txBody>
          <a:bodyPr/>
          <a:lstStyle/>
          <a:p>
            <a:fld id="{A9127C4A-68AE-42AA-98AE-96759E14B5F4}" type="slidenum">
              <a:rPr lang="en-GB" smtClean="0"/>
              <a:pPr/>
              <a:t>9</a:t>
            </a:fld>
            <a:endParaRPr lang="en-GB"/>
          </a:p>
        </p:txBody>
      </p:sp>
      <p:sp>
        <p:nvSpPr>
          <p:cNvPr id="6" name="Rectangle 5">
            <a:extLst>
              <a:ext uri="{FF2B5EF4-FFF2-40B4-BE49-F238E27FC236}">
                <a16:creationId xmlns:a16="http://schemas.microsoft.com/office/drawing/2014/main" id="{5AE5DB26-C090-4001-894D-ACC6C9CD7DC7}"/>
              </a:ext>
            </a:extLst>
          </p:cNvPr>
          <p:cNvSpPr/>
          <p:nvPr/>
        </p:nvSpPr>
        <p:spPr>
          <a:xfrm>
            <a:off x="479426" y="3320363"/>
            <a:ext cx="3744208" cy="19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8">
            <a:extLst>
              <a:ext uri="{FF2B5EF4-FFF2-40B4-BE49-F238E27FC236}">
                <a16:creationId xmlns:a16="http://schemas.microsoft.com/office/drawing/2014/main" id="{A78A547E-788D-4132-8835-8934FB19F275}"/>
              </a:ext>
            </a:extLst>
          </p:cNvPr>
          <p:cNvSpPr txBox="1"/>
          <p:nvPr/>
        </p:nvSpPr>
        <p:spPr>
          <a:xfrm>
            <a:off x="776154" y="3602479"/>
            <a:ext cx="3317285" cy="882357"/>
          </a:xfrm>
          <a:prstGeom prst="rect">
            <a:avLst/>
          </a:prstGeom>
          <a:noFill/>
        </p:spPr>
        <p:txBody>
          <a:bodyPr wrap="square">
            <a:spAutoFit/>
          </a:bodyPr>
          <a:lstStyle/>
          <a:p>
            <a:pPr>
              <a:lnSpc>
                <a:spcPct val="85000"/>
              </a:lnSpc>
            </a:pPr>
            <a:r>
              <a:rPr lang="en-GB" sz="6000" b="1" dirty="0">
                <a:solidFill>
                  <a:schemeClr val="bg1"/>
                </a:solidFill>
              </a:rPr>
              <a:t>£20.5bn</a:t>
            </a:r>
          </a:p>
        </p:txBody>
      </p:sp>
      <p:sp>
        <p:nvSpPr>
          <p:cNvPr id="10" name="TextBox 9">
            <a:extLst>
              <a:ext uri="{FF2B5EF4-FFF2-40B4-BE49-F238E27FC236}">
                <a16:creationId xmlns:a16="http://schemas.microsoft.com/office/drawing/2014/main" id="{265A50F2-4846-419C-8899-9736201DC96E}"/>
              </a:ext>
            </a:extLst>
          </p:cNvPr>
          <p:cNvSpPr txBox="1"/>
          <p:nvPr/>
        </p:nvSpPr>
        <p:spPr>
          <a:xfrm>
            <a:off x="776154" y="4493075"/>
            <a:ext cx="3083627" cy="564770"/>
          </a:xfrm>
          <a:prstGeom prst="rect">
            <a:avLst/>
          </a:prstGeom>
          <a:noFill/>
        </p:spPr>
        <p:txBody>
          <a:bodyPr wrap="square">
            <a:spAutoFit/>
          </a:bodyPr>
          <a:lstStyle/>
          <a:p>
            <a:pPr>
              <a:lnSpc>
                <a:spcPct val="85000"/>
              </a:lnSpc>
            </a:pPr>
            <a:r>
              <a:rPr lang="en-US" dirty="0">
                <a:solidFill>
                  <a:schemeClr val="bg2"/>
                </a:solidFill>
              </a:rPr>
              <a:t>Portfolio valuation (at share) +7.2%</a:t>
            </a:r>
          </a:p>
        </p:txBody>
      </p:sp>
      <p:sp>
        <p:nvSpPr>
          <p:cNvPr id="11" name="TextBox 10">
            <a:extLst>
              <a:ext uri="{FF2B5EF4-FFF2-40B4-BE49-F238E27FC236}">
                <a16:creationId xmlns:a16="http://schemas.microsoft.com/office/drawing/2014/main" id="{F36AF65E-7B70-4B23-B009-C8CABAF186E8}"/>
              </a:ext>
            </a:extLst>
          </p:cNvPr>
          <p:cNvSpPr txBox="1"/>
          <p:nvPr/>
        </p:nvSpPr>
        <p:spPr>
          <a:xfrm>
            <a:off x="4506935" y="1710685"/>
            <a:ext cx="2905390" cy="882357"/>
          </a:xfrm>
          <a:prstGeom prst="rect">
            <a:avLst/>
          </a:prstGeom>
          <a:noFill/>
        </p:spPr>
        <p:txBody>
          <a:bodyPr wrap="square">
            <a:spAutoFit/>
          </a:bodyPr>
          <a:lstStyle/>
          <a:p>
            <a:pPr>
              <a:lnSpc>
                <a:spcPct val="85000"/>
              </a:lnSpc>
            </a:pPr>
            <a:r>
              <a:rPr lang="en-GB" sz="6000" b="1" dirty="0">
                <a:solidFill>
                  <a:schemeClr val="bg1"/>
                </a:solidFill>
              </a:rPr>
              <a:t>16.9p</a:t>
            </a:r>
          </a:p>
        </p:txBody>
      </p:sp>
      <p:sp>
        <p:nvSpPr>
          <p:cNvPr id="12" name="TextBox 11">
            <a:extLst>
              <a:ext uri="{FF2B5EF4-FFF2-40B4-BE49-F238E27FC236}">
                <a16:creationId xmlns:a16="http://schemas.microsoft.com/office/drawing/2014/main" id="{C228BCF7-D35E-4360-9F3F-4CE9774C0EF5}"/>
              </a:ext>
            </a:extLst>
          </p:cNvPr>
          <p:cNvSpPr txBox="1"/>
          <p:nvPr/>
        </p:nvSpPr>
        <p:spPr>
          <a:xfrm>
            <a:off x="4513161" y="2505682"/>
            <a:ext cx="3146423" cy="957185"/>
          </a:xfrm>
          <a:prstGeom prst="rect">
            <a:avLst/>
          </a:prstGeom>
          <a:noFill/>
        </p:spPr>
        <p:txBody>
          <a:bodyPr wrap="square">
            <a:spAutoFit/>
          </a:bodyPr>
          <a:lstStyle/>
          <a:p>
            <a:pPr>
              <a:lnSpc>
                <a:spcPct val="85000"/>
              </a:lnSpc>
            </a:pPr>
            <a:r>
              <a:rPr lang="en-US" dirty="0">
                <a:solidFill>
                  <a:schemeClr val="bg2"/>
                </a:solidFill>
              </a:rPr>
              <a:t>Adjusted earnings per share</a:t>
            </a:r>
          </a:p>
          <a:p>
            <a:pPr>
              <a:lnSpc>
                <a:spcPct val="85000"/>
              </a:lnSpc>
            </a:pPr>
            <a:r>
              <a:rPr lang="en-US" dirty="0">
                <a:solidFill>
                  <a:schemeClr val="bg2"/>
                </a:solidFill>
              </a:rPr>
              <a:t>+22.5%</a:t>
            </a:r>
          </a:p>
          <a:p>
            <a:pPr>
              <a:lnSpc>
                <a:spcPct val="85000"/>
              </a:lnSpc>
            </a:pPr>
            <a:r>
              <a:rPr lang="en-US" sz="1200" dirty="0">
                <a:solidFill>
                  <a:schemeClr val="tx2"/>
                </a:solidFill>
              </a:rPr>
              <a:t>Excl SELP fee: 15.6p, +13.0%</a:t>
            </a:r>
          </a:p>
          <a:p>
            <a:pPr>
              <a:lnSpc>
                <a:spcPct val="85000"/>
              </a:lnSpc>
            </a:pPr>
            <a:endParaRPr lang="en-US" dirty="0">
              <a:solidFill>
                <a:schemeClr val="bg2"/>
              </a:solidFill>
            </a:endParaRPr>
          </a:p>
        </p:txBody>
      </p:sp>
      <p:sp>
        <p:nvSpPr>
          <p:cNvPr id="14" name="TextBox 13">
            <a:extLst>
              <a:ext uri="{FF2B5EF4-FFF2-40B4-BE49-F238E27FC236}">
                <a16:creationId xmlns:a16="http://schemas.microsoft.com/office/drawing/2014/main" id="{0F2E0A84-0958-4F75-97CC-D495B1070219}"/>
              </a:ext>
            </a:extLst>
          </p:cNvPr>
          <p:cNvSpPr txBox="1"/>
          <p:nvPr/>
        </p:nvSpPr>
        <p:spPr>
          <a:xfrm>
            <a:off x="8208962" y="3628983"/>
            <a:ext cx="2905390" cy="882357"/>
          </a:xfrm>
          <a:prstGeom prst="rect">
            <a:avLst/>
          </a:prstGeom>
          <a:noFill/>
        </p:spPr>
        <p:txBody>
          <a:bodyPr wrap="square">
            <a:spAutoFit/>
          </a:bodyPr>
          <a:lstStyle/>
          <a:p>
            <a:pPr>
              <a:lnSpc>
                <a:spcPct val="85000"/>
              </a:lnSpc>
            </a:pPr>
            <a:r>
              <a:rPr lang="en-GB" sz="6000" b="1" dirty="0">
                <a:solidFill>
                  <a:schemeClr val="bg1"/>
                </a:solidFill>
              </a:rPr>
              <a:t>23%</a:t>
            </a:r>
          </a:p>
        </p:txBody>
      </p:sp>
      <p:sp>
        <p:nvSpPr>
          <p:cNvPr id="15" name="TextBox 14">
            <a:extLst>
              <a:ext uri="{FF2B5EF4-FFF2-40B4-BE49-F238E27FC236}">
                <a16:creationId xmlns:a16="http://schemas.microsoft.com/office/drawing/2014/main" id="{75B2F818-DFAE-4092-AF59-984DAFCFEFD4}"/>
              </a:ext>
            </a:extLst>
          </p:cNvPr>
          <p:cNvSpPr txBox="1"/>
          <p:nvPr/>
        </p:nvSpPr>
        <p:spPr>
          <a:xfrm>
            <a:off x="8208962" y="4493075"/>
            <a:ext cx="2905390" cy="329321"/>
          </a:xfrm>
          <a:prstGeom prst="rect">
            <a:avLst/>
          </a:prstGeom>
          <a:noFill/>
        </p:spPr>
        <p:txBody>
          <a:bodyPr wrap="square">
            <a:spAutoFit/>
          </a:bodyPr>
          <a:lstStyle/>
          <a:p>
            <a:pPr>
              <a:lnSpc>
                <a:spcPct val="85000"/>
              </a:lnSpc>
            </a:pPr>
            <a:r>
              <a:rPr lang="en-US" dirty="0">
                <a:solidFill>
                  <a:schemeClr val="bg2"/>
                </a:solidFill>
              </a:rPr>
              <a:t>Loan to value</a:t>
            </a:r>
          </a:p>
        </p:txBody>
      </p:sp>
      <p:sp>
        <p:nvSpPr>
          <p:cNvPr id="16" name="Rectangle 15">
            <a:extLst>
              <a:ext uri="{FF2B5EF4-FFF2-40B4-BE49-F238E27FC236}">
                <a16:creationId xmlns:a16="http://schemas.microsoft.com/office/drawing/2014/main" id="{728353B5-70E4-46A2-9561-9060773719F3}"/>
              </a:ext>
            </a:extLst>
          </p:cNvPr>
          <p:cNvSpPr/>
          <p:nvPr/>
        </p:nvSpPr>
        <p:spPr>
          <a:xfrm>
            <a:off x="7967842" y="1376363"/>
            <a:ext cx="3744733" cy="1944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sp>
        <p:nvSpPr>
          <p:cNvPr id="17" name="Rectangle 16">
            <a:extLst>
              <a:ext uri="{FF2B5EF4-FFF2-40B4-BE49-F238E27FC236}">
                <a16:creationId xmlns:a16="http://schemas.microsoft.com/office/drawing/2014/main" id="{BA16F8CE-2B8E-4E14-8863-F1D9E9D536D6}"/>
              </a:ext>
            </a:extLst>
          </p:cNvPr>
          <p:cNvSpPr/>
          <p:nvPr/>
        </p:nvSpPr>
        <p:spPr>
          <a:xfrm>
            <a:off x="480971" y="1376362"/>
            <a:ext cx="3744733" cy="194399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sp>
        <p:nvSpPr>
          <p:cNvPr id="18" name="Rectangle 17">
            <a:extLst>
              <a:ext uri="{FF2B5EF4-FFF2-40B4-BE49-F238E27FC236}">
                <a16:creationId xmlns:a16="http://schemas.microsoft.com/office/drawing/2014/main" id="{FC6D0F47-4550-406D-8594-3E18B84A8855}"/>
              </a:ext>
            </a:extLst>
          </p:cNvPr>
          <p:cNvSpPr/>
          <p:nvPr/>
        </p:nvSpPr>
        <p:spPr>
          <a:xfrm>
            <a:off x="4224159" y="3320363"/>
            <a:ext cx="3747058" cy="1944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85000"/>
                </a:schemeClr>
              </a:solidFill>
            </a:endParaRPr>
          </a:p>
        </p:txBody>
      </p:sp>
      <p:sp>
        <p:nvSpPr>
          <p:cNvPr id="19" name="TextBox 18">
            <a:extLst>
              <a:ext uri="{FF2B5EF4-FFF2-40B4-BE49-F238E27FC236}">
                <a16:creationId xmlns:a16="http://schemas.microsoft.com/office/drawing/2014/main" id="{2F3CAB56-5B01-48C6-AB03-9CEAA048EF11}"/>
              </a:ext>
            </a:extLst>
          </p:cNvPr>
          <p:cNvSpPr txBox="1"/>
          <p:nvPr/>
        </p:nvSpPr>
        <p:spPr>
          <a:xfrm>
            <a:off x="776154" y="1710685"/>
            <a:ext cx="3382493" cy="882357"/>
          </a:xfrm>
          <a:prstGeom prst="rect">
            <a:avLst/>
          </a:prstGeom>
          <a:noFill/>
        </p:spPr>
        <p:txBody>
          <a:bodyPr wrap="square">
            <a:spAutoFit/>
          </a:bodyPr>
          <a:lstStyle/>
          <a:p>
            <a:pPr>
              <a:lnSpc>
                <a:spcPct val="85000"/>
              </a:lnSpc>
            </a:pPr>
            <a:r>
              <a:rPr lang="en-GB" sz="6000" b="1" dirty="0"/>
              <a:t>£216m</a:t>
            </a:r>
          </a:p>
        </p:txBody>
      </p:sp>
      <p:sp>
        <p:nvSpPr>
          <p:cNvPr id="20" name="TextBox 19">
            <a:extLst>
              <a:ext uri="{FF2B5EF4-FFF2-40B4-BE49-F238E27FC236}">
                <a16:creationId xmlns:a16="http://schemas.microsoft.com/office/drawing/2014/main" id="{A64CCEDA-930A-4F30-B1D7-304393498155}"/>
              </a:ext>
            </a:extLst>
          </p:cNvPr>
          <p:cNvSpPr txBox="1"/>
          <p:nvPr/>
        </p:nvSpPr>
        <p:spPr>
          <a:xfrm>
            <a:off x="776154" y="2505682"/>
            <a:ext cx="3146423" cy="564770"/>
          </a:xfrm>
          <a:prstGeom prst="rect">
            <a:avLst/>
          </a:prstGeom>
          <a:noFill/>
        </p:spPr>
        <p:txBody>
          <a:bodyPr wrap="square">
            <a:spAutoFit/>
          </a:bodyPr>
          <a:lstStyle/>
          <a:p>
            <a:pPr>
              <a:lnSpc>
                <a:spcPct val="85000"/>
              </a:lnSpc>
            </a:pPr>
            <a:r>
              <a:rPr lang="en-US" dirty="0">
                <a:solidFill>
                  <a:schemeClr val="bg2"/>
                </a:solidFill>
              </a:rPr>
              <a:t>Adjusted profit before tax</a:t>
            </a:r>
          </a:p>
          <a:p>
            <a:pPr>
              <a:lnSpc>
                <a:spcPct val="85000"/>
              </a:lnSpc>
            </a:pPr>
            <a:r>
              <a:rPr lang="en-US" dirty="0">
                <a:solidFill>
                  <a:schemeClr val="bg2"/>
                </a:solidFill>
              </a:rPr>
              <a:t>+28.6%</a:t>
            </a:r>
          </a:p>
        </p:txBody>
      </p:sp>
      <p:sp>
        <p:nvSpPr>
          <p:cNvPr id="22" name="TextBox 21">
            <a:extLst>
              <a:ext uri="{FF2B5EF4-FFF2-40B4-BE49-F238E27FC236}">
                <a16:creationId xmlns:a16="http://schemas.microsoft.com/office/drawing/2014/main" id="{ECD01A4C-DC42-45FD-8758-42AF1278EDC9}"/>
              </a:ext>
            </a:extLst>
          </p:cNvPr>
          <p:cNvSpPr txBox="1"/>
          <p:nvPr/>
        </p:nvSpPr>
        <p:spPr>
          <a:xfrm>
            <a:off x="8208962" y="2532186"/>
            <a:ext cx="3146423" cy="564770"/>
          </a:xfrm>
          <a:prstGeom prst="rect">
            <a:avLst/>
          </a:prstGeom>
          <a:noFill/>
        </p:spPr>
        <p:txBody>
          <a:bodyPr wrap="square">
            <a:spAutoFit/>
          </a:bodyPr>
          <a:lstStyle/>
          <a:p>
            <a:pPr>
              <a:lnSpc>
                <a:spcPct val="85000"/>
              </a:lnSpc>
            </a:pPr>
            <a:r>
              <a:rPr lang="en-US" dirty="0">
                <a:solidFill>
                  <a:schemeClr val="bg2"/>
                </a:solidFill>
              </a:rPr>
              <a:t>Interim dividend per share</a:t>
            </a:r>
          </a:p>
          <a:p>
            <a:pPr>
              <a:lnSpc>
                <a:spcPct val="85000"/>
              </a:lnSpc>
            </a:pPr>
            <a:r>
              <a:rPr lang="en-US" dirty="0">
                <a:solidFill>
                  <a:schemeClr val="bg2"/>
                </a:solidFill>
              </a:rPr>
              <a:t>+9.5%</a:t>
            </a:r>
          </a:p>
        </p:txBody>
      </p:sp>
      <p:sp>
        <p:nvSpPr>
          <p:cNvPr id="23" name="TextBox 22">
            <a:extLst>
              <a:ext uri="{FF2B5EF4-FFF2-40B4-BE49-F238E27FC236}">
                <a16:creationId xmlns:a16="http://schemas.microsoft.com/office/drawing/2014/main" id="{14E6DA63-8C16-41F0-8E0B-495AE168EB70}"/>
              </a:ext>
            </a:extLst>
          </p:cNvPr>
          <p:cNvSpPr txBox="1"/>
          <p:nvPr/>
        </p:nvSpPr>
        <p:spPr>
          <a:xfrm>
            <a:off x="8208962" y="1737189"/>
            <a:ext cx="3382493" cy="882357"/>
          </a:xfrm>
          <a:prstGeom prst="rect">
            <a:avLst/>
          </a:prstGeom>
          <a:noFill/>
        </p:spPr>
        <p:txBody>
          <a:bodyPr wrap="square">
            <a:spAutoFit/>
          </a:bodyPr>
          <a:lstStyle/>
          <a:p>
            <a:pPr>
              <a:lnSpc>
                <a:spcPct val="85000"/>
              </a:lnSpc>
            </a:pPr>
            <a:r>
              <a:rPr lang="en-GB" sz="6000" b="1" dirty="0"/>
              <a:t>8.1p</a:t>
            </a:r>
          </a:p>
        </p:txBody>
      </p:sp>
      <p:sp>
        <p:nvSpPr>
          <p:cNvPr id="24" name="TextBox 23">
            <a:extLst>
              <a:ext uri="{FF2B5EF4-FFF2-40B4-BE49-F238E27FC236}">
                <a16:creationId xmlns:a16="http://schemas.microsoft.com/office/drawing/2014/main" id="{0EBD704E-02C0-4DBF-80D2-8B54B0C55BCC}"/>
              </a:ext>
            </a:extLst>
          </p:cNvPr>
          <p:cNvSpPr txBox="1"/>
          <p:nvPr/>
        </p:nvSpPr>
        <p:spPr>
          <a:xfrm>
            <a:off x="4458004" y="3669328"/>
            <a:ext cx="3382493" cy="882357"/>
          </a:xfrm>
          <a:prstGeom prst="rect">
            <a:avLst/>
          </a:prstGeom>
          <a:noFill/>
        </p:spPr>
        <p:txBody>
          <a:bodyPr wrap="square">
            <a:spAutoFit/>
          </a:bodyPr>
          <a:lstStyle/>
          <a:p>
            <a:pPr>
              <a:lnSpc>
                <a:spcPct val="85000"/>
              </a:lnSpc>
            </a:pPr>
            <a:r>
              <a:rPr lang="en-GB" sz="6000" b="1" dirty="0"/>
              <a:t>1,249p</a:t>
            </a:r>
          </a:p>
        </p:txBody>
      </p:sp>
      <p:sp>
        <p:nvSpPr>
          <p:cNvPr id="25" name="TextBox 24">
            <a:extLst>
              <a:ext uri="{FF2B5EF4-FFF2-40B4-BE49-F238E27FC236}">
                <a16:creationId xmlns:a16="http://schemas.microsoft.com/office/drawing/2014/main" id="{160BDA40-D9E8-4A9B-AAF3-D67C79CF3A07}"/>
              </a:ext>
            </a:extLst>
          </p:cNvPr>
          <p:cNvSpPr txBox="1"/>
          <p:nvPr/>
        </p:nvSpPr>
        <p:spPr>
          <a:xfrm>
            <a:off x="4492815" y="4493075"/>
            <a:ext cx="3146423" cy="564770"/>
          </a:xfrm>
          <a:prstGeom prst="rect">
            <a:avLst/>
          </a:prstGeom>
          <a:noFill/>
        </p:spPr>
        <p:txBody>
          <a:bodyPr wrap="square">
            <a:spAutoFit/>
          </a:bodyPr>
          <a:lstStyle/>
          <a:p>
            <a:pPr>
              <a:lnSpc>
                <a:spcPct val="85000"/>
              </a:lnSpc>
            </a:pPr>
            <a:r>
              <a:rPr lang="en-US" dirty="0">
                <a:solidFill>
                  <a:schemeClr val="bg2"/>
                </a:solidFill>
              </a:rPr>
              <a:t>Adjusted NAV per share</a:t>
            </a:r>
          </a:p>
          <a:p>
            <a:pPr>
              <a:lnSpc>
                <a:spcPct val="85000"/>
              </a:lnSpc>
            </a:pPr>
            <a:r>
              <a:rPr lang="en-US" dirty="0">
                <a:solidFill>
                  <a:schemeClr val="bg2"/>
                </a:solidFill>
              </a:rPr>
              <a:t>+9.8%</a:t>
            </a:r>
          </a:p>
        </p:txBody>
      </p:sp>
    </p:spTree>
    <p:extLst>
      <p:ext uri="{BB962C8B-B14F-4D97-AF65-F5344CB8AC3E}">
        <p14:creationId xmlns:p14="http://schemas.microsoft.com/office/powerpoint/2010/main" val="99340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EGRO">
  <a:themeElements>
    <a:clrScheme name="SEGRO">
      <a:dk1>
        <a:srgbClr val="000000"/>
      </a:dk1>
      <a:lt1>
        <a:srgbClr val="FFFFFF"/>
      </a:lt1>
      <a:dk2>
        <a:srgbClr val="6D6E71"/>
      </a:dk2>
      <a:lt2>
        <a:srgbClr val="CC171E"/>
      </a:lt2>
      <a:accent1>
        <a:srgbClr val="900028"/>
      </a:accent1>
      <a:accent2>
        <a:srgbClr val="285D63"/>
      </a:accent2>
      <a:accent3>
        <a:srgbClr val="177EA0"/>
      </a:accent3>
      <a:accent4>
        <a:srgbClr val="73AFB6"/>
      </a:accent4>
      <a:accent5>
        <a:srgbClr val="959D56"/>
      </a:accent5>
      <a:accent6>
        <a:srgbClr val="948671"/>
      </a:accent6>
      <a:hlink>
        <a:srgbClr val="CC171E"/>
      </a:hlink>
      <a:folHlink>
        <a:srgbClr val="000000"/>
      </a:folHlink>
    </a:clrScheme>
    <a:fontScheme name="Custom 15">
      <a:majorFont>
        <a:latin typeface="Delta BQ Book"/>
        <a:ea typeface=""/>
        <a:cs typeface=""/>
      </a:majorFont>
      <a:minorFont>
        <a:latin typeface="Delta BQ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GRO ASSET TOUR">
  <a:themeElements>
    <a:clrScheme name="SEGRO">
      <a:dk1>
        <a:srgbClr val="000000"/>
      </a:dk1>
      <a:lt1>
        <a:srgbClr val="FFFFFF"/>
      </a:lt1>
      <a:dk2>
        <a:srgbClr val="6D6E71"/>
      </a:dk2>
      <a:lt2>
        <a:srgbClr val="CC171E"/>
      </a:lt2>
      <a:accent1>
        <a:srgbClr val="900028"/>
      </a:accent1>
      <a:accent2>
        <a:srgbClr val="285D63"/>
      </a:accent2>
      <a:accent3>
        <a:srgbClr val="177EA0"/>
      </a:accent3>
      <a:accent4>
        <a:srgbClr val="73AFB6"/>
      </a:accent4>
      <a:accent5>
        <a:srgbClr val="959D56"/>
      </a:accent5>
      <a:accent6>
        <a:srgbClr val="948671"/>
      </a:accent6>
      <a:hlink>
        <a:srgbClr val="CC171E"/>
      </a:hlink>
      <a:folHlink>
        <a:srgbClr val="000000"/>
      </a:folHlink>
    </a:clrScheme>
    <a:fontScheme name="Custom 15">
      <a:majorFont>
        <a:latin typeface="Delta BQ Book"/>
        <a:ea typeface=""/>
        <a:cs typeface=""/>
      </a:majorFont>
      <a:minorFont>
        <a:latin typeface="Delta BQ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EGRO">
  <a:themeElements>
    <a:clrScheme name="SEGRO">
      <a:dk1>
        <a:srgbClr val="000000"/>
      </a:dk1>
      <a:lt1>
        <a:srgbClr val="FFFFFF"/>
      </a:lt1>
      <a:dk2>
        <a:srgbClr val="6D6E71"/>
      </a:dk2>
      <a:lt2>
        <a:srgbClr val="CC171E"/>
      </a:lt2>
      <a:accent1>
        <a:srgbClr val="900028"/>
      </a:accent1>
      <a:accent2>
        <a:srgbClr val="285D63"/>
      </a:accent2>
      <a:accent3>
        <a:srgbClr val="177EA0"/>
      </a:accent3>
      <a:accent4>
        <a:srgbClr val="73AFB6"/>
      </a:accent4>
      <a:accent5>
        <a:srgbClr val="959D56"/>
      </a:accent5>
      <a:accent6>
        <a:srgbClr val="948671"/>
      </a:accent6>
      <a:hlink>
        <a:srgbClr val="CC171E"/>
      </a:hlink>
      <a:folHlink>
        <a:srgbClr val="000000"/>
      </a:folHlink>
    </a:clrScheme>
    <a:fontScheme name="Custom 15">
      <a:majorFont>
        <a:latin typeface="Delta BQ Book"/>
        <a:ea typeface=""/>
        <a:cs typeface=""/>
      </a:majorFont>
      <a:minorFont>
        <a:latin typeface="Delta BQ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EGRO">
    <a:dk1>
      <a:srgbClr val="6D6E71"/>
    </a:dk1>
    <a:lt1>
      <a:sysClr val="window" lastClr="FFFFFF"/>
    </a:lt1>
    <a:dk2>
      <a:srgbClr val="CC171E"/>
    </a:dk2>
    <a:lt2>
      <a:srgbClr val="A7A9AC"/>
    </a:lt2>
    <a:accent1>
      <a:srgbClr val="900028"/>
    </a:accent1>
    <a:accent2>
      <a:srgbClr val="285D63"/>
    </a:accent2>
    <a:accent3>
      <a:srgbClr val="177EA0"/>
    </a:accent3>
    <a:accent4>
      <a:srgbClr val="73AFB6"/>
    </a:accent4>
    <a:accent5>
      <a:srgbClr val="959D56"/>
    </a:accent5>
    <a:accent6>
      <a:srgbClr val="948671"/>
    </a:accent6>
    <a:hlink>
      <a:srgbClr val="EFEBE1"/>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EGRO">
    <a:dk1>
      <a:srgbClr val="6D6E71"/>
    </a:dk1>
    <a:lt1>
      <a:sysClr val="window" lastClr="FFFFFF"/>
    </a:lt1>
    <a:dk2>
      <a:srgbClr val="CC171E"/>
    </a:dk2>
    <a:lt2>
      <a:srgbClr val="A7A9AC"/>
    </a:lt2>
    <a:accent1>
      <a:srgbClr val="900028"/>
    </a:accent1>
    <a:accent2>
      <a:srgbClr val="285D63"/>
    </a:accent2>
    <a:accent3>
      <a:srgbClr val="177EA0"/>
    </a:accent3>
    <a:accent4>
      <a:srgbClr val="73AFB6"/>
    </a:accent4>
    <a:accent5>
      <a:srgbClr val="959D56"/>
    </a:accent5>
    <a:accent6>
      <a:srgbClr val="948671"/>
    </a:accent6>
    <a:hlink>
      <a:srgbClr val="EFEBE1"/>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24544</TotalTime>
  <Words>5746</Words>
  <Application>Microsoft Office PowerPoint</Application>
  <PresentationFormat>Widescreen</PresentationFormat>
  <Paragraphs>1188</Paragraphs>
  <Slides>56</Slides>
  <Notes>17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56</vt:i4>
      </vt:variant>
    </vt:vector>
  </HeadingPairs>
  <TitlesOfParts>
    <vt:vector size="64" baseType="lpstr">
      <vt:lpstr>Delta BQ Book</vt:lpstr>
      <vt:lpstr>Arial</vt:lpstr>
      <vt:lpstr>Delta BQ Light</vt:lpstr>
      <vt:lpstr>Delta Jaeger</vt:lpstr>
      <vt:lpstr>Calibri</vt:lpstr>
      <vt:lpstr>SEGRO</vt:lpstr>
      <vt:lpstr>SEGRO ASSET TOUR</vt:lpstr>
      <vt:lpstr>1_SEGRO</vt:lpstr>
      <vt:lpstr>2022 Half year results</vt:lpstr>
      <vt:lpstr>CLEAR &amp; CONSISTENT STRATEGY CONTINUES TO DELIVER</vt:lpstr>
      <vt:lpstr>Occupier outlook remains very positive</vt:lpstr>
      <vt:lpstr>Prime modern Portfolio heavily weighted to urban markets</vt:lpstr>
      <vt:lpstr>A very diversified and growing customer base</vt:lpstr>
      <vt:lpstr>responsible segro increasingly integrated throughout the business</vt:lpstr>
      <vt:lpstr>WE CREATE THE SPACE THAT ENABLES EXTRAORDINARY  THINGS TO HAPPEN</vt:lpstr>
      <vt:lpstr>WE CREATE THE SPACE THAT ENABLES EXTRAORDINARY  THINGS TO HAPPEN</vt:lpstr>
      <vt:lpstr>Strong financial results</vt:lpstr>
      <vt:lpstr>19% growth in net rental income</vt:lpstr>
      <vt:lpstr>29% increase in Adjusted PBT</vt:lpstr>
      <vt:lpstr>£1.4BN VALUATION SURPLUS drives increase in nav</vt:lpstr>
      <vt:lpstr>Driven by rental growth and asset management </vt:lpstr>
      <vt:lpstr>£2.1BN1 of neW financing from diverse sources</vt:lpstr>
      <vt:lpstr>No significant refinancing until 2026</vt:lpstr>
      <vt:lpstr>Low average cost of debt and leverage</vt:lpstr>
      <vt:lpstr>INFLATION-BEATING earnings growth</vt:lpstr>
      <vt:lpstr>WE CREATE THE SPACE THAT ENABLES EXTRAORDINARY  THINGS TO HAPPEN</vt:lpstr>
      <vt:lpstr>European vacancy at historic lows</vt:lpstr>
      <vt:lpstr>Supply-demand dynamics point to further rental growth</vt:lpstr>
      <vt:lpstr>strong, deep and diverse occupier demand</vt:lpstr>
      <vt:lpstr>Portfolio Delivering strong operating metrics</vt:lpstr>
      <vt:lpstr>SIGNIFICANT Reversionary potential already being captured </vt:lpstr>
      <vt:lpstr>£15 million of new rent from development </vt:lpstr>
      <vt:lpstr>WE CREATE THE SPACE THAT ENABLES EXTRAORDINARY  THINGS TO HAPPEN</vt:lpstr>
      <vt:lpstr>Continuing to be disciplined in our capital allocation</vt:lpstr>
      <vt:lpstr>WE CREATE THE SPACE THAT ENABLES EXTRAORDINARY  THINGS TO HAPPEN</vt:lpstr>
      <vt:lpstr>Supportive long-term structural drivers</vt:lpstr>
      <vt:lpstr>Demand-supply conditions REMAIN supportive of further rental growth</vt:lpstr>
      <vt:lpstr>&gt;£500 million of potential rental income  from future development</vt:lpstr>
      <vt:lpstr>POTENTIAL &gt;£1.2 BILLION RENTAL INCOME</vt:lpstr>
      <vt:lpstr>Confident outlook</vt:lpstr>
      <vt:lpstr>WE CREATE THE SPACE THAT ENABLES EXTRAORDINARY  THINGS TO HAPPEN</vt:lpstr>
      <vt:lpstr>Q&amp;A</vt:lpstr>
      <vt:lpstr>Appendix 1</vt:lpstr>
      <vt:lpstr>Positioning SEGRO to deliver on its purpose</vt:lpstr>
      <vt:lpstr>Adjusted income statement  (JVs proportionally consolidated)</vt:lpstr>
      <vt:lpstr>Impact of selp 10-year performance fee</vt:lpstr>
      <vt:lpstr>Pro forma H1 2022 accounting net rental income</vt:lpstr>
      <vt:lpstr>TOTAL COST RATIO</vt:lpstr>
      <vt:lpstr>Balance sheet  (JVs proportionally consolidated)</vt:lpstr>
      <vt:lpstr>10% increase in Adjusted NAV1</vt:lpstr>
      <vt:lpstr>EPRA performance measures</vt:lpstr>
      <vt:lpstr>EPRA capital expenditure analysis</vt:lpstr>
      <vt:lpstr>Euro currency exposure and hedging</vt:lpstr>
      <vt:lpstr>Look-through loan-to-value  ratio and cost of debt</vt:lpstr>
      <vt:lpstr>Urban and big box warehouses  – complementary asset types</vt:lpstr>
      <vt:lpstr>Enhanced, de-risked development programme</vt:lpstr>
      <vt:lpstr>Land bank provides optionality  and opportunity for growth</vt:lpstr>
      <vt:lpstr>SEGRO European Logistics Partnership (SELP)  headline figures</vt:lpstr>
      <vt:lpstr>appendix II</vt:lpstr>
      <vt:lpstr>European industrial investment volumes</vt:lpstr>
      <vt:lpstr>Prime logistics yields vs 10 year bond yields</vt:lpstr>
      <vt:lpstr>European industrial and logistics  — take-up statistics</vt:lpstr>
      <vt:lpstr>European industrial and logistics  — availability statistics</vt:lpstr>
      <vt:lpstr>Forward-looking statements and 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fvdd</dc:title>
  <dc:creator>Helen Bull</dc:creator>
  <cp:lastModifiedBy>Claire Mogford</cp:lastModifiedBy>
  <cp:revision>1484</cp:revision>
  <cp:lastPrinted>2022-07-27T11:57:03Z</cp:lastPrinted>
  <dcterms:created xsi:type="dcterms:W3CDTF">2020-12-16T11:12:46Z</dcterms:created>
  <dcterms:modified xsi:type="dcterms:W3CDTF">2022-07-27T17:36:18Z</dcterms:modified>
</cp:coreProperties>
</file>